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handoutMasterIdLst>
    <p:handoutMasterId r:id="rId22"/>
  </p:handoutMasterIdLst>
  <p:sldIdLst>
    <p:sldId id="256" r:id="rId2"/>
    <p:sldId id="280" r:id="rId3"/>
    <p:sldId id="257" r:id="rId4"/>
    <p:sldId id="286" r:id="rId5"/>
    <p:sldId id="274" r:id="rId6"/>
    <p:sldId id="267" r:id="rId7"/>
    <p:sldId id="268" r:id="rId8"/>
    <p:sldId id="277" r:id="rId9"/>
    <p:sldId id="289" r:id="rId10"/>
    <p:sldId id="281" r:id="rId11"/>
    <p:sldId id="272" r:id="rId12"/>
    <p:sldId id="263" r:id="rId13"/>
    <p:sldId id="273" r:id="rId14"/>
    <p:sldId id="287" r:id="rId15"/>
    <p:sldId id="264" r:id="rId16"/>
    <p:sldId id="276" r:id="rId17"/>
    <p:sldId id="278" r:id="rId18"/>
    <p:sldId id="279" r:id="rId19"/>
    <p:sldId id="288"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4645" autoAdjust="0"/>
  </p:normalViewPr>
  <p:slideViewPr>
    <p:cSldViewPr>
      <p:cViewPr varScale="1">
        <p:scale>
          <a:sx n="86" d="100"/>
          <a:sy n="86" d="100"/>
        </p:scale>
        <p:origin x="-1080" y="-96"/>
      </p:cViewPr>
      <p:guideLst>
        <p:guide orient="horz" pos="2160"/>
        <p:guide pos="2880"/>
      </p:guideLst>
    </p:cSldViewPr>
  </p:slideViewPr>
  <p:outlineViewPr>
    <p:cViewPr>
      <p:scale>
        <a:sx n="33" d="100"/>
        <a:sy n="33" d="100"/>
      </p:scale>
      <p:origin x="0" y="486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54046-A902-4AA8-9F62-BB46DB5EBA19}" type="datetimeFigureOut">
              <a:rPr kumimoji="1" lang="ja-JP" altLang="en-US" smtClean="0"/>
              <a:t>2012/9/12</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FB6E062-C441-44BB-A963-E09E1E1A0133}"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E7A33D-56F0-45E9-B0C0-75B1DC794571}" type="datetimeFigureOut">
              <a:rPr kumimoji="1" lang="ja-JP" altLang="en-US" smtClean="0"/>
              <a:pPr/>
              <a:t>2012/9/12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530A6-FE8F-4B91-A9BB-7FBFC990B123}" type="slidenum">
              <a:rPr kumimoji="1" lang="ja-JP" altLang="en-US" smtClean="0"/>
              <a:pPr/>
              <a:t>&lt;#&gt;</a:t>
            </a:fld>
            <a:endParaRPr kumimoji="1" lang="ja-JP" altLang="en-US"/>
          </a:p>
        </p:txBody>
      </p:sp>
    </p:spTree>
    <p:extLst>
      <p:ext uri="{BB962C8B-B14F-4D97-AF65-F5344CB8AC3E}">
        <p14:creationId xmlns:p14="http://schemas.microsoft.com/office/powerpoint/2010/main" xmlns="" val="3133953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accent2">
                    <a:lumMod val="50000"/>
                  </a:schemeClr>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 27"/>
          <p:cNvSpPr>
            <a:spLocks noGrp="1"/>
          </p:cNvSpPr>
          <p:nvPr>
            <p:ph type="dt" sz="half" idx="10"/>
          </p:nvPr>
        </p:nvSpPr>
        <p:spPr>
          <a:xfrm>
            <a:off x="6400800" y="6355080"/>
            <a:ext cx="2286000" cy="365760"/>
          </a:xfrm>
        </p:spPr>
        <p:txBody>
          <a:bodyPr/>
          <a:lstStyle>
            <a:lvl1pPr>
              <a:defRPr sz="1400">
                <a:solidFill>
                  <a:schemeClr val="accent2">
                    <a:lumMod val="50000"/>
                  </a:schemeClr>
                </a:solidFill>
              </a:defRPr>
            </a:lvl1pPr>
          </a:lstStyle>
          <a:p>
            <a:fld id="{CAB1CFDF-7165-4159-890C-9C5ED963C2C1}" type="datetime1">
              <a:rPr kumimoji="1" lang="ja-JP" altLang="en-US" smtClean="0"/>
              <a:pPr/>
              <a:t>2012/9/12</a:t>
            </a:fld>
            <a:endParaRPr kumimoji="1" lang="ja-JP" altLang="en-US"/>
          </a:p>
        </p:txBody>
      </p:sp>
      <p:sp>
        <p:nvSpPr>
          <p:cNvPr id="17" name="フッター プレースホルダ 16"/>
          <p:cNvSpPr>
            <a:spLocks noGrp="1"/>
          </p:cNvSpPr>
          <p:nvPr>
            <p:ph type="ftr" sz="quarter" idx="11"/>
          </p:nvPr>
        </p:nvSpPr>
        <p:spPr>
          <a:xfrm>
            <a:off x="2898648" y="6355080"/>
            <a:ext cx="3474720" cy="365760"/>
          </a:xfrm>
        </p:spPr>
        <p:txBody>
          <a:bodyPr/>
          <a:lstStyle>
            <a:lvl1pPr>
              <a:defRPr>
                <a:solidFill>
                  <a:schemeClr val="accent2">
                    <a:lumMod val="50000"/>
                  </a:schemeClr>
                </a:solidFill>
              </a:defRPr>
            </a:lvl1pPr>
          </a:lstStyle>
          <a:p>
            <a:endParaRPr kumimoji="1" lang="ja-JP" altLang="en-US"/>
          </a:p>
        </p:txBody>
      </p:sp>
      <p:sp>
        <p:nvSpPr>
          <p:cNvPr id="29" name="スライド番号プレースホルダ 28"/>
          <p:cNvSpPr>
            <a:spLocks noGrp="1"/>
          </p:cNvSpPr>
          <p:nvPr>
            <p:ph type="sldNum" sz="quarter" idx="12"/>
          </p:nvPr>
        </p:nvSpPr>
        <p:spPr>
          <a:xfrm>
            <a:off x="1216152" y="6355080"/>
            <a:ext cx="1219200" cy="365760"/>
          </a:xfrm>
        </p:spPr>
        <p:txBody>
          <a:bodyPr/>
          <a:lstStyle>
            <a:lvl1pPr>
              <a:defRPr>
                <a:solidFill>
                  <a:schemeClr val="accent2">
                    <a:lumMod val="50000"/>
                  </a:schemeClr>
                </a:solidFill>
              </a:defRPr>
            </a:lvl1pPr>
          </a:lstStyle>
          <a:p>
            <a:fld id="{D2D8002D-B5B0-4BAC-B1F6-782DDCCE6D9C}" type="slidenum">
              <a:rPr kumimoji="1" lang="ja-JP" altLang="en-US" smtClean="0"/>
              <a:pPr/>
              <a:t>&lt;#&gt;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2">
                <a:lumMod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lumMod val="60000"/>
                <a:lumOff val="4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2">
              <a:lumMod val="75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lumMod val="60000"/>
              <a:lumOff val="40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029" name="Picture 5" descr="C:\Users\yamaji\Desktop\GakuNin_logo_mark-small.png"/>
          <p:cNvPicPr>
            <a:picLocks noChangeAspect="1" noChangeArrowheads="1"/>
          </p:cNvPicPr>
          <p:nvPr/>
        </p:nvPicPr>
        <p:blipFill>
          <a:blip r:embed="rId2" cstate="print"/>
          <a:srcRect/>
          <a:stretch>
            <a:fillRect/>
          </a:stretch>
        </p:blipFill>
        <p:spPr bwMode="auto">
          <a:xfrm>
            <a:off x="7239000" y="2114922"/>
            <a:ext cx="1905000" cy="196215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kumimoji="0" lang="ja-JP" altLang="en-US" smtClean="0"/>
              <a:t>マスター タイトルの書式設定</a:t>
            </a:r>
            <a:endParaRPr kumimoji="0" lang="en-US" dirty="0"/>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defRPr>
                <a:solidFill>
                  <a:schemeClr val="accent2">
                    <a:lumMod val="50000"/>
                  </a:schemeClr>
                </a:solidFill>
              </a:defRPr>
            </a:lvl1pPr>
          </a:lstStyle>
          <a:p>
            <a:fld id="{6A37B1A3-8969-4E89-A58D-AED09027FB7C}" type="datetime1">
              <a:rPr kumimoji="1" lang="ja-JP" altLang="en-US" smtClean="0"/>
              <a:pPr/>
              <a:t>2012/9/12</a:t>
            </a:fld>
            <a:endParaRPr kumimoji="1" lang="ja-JP" altLang="en-US"/>
          </a:p>
        </p:txBody>
      </p:sp>
      <p:sp>
        <p:nvSpPr>
          <p:cNvPr id="5" name="フッター プレースホルダ 4"/>
          <p:cNvSpPr>
            <a:spLocks noGrp="1"/>
          </p:cNvSpPr>
          <p:nvPr>
            <p:ph type="ftr" sz="quarter" idx="11"/>
          </p:nvPr>
        </p:nvSpPr>
        <p:spPr/>
        <p:txBody>
          <a:bodyPr/>
          <a:lstStyle>
            <a:lvl1pPr>
              <a:defRPr>
                <a:solidFill>
                  <a:schemeClr val="accent2">
                    <a:lumMod val="50000"/>
                  </a:schemeClr>
                </a:solidFill>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chemeClr val="accent2">
                    <a:lumMod val="50000"/>
                  </a:schemeClr>
                </a:solidFill>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kumimoji="0" lang="ja-JP" altLang="en-US" smtClean="0"/>
              <a:t>マスター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defRPr>
                <a:solidFill>
                  <a:schemeClr val="accent2">
                    <a:lumMod val="50000"/>
                  </a:schemeClr>
                </a:solidFill>
              </a:defRPr>
            </a:lvl1pPr>
          </a:lstStyle>
          <a:p>
            <a:fld id="{2984F2AC-C199-4080-AFDF-E94C62A445FB}" type="datetime1">
              <a:rPr kumimoji="1" lang="ja-JP" altLang="en-US" smtClean="0"/>
              <a:pPr/>
              <a:t>2012/9/12</a:t>
            </a:fld>
            <a:endParaRPr kumimoji="1" lang="ja-JP" altLang="en-US"/>
          </a:p>
        </p:txBody>
      </p:sp>
      <p:sp>
        <p:nvSpPr>
          <p:cNvPr id="5" name="フッター プレースホルダ 4"/>
          <p:cNvSpPr>
            <a:spLocks noGrp="1"/>
          </p:cNvSpPr>
          <p:nvPr>
            <p:ph type="ftr" sz="quarter" idx="11"/>
          </p:nvPr>
        </p:nvSpPr>
        <p:spPr/>
        <p:txBody>
          <a:bodyPr/>
          <a:lstStyle>
            <a:lvl1pPr>
              <a:defRPr>
                <a:solidFill>
                  <a:schemeClr val="accent2">
                    <a:lumMod val="50000"/>
                  </a:schemeClr>
                </a:solidFill>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chemeClr val="accent2">
                    <a:lumMod val="50000"/>
                  </a:schemeClr>
                </a:solidFill>
              </a:defRPr>
            </a:lvl1pPr>
          </a:lstStyle>
          <a:p>
            <a:fld id="{D2D8002D-B5B0-4BAC-B1F6-782DDCCE6D9C}" type="slidenum">
              <a:rPr kumimoji="1" lang="ja-JP" altLang="en-US" smtClean="0"/>
              <a:pPr/>
              <a:t>&lt;#&gt;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kumimoji="0" lang="ja-JP" altLang="en-US" smtClean="0"/>
              <a:t>マスター タイトルの書式設定</a:t>
            </a:r>
            <a:endParaRPr kumimoji="0" lang="en-US"/>
          </a:p>
        </p:txBody>
      </p:sp>
      <p:sp>
        <p:nvSpPr>
          <p:cNvPr id="4" name="日付プレースホルダ 3"/>
          <p:cNvSpPr>
            <a:spLocks noGrp="1"/>
          </p:cNvSpPr>
          <p:nvPr>
            <p:ph type="dt" sz="half" idx="10"/>
          </p:nvPr>
        </p:nvSpPr>
        <p:spPr/>
        <p:txBody>
          <a:bodyPr/>
          <a:lstStyle>
            <a:lvl1pPr>
              <a:defRPr>
                <a:solidFill>
                  <a:schemeClr val="accent2">
                    <a:lumMod val="50000"/>
                  </a:schemeClr>
                </a:solidFill>
              </a:defRPr>
            </a:lvl1pPr>
          </a:lstStyle>
          <a:p>
            <a:fld id="{AE8DDBF3-D983-4799-A141-DEAD42044D7A}" type="datetime1">
              <a:rPr kumimoji="1" lang="ja-JP" altLang="en-US" smtClean="0"/>
              <a:pPr/>
              <a:t>2012/9/12</a:t>
            </a:fld>
            <a:endParaRPr kumimoji="1" lang="ja-JP" altLang="en-US"/>
          </a:p>
        </p:txBody>
      </p:sp>
      <p:sp>
        <p:nvSpPr>
          <p:cNvPr id="5" name="フッター プレースホルダ 4"/>
          <p:cNvSpPr>
            <a:spLocks noGrp="1"/>
          </p:cNvSpPr>
          <p:nvPr>
            <p:ph type="ftr" sz="quarter" idx="11"/>
          </p:nvPr>
        </p:nvSpPr>
        <p:spPr/>
        <p:txBody>
          <a:bodyPr/>
          <a:lstStyle>
            <a:lvl1pPr>
              <a:defRPr>
                <a:solidFill>
                  <a:schemeClr val="accent2">
                    <a:lumMod val="50000"/>
                  </a:schemeClr>
                </a:solidFill>
              </a:defRPr>
            </a:lvl1pPr>
          </a:lstStyle>
          <a:p>
            <a:endParaRPr kumimoji="1" lang="ja-JP" altLang="en-US"/>
          </a:p>
        </p:txBody>
      </p:sp>
      <p:sp>
        <p:nvSpPr>
          <p:cNvPr id="6" name="スライド番号プレースホルダ 5"/>
          <p:cNvSpPr>
            <a:spLocks noGrp="1"/>
          </p:cNvSpPr>
          <p:nvPr>
            <p:ph type="sldNum" sz="quarter" idx="12"/>
          </p:nvPr>
        </p:nvSpPr>
        <p:spPr/>
        <p:txBody>
          <a:bodyPr anchor="ctr" anchorCtr="0"/>
          <a:lstStyle>
            <a:lvl1pPr>
              <a:defRPr>
                <a:solidFill>
                  <a:schemeClr val="accent2">
                    <a:lumMod val="50000"/>
                  </a:schemeClr>
                </a:solidFill>
              </a:defRPr>
            </a:lvl1p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 3"/>
          <p:cNvSpPr>
            <a:spLocks noGrp="1"/>
          </p:cNvSpPr>
          <p:nvPr>
            <p:ph type="dt" sz="half" idx="10"/>
          </p:nvPr>
        </p:nvSpPr>
        <p:spPr>
          <a:xfrm>
            <a:off x="6400800" y="6355080"/>
            <a:ext cx="2286000" cy="365760"/>
          </a:xfrm>
        </p:spPr>
        <p:txBody>
          <a:bodyPr/>
          <a:lstStyle/>
          <a:p>
            <a:fld id="{3135F3DD-3BC2-4470-9F03-ED970141978D}" type="datetime1">
              <a:rPr kumimoji="1" lang="ja-JP" altLang="en-US" smtClean="0"/>
              <a:pPr/>
              <a:t>2012/9/12</a:t>
            </a:fld>
            <a:endParaRPr kumimoji="1" lang="ja-JP" altLang="en-US"/>
          </a:p>
        </p:txBody>
      </p:sp>
      <p:sp>
        <p:nvSpPr>
          <p:cNvPr id="5" name="フッター プレースホルダ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 5"/>
          <p:cNvSpPr>
            <a:spLocks noGrp="1"/>
          </p:cNvSpPr>
          <p:nvPr>
            <p:ph type="sldNum" sz="quarter" idx="12"/>
          </p:nvPr>
        </p:nvSpPr>
        <p:spPr>
          <a:xfrm>
            <a:off x="1069848" y="6355080"/>
            <a:ext cx="1520952" cy="365760"/>
          </a:xfrm>
        </p:spPr>
        <p:txBody>
          <a:body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56" y="228600"/>
            <a:ext cx="7211144" cy="914400"/>
          </a:xfr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kumimoji="0" lang="ja-JP" altLang="en-US" smtClean="0"/>
              <a:t>マスター タイトルの書式設定</a:t>
            </a:r>
            <a:endParaRPr kumimoji="0" lang="en-US"/>
          </a:p>
        </p:txBody>
      </p:sp>
      <p:sp>
        <p:nvSpPr>
          <p:cNvPr id="5" name="日付プレースホルダ 4"/>
          <p:cNvSpPr>
            <a:spLocks noGrp="1"/>
          </p:cNvSpPr>
          <p:nvPr>
            <p:ph type="dt" sz="half" idx="10"/>
          </p:nvPr>
        </p:nvSpPr>
        <p:spPr/>
        <p:txBody>
          <a:bodyPr/>
          <a:lstStyle/>
          <a:p>
            <a:fld id="{F3998EE2-2FAB-47A5-AA65-272ACA5A8088}" type="datetime1">
              <a:rPr kumimoji="1" lang="ja-JP" altLang="en-US" smtClean="0"/>
              <a:pPr/>
              <a:t>2012/9/12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56" y="228600"/>
            <a:ext cx="7211144" cy="914400"/>
          </a:xfrm>
        </p:spPr>
        <p:txBody>
          <a:bodyPr anchor="ct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kumimoji="0" lang="ja-JP" altLang="en-US" smtClean="0"/>
              <a:t>マスター タイトルの書式設定</a:t>
            </a:r>
            <a:endParaRPr kumimoji="0" lang="en-US"/>
          </a:p>
        </p:txBody>
      </p:sp>
      <p:sp>
        <p:nvSpPr>
          <p:cNvPr id="3" name="テキスト プレースホル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 6"/>
          <p:cNvSpPr>
            <a:spLocks noGrp="1"/>
          </p:cNvSpPr>
          <p:nvPr>
            <p:ph type="dt" sz="half" idx="10"/>
          </p:nvPr>
        </p:nvSpPr>
        <p:spPr/>
        <p:txBody>
          <a:bodyPr/>
          <a:lstStyle>
            <a:lvl1pPr>
              <a:defRPr>
                <a:solidFill>
                  <a:schemeClr val="accent2">
                    <a:lumMod val="50000"/>
                  </a:schemeClr>
                </a:solidFill>
              </a:defRPr>
            </a:lvl1pPr>
          </a:lstStyle>
          <a:p>
            <a:fld id="{54358716-23DF-4F8B-B054-A605609F8482}" type="datetime1">
              <a:rPr kumimoji="1" lang="ja-JP" altLang="en-US" smtClean="0"/>
              <a:pPr/>
              <a:t>2012/9/12</a:t>
            </a:fld>
            <a:endParaRPr kumimoji="1" lang="ja-JP" altLang="en-US"/>
          </a:p>
        </p:txBody>
      </p:sp>
      <p:sp>
        <p:nvSpPr>
          <p:cNvPr id="8" name="フッター プレースホルダ 7"/>
          <p:cNvSpPr>
            <a:spLocks noGrp="1"/>
          </p:cNvSpPr>
          <p:nvPr>
            <p:ph type="ftr" sz="quarter" idx="11"/>
          </p:nvPr>
        </p:nvSpPr>
        <p:spPr/>
        <p:txBody>
          <a:bodyPr/>
          <a:lstStyle>
            <a:lvl1pPr>
              <a:defRPr>
                <a:solidFill>
                  <a:schemeClr val="accent2">
                    <a:lumMod val="50000"/>
                  </a:schemeClr>
                </a:solidFill>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solidFill>
                  <a:schemeClr val="accent2">
                    <a:lumMod val="50000"/>
                  </a:schemeClr>
                </a:solidFill>
              </a:defRPr>
            </a:lvl1p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56" y="228600"/>
            <a:ext cx="7211144" cy="914400"/>
          </a:xfr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kumimoji="0" lang="ja-JP" altLang="en-US" smtClean="0"/>
              <a:t>マスター タイトルの書式設定</a:t>
            </a:r>
            <a:endParaRPr kumimoji="0" lang="en-US"/>
          </a:p>
        </p:txBody>
      </p:sp>
      <p:sp>
        <p:nvSpPr>
          <p:cNvPr id="3" name="日付プレースホルダ 2"/>
          <p:cNvSpPr>
            <a:spLocks noGrp="1"/>
          </p:cNvSpPr>
          <p:nvPr>
            <p:ph type="dt" sz="half" idx="10"/>
          </p:nvPr>
        </p:nvSpPr>
        <p:spPr/>
        <p:txBody>
          <a:bodyPr/>
          <a:lstStyle>
            <a:lvl1pPr>
              <a:defRPr>
                <a:solidFill>
                  <a:schemeClr val="accent2">
                    <a:lumMod val="50000"/>
                  </a:schemeClr>
                </a:solidFill>
              </a:defRPr>
            </a:lvl1pPr>
          </a:lstStyle>
          <a:p>
            <a:fld id="{64CB1FD6-CD6B-436E-83EE-A3BB701341AD}" type="datetime1">
              <a:rPr kumimoji="1" lang="ja-JP" altLang="en-US" smtClean="0"/>
              <a:pPr/>
              <a:t>2012/9/12</a:t>
            </a:fld>
            <a:endParaRPr kumimoji="1" lang="ja-JP" altLang="en-US"/>
          </a:p>
        </p:txBody>
      </p:sp>
      <p:sp>
        <p:nvSpPr>
          <p:cNvPr id="4" name="フッター プレースホルダ 3"/>
          <p:cNvSpPr>
            <a:spLocks noGrp="1"/>
          </p:cNvSpPr>
          <p:nvPr>
            <p:ph type="ftr" sz="quarter" idx="11"/>
          </p:nvPr>
        </p:nvSpPr>
        <p:spPr/>
        <p:txBody>
          <a:bodyPr/>
          <a:lstStyle>
            <a:lvl1pPr>
              <a:defRPr>
                <a:solidFill>
                  <a:schemeClr val="accent2">
                    <a:lumMod val="50000"/>
                  </a:schemeClr>
                </a:solidFill>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solidFill>
                  <a:schemeClr val="accent2">
                    <a:lumMod val="50000"/>
                  </a:schemeClr>
                </a:solidFill>
              </a:defRPr>
            </a:lvl1pPr>
          </a:lstStyle>
          <a:p>
            <a:fld id="{D2D8002D-B5B0-4BAC-B1F6-782DDCCE6D9C}" type="slidenum">
              <a:rPr kumimoji="1" lang="ja-JP" altLang="en-US" smtClean="0"/>
              <a:pPr/>
              <a:t>&lt;#&gt;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solidFill>
                  <a:schemeClr val="accent2">
                    <a:lumMod val="50000"/>
                  </a:schemeClr>
                </a:solidFill>
              </a:defRPr>
            </a:lvl1pPr>
          </a:lstStyle>
          <a:p>
            <a:fld id="{028E9E5E-BB93-4D93-B727-33CA68D07AE5}" type="datetime1">
              <a:rPr kumimoji="1" lang="ja-JP" altLang="en-US" smtClean="0"/>
              <a:pPr/>
              <a:t>2012/9/12</a:t>
            </a:fld>
            <a:endParaRPr kumimoji="1" lang="ja-JP" altLang="en-US"/>
          </a:p>
        </p:txBody>
      </p:sp>
      <p:sp>
        <p:nvSpPr>
          <p:cNvPr id="3" name="フッター プレースホルダ 2"/>
          <p:cNvSpPr>
            <a:spLocks noGrp="1"/>
          </p:cNvSpPr>
          <p:nvPr>
            <p:ph type="ftr" sz="quarter" idx="11"/>
          </p:nvPr>
        </p:nvSpPr>
        <p:spPr/>
        <p:txBody>
          <a:bodyPr/>
          <a:lstStyle>
            <a:lvl1pPr>
              <a:defRPr>
                <a:solidFill>
                  <a:schemeClr val="accent2">
                    <a:lumMod val="50000"/>
                  </a:schemeClr>
                </a:solidFill>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solidFill>
                  <a:schemeClr val="accent2">
                    <a:lumMod val="50000"/>
                  </a:schemeClr>
                </a:solidFill>
              </a:defRPr>
            </a:lvl1pPr>
          </a:lstStyle>
          <a:p>
            <a:fld id="{D2D8002D-B5B0-4BAC-B1F6-782DDCCE6D9C}" type="slidenum">
              <a:rPr kumimoji="1" lang="ja-JP" altLang="en-US" smtClean="0"/>
              <a:pPr/>
              <a:t>&lt;#&gt;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defRPr>
            </a:lvl1pPr>
          </a:lstStyle>
          <a:p>
            <a:r>
              <a:rPr kumimoji="0" lang="ja-JP" altLang="en-US" smtClean="0"/>
              <a:t>マスター タイトルの書式設定</a:t>
            </a:r>
            <a:endParaRPr kumimoji="0" lang="en-US" dirty="0"/>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 4"/>
          <p:cNvSpPr>
            <a:spLocks noGrp="1"/>
          </p:cNvSpPr>
          <p:nvPr>
            <p:ph type="dt" sz="half" idx="10"/>
          </p:nvPr>
        </p:nvSpPr>
        <p:spPr/>
        <p:txBody>
          <a:bodyPr/>
          <a:lstStyle>
            <a:lvl1pPr>
              <a:defRPr>
                <a:solidFill>
                  <a:schemeClr val="accent2">
                    <a:lumMod val="50000"/>
                  </a:schemeClr>
                </a:solidFill>
              </a:defRPr>
            </a:lvl1pPr>
          </a:lstStyle>
          <a:p>
            <a:fld id="{02B79FD8-3074-4F5F-BB29-12376F19A3FB}" type="datetime1">
              <a:rPr kumimoji="1" lang="ja-JP" altLang="en-US" smtClean="0"/>
              <a:pPr/>
              <a:t>2012/9/12</a:t>
            </a:fld>
            <a:endParaRPr kumimoji="1" lang="ja-JP" altLang="en-US"/>
          </a:p>
        </p:txBody>
      </p:sp>
      <p:sp>
        <p:nvSpPr>
          <p:cNvPr id="6" name="フッター プレースホルダ 5"/>
          <p:cNvSpPr>
            <a:spLocks noGrp="1"/>
          </p:cNvSpPr>
          <p:nvPr>
            <p:ph type="ftr" sz="quarter" idx="11"/>
          </p:nvPr>
        </p:nvSpPr>
        <p:spPr/>
        <p:txBody>
          <a:bodyPr/>
          <a:lstStyle>
            <a:lvl1pPr>
              <a:defRPr>
                <a:solidFill>
                  <a:schemeClr val="accent2">
                    <a:lumMod val="50000"/>
                  </a:schemeClr>
                </a:solidFill>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accent2">
                    <a:lumMod val="50000"/>
                  </a:schemeClr>
                </a:solidFill>
              </a:defRPr>
            </a:lvl1pPr>
          </a:lstStyle>
          <a:p>
            <a:fld id="{D2D8002D-B5B0-4BAC-B1F6-782DDCCE6D9C}"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 4"/>
          <p:cNvSpPr>
            <a:spLocks noGrp="1"/>
          </p:cNvSpPr>
          <p:nvPr>
            <p:ph type="dt" sz="half" idx="10"/>
          </p:nvPr>
        </p:nvSpPr>
        <p:spPr/>
        <p:txBody>
          <a:bodyPr/>
          <a:lstStyle/>
          <a:p>
            <a:fld id="{9CF7E6E2-35A5-468B-81F0-3941EAD381B5}" type="datetime1">
              <a:rPr kumimoji="1" lang="ja-JP" altLang="en-US" smtClean="0"/>
              <a:pPr/>
              <a:t>2012/9/12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1475656" y="152400"/>
            <a:ext cx="7211144" cy="990600"/>
          </a:xfrm>
          <a:prstGeom prst="rect">
            <a:avLst/>
          </a:prstGeom>
        </p:spPr>
        <p:txBody>
          <a:bodyPr vert="horz"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8063255-55B5-4893-A34E-87C5C2FBC3F8}" type="datetime1">
              <a:rPr kumimoji="1" lang="ja-JP" altLang="en-US" smtClean="0"/>
              <a:pPr/>
              <a:t>2012/9/12</a:t>
            </a:fld>
            <a:endParaRPr kumimoji="1" lang="ja-JP" altLang="en-US"/>
          </a:p>
        </p:txBody>
      </p:sp>
      <p:sp>
        <p:nvSpPr>
          <p:cNvPr id="3" name="フッター プレースホルダ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2D8002D-B5B0-4BAC-B1F6-782DDCCE6D9C}" type="slidenum">
              <a:rPr kumimoji="1" lang="ja-JP" altLang="en-US" smtClean="0"/>
              <a:pPr/>
              <a:t>&lt;#&gt;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026" name="Picture 2" descr="Z:\Windows\UPKI\Shibboleth\ロゴ\GakuNin_logo_tate-small.png"/>
          <p:cNvPicPr>
            <a:picLocks noChangeAspect="1" noChangeArrowheads="1"/>
          </p:cNvPicPr>
          <p:nvPr/>
        </p:nvPicPr>
        <p:blipFill>
          <a:blip r:embed="rId13" cstate="print"/>
          <a:srcRect/>
          <a:stretch>
            <a:fillRect/>
          </a:stretch>
        </p:blipFill>
        <p:spPr bwMode="auto">
          <a:xfrm>
            <a:off x="451148" y="219869"/>
            <a:ext cx="952500" cy="904875"/>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576" y="3717032"/>
            <a:ext cx="7200800" cy="990600"/>
          </a:xfrm>
        </p:spPr>
        <p:txBody>
          <a:bodyPr>
            <a:normAutofit fontScale="90000"/>
          </a:bodyPr>
          <a:lstStyle/>
          <a:p>
            <a:r>
              <a:rPr lang="ja-JP" altLang="en-US" b="1" dirty="0" smtClean="0"/>
              <a:t>学認</a:t>
            </a:r>
            <a:r>
              <a:rPr lang="ja-JP" altLang="en-US" b="1" dirty="0"/>
              <a:t>申請</a:t>
            </a:r>
            <a:r>
              <a:rPr lang="ja-JP" altLang="en-US" b="1" dirty="0" smtClean="0"/>
              <a:t>システムと</a:t>
            </a:r>
            <a:r>
              <a:rPr lang="en-US" altLang="ja-JP" b="1" dirty="0" smtClean="0"/>
              <a:t>DS/uApprove.jp</a:t>
            </a:r>
            <a:r>
              <a:rPr lang="ja-JP" altLang="en-US" b="1" dirty="0" smtClean="0"/>
              <a:t>の</a:t>
            </a:r>
            <a:r>
              <a:rPr lang="en-US" altLang="ja-JP" b="1" dirty="0" smtClean="0"/>
              <a:t/>
            </a:r>
            <a:br>
              <a:rPr lang="en-US" altLang="ja-JP" b="1" dirty="0" smtClean="0"/>
            </a:br>
            <a:r>
              <a:rPr lang="ja-JP" altLang="en-US" b="1" dirty="0" smtClean="0"/>
              <a:t>新しい関係</a:t>
            </a:r>
            <a:r>
              <a:rPr lang="en-US" altLang="ja-JP" b="1" dirty="0" smtClean="0"/>
              <a:t/>
            </a:r>
            <a:br>
              <a:rPr lang="en-US" altLang="ja-JP" b="1" dirty="0" smtClean="0"/>
            </a:br>
            <a:r>
              <a:rPr lang="en-US" altLang="ja-JP" sz="2400" b="1" dirty="0" smtClean="0"/>
              <a:t>-</a:t>
            </a:r>
            <a:r>
              <a:rPr lang="ja-JP" altLang="en-US" sz="2400" b="1" dirty="0" smtClean="0"/>
              <a:t> </a:t>
            </a:r>
            <a:r>
              <a:rPr lang="en-US" altLang="ja-JP" sz="2400" b="1" dirty="0" smtClean="0"/>
              <a:t>IdP</a:t>
            </a:r>
            <a:r>
              <a:rPr lang="ja-JP" altLang="en-US" sz="2400" b="1" dirty="0" smtClean="0"/>
              <a:t>が</a:t>
            </a:r>
            <a:r>
              <a:rPr lang="en-US" altLang="ja-JP" sz="2400" b="1" dirty="0" smtClean="0"/>
              <a:t>SP</a:t>
            </a:r>
            <a:r>
              <a:rPr lang="ja-JP" altLang="en-US" sz="2400" b="1" dirty="0" smtClean="0"/>
              <a:t>を選べて、</a:t>
            </a:r>
            <a:r>
              <a:rPr lang="en-US" altLang="ja-JP" sz="2400" b="1" dirty="0" smtClean="0"/>
              <a:t>SP</a:t>
            </a:r>
            <a:r>
              <a:rPr lang="ja-JP" altLang="en-US" sz="2400" b="1" dirty="0" smtClean="0"/>
              <a:t>が</a:t>
            </a:r>
            <a:r>
              <a:rPr lang="en-US" altLang="ja-JP" sz="2400" b="1" dirty="0" smtClean="0"/>
              <a:t>IdP</a:t>
            </a:r>
            <a:r>
              <a:rPr lang="ja-JP" altLang="en-US" sz="2400" b="1" dirty="0" smtClean="0"/>
              <a:t>を選べる機能などなど </a:t>
            </a:r>
            <a:r>
              <a:rPr lang="en-US" altLang="ja-JP" sz="2400" b="1" dirty="0" smtClean="0"/>
              <a:t>-</a:t>
            </a:r>
            <a:endParaRPr kumimoji="1" lang="ja-JP" altLang="en-US" sz="2800" dirty="0"/>
          </a:p>
        </p:txBody>
      </p:sp>
      <p:sp>
        <p:nvSpPr>
          <p:cNvPr id="4" name="テキスト ボックス 3"/>
          <p:cNvSpPr txBox="1"/>
          <p:nvPr/>
        </p:nvSpPr>
        <p:spPr>
          <a:xfrm>
            <a:off x="1115616" y="5013177"/>
            <a:ext cx="5328592" cy="954107"/>
          </a:xfrm>
          <a:prstGeom prst="rect">
            <a:avLst/>
          </a:prstGeom>
          <a:noFill/>
        </p:spPr>
        <p:txBody>
          <a:bodyPr wrap="square" rtlCol="0">
            <a:spAutoFit/>
          </a:bodyPr>
          <a:lstStyle/>
          <a:p>
            <a:r>
              <a:rPr lang="ja-JP" altLang="en-US" sz="2000" dirty="0" smtClean="0">
                <a:solidFill>
                  <a:srgbClr val="C0504D">
                    <a:lumMod val="50000"/>
                  </a:srgbClr>
                </a:solidFill>
                <a:cs typeface="+mj-cs"/>
              </a:rPr>
              <a:t>学認</a:t>
            </a:r>
            <a:r>
              <a:rPr lang="en-US" altLang="ja-JP" sz="2000" dirty="0" smtClean="0">
                <a:solidFill>
                  <a:srgbClr val="C0504D">
                    <a:lumMod val="50000"/>
                  </a:srgbClr>
                </a:solidFill>
                <a:cs typeface="+mj-cs"/>
              </a:rPr>
              <a:t>CAMP 2012 at </a:t>
            </a:r>
            <a:r>
              <a:rPr lang="ja-JP" altLang="en-US" sz="2000" dirty="0" smtClean="0">
                <a:solidFill>
                  <a:srgbClr val="C0504D">
                    <a:lumMod val="50000"/>
                  </a:srgbClr>
                </a:solidFill>
                <a:cs typeface="+mj-cs"/>
              </a:rPr>
              <a:t>香川大学</a:t>
            </a:r>
            <a:r>
              <a:rPr lang="en-US" altLang="ja-JP" sz="2000" dirty="0" smtClean="0">
                <a:solidFill>
                  <a:srgbClr val="C0504D">
                    <a:lumMod val="50000"/>
                  </a:srgbClr>
                </a:solidFill>
                <a:cs typeface="+mj-cs"/>
              </a:rPr>
              <a:t>, </a:t>
            </a:r>
            <a:r>
              <a:rPr lang="en-US" altLang="ja-JP" sz="2000" dirty="0" smtClean="0">
                <a:solidFill>
                  <a:srgbClr val="C0504D">
                    <a:lumMod val="50000"/>
                  </a:srgbClr>
                </a:solidFill>
              </a:rPr>
              <a:t>2012-09-12</a:t>
            </a:r>
            <a:endParaRPr lang="ja-JP" altLang="en-US" sz="2000" dirty="0" smtClean="0">
              <a:solidFill>
                <a:srgbClr val="C0504D">
                  <a:lumMod val="50000"/>
                </a:srgbClr>
              </a:solidFill>
              <a:cs typeface="+mj-cs"/>
            </a:endParaRPr>
          </a:p>
          <a:p>
            <a:endParaRPr lang="en-US" altLang="ja-JP" dirty="0" smtClean="0"/>
          </a:p>
          <a:p>
            <a:endParaRPr kumimoji="1" lang="ja-JP" altLang="en-US" dirty="0"/>
          </a:p>
        </p:txBody>
      </p:sp>
      <p:sp>
        <p:nvSpPr>
          <p:cNvPr id="3" name="サブタイトル 2"/>
          <p:cNvSpPr>
            <a:spLocks noGrp="1"/>
          </p:cNvSpPr>
          <p:nvPr>
            <p:ph type="subTitle" idx="1"/>
          </p:nvPr>
        </p:nvSpPr>
        <p:spPr>
          <a:xfrm>
            <a:off x="1219200" y="5373216"/>
            <a:ext cx="6858000" cy="432048"/>
          </a:xfrm>
        </p:spPr>
        <p:txBody>
          <a:bodyPr>
            <a:noAutofit/>
          </a:bodyPr>
          <a:lstStyle/>
          <a:p>
            <a:r>
              <a:rPr lang="ja-JP" altLang="en-US" sz="2400" dirty="0" smtClean="0"/>
              <a:t>国立情報学研究所</a:t>
            </a:r>
            <a:r>
              <a:rPr lang="zh-TW" altLang="en-US" sz="2400" dirty="0"/>
              <a:t>　</a:t>
            </a:r>
            <a:r>
              <a:rPr lang="ja-JP" altLang="en-US" sz="2400" dirty="0" smtClean="0"/>
              <a:t>西村</a:t>
            </a:r>
            <a:r>
              <a:rPr lang="zh-TW" altLang="en-US" sz="2400" dirty="0"/>
              <a:t>　</a:t>
            </a:r>
            <a:r>
              <a:rPr lang="ja-JP" altLang="en-US" sz="2400" dirty="0" smtClean="0"/>
              <a:t>健</a:t>
            </a:r>
            <a:endParaRPr kumimoji="1" lang="ja-JP" altLang="en-US" sz="2400" dirty="0"/>
          </a:p>
        </p:txBody>
      </p:sp>
    </p:spTree>
    <p:extLst>
      <p:ext uri="{BB962C8B-B14F-4D97-AF65-F5344CB8AC3E}">
        <p14:creationId xmlns:p14="http://schemas.microsoft.com/office/powerpoint/2010/main" xmlns="" val="646860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IdP</a:t>
            </a:r>
            <a:r>
              <a:rPr kumimoji="1" lang="ja-JP" altLang="en-US" dirty="0" smtClean="0"/>
              <a:t>の地理的分類</a:t>
            </a:r>
            <a:endParaRPr kumimoji="1" lang="ja-JP" altLang="en-US" dirty="0"/>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sp>
        <p:nvSpPr>
          <p:cNvPr id="5" name="テキスト ボックス 4"/>
          <p:cNvSpPr txBox="1"/>
          <p:nvPr/>
        </p:nvSpPr>
        <p:spPr>
          <a:xfrm>
            <a:off x="539552" y="5939988"/>
            <a:ext cx="5400600" cy="369332"/>
          </a:xfrm>
          <a:prstGeom prst="rect">
            <a:avLst/>
          </a:prstGeom>
          <a:noFill/>
        </p:spPr>
        <p:txBody>
          <a:bodyPr wrap="square" rtlCol="0">
            <a:spAutoFit/>
          </a:bodyPr>
          <a:lstStyle/>
          <a:p>
            <a:r>
              <a:rPr kumimoji="1" lang="en-US" altLang="ja-JP" dirty="0" smtClean="0"/>
              <a:t>※</a:t>
            </a:r>
            <a:r>
              <a:rPr kumimoji="1" lang="ja-JP" altLang="en-US" dirty="0" smtClean="0"/>
              <a:t>　初期値</a:t>
            </a:r>
            <a:r>
              <a:rPr lang="ja-JP" altLang="en-US" dirty="0" smtClean="0"/>
              <a:t>は運用責任者の住所から自動推定されます</a:t>
            </a:r>
            <a:endParaRPr kumimoji="1" lang="ja-JP" altLang="en-US" dirty="0"/>
          </a:p>
        </p:txBody>
      </p:sp>
      <p:pic>
        <p:nvPicPr>
          <p:cNvPr id="26626" name="Picture 2"/>
          <p:cNvPicPr>
            <a:picLocks noChangeAspect="1" noChangeArrowheads="1"/>
          </p:cNvPicPr>
          <p:nvPr/>
        </p:nvPicPr>
        <p:blipFill>
          <a:blip r:embed="rId2" cstate="print"/>
          <a:srcRect l="23748"/>
          <a:stretch>
            <a:fillRect/>
          </a:stretch>
        </p:blipFill>
        <p:spPr bwMode="auto">
          <a:xfrm>
            <a:off x="1043608" y="1268760"/>
            <a:ext cx="2774454" cy="2133600"/>
          </a:xfrm>
          <a:prstGeom prst="rect">
            <a:avLst/>
          </a:prstGeom>
          <a:ln>
            <a:noFill/>
          </a:ln>
          <a:effectLst>
            <a:outerShdw blurRad="292100" dist="139700" dir="2700000" algn="tl" rotWithShape="0">
              <a:srgbClr val="333333">
                <a:alpha val="65000"/>
              </a:srgbClr>
            </a:outerShdw>
          </a:effectLst>
        </p:spPr>
      </p:pic>
      <p:sp>
        <p:nvSpPr>
          <p:cNvPr id="7" name="右矢印 6"/>
          <p:cNvSpPr/>
          <p:nvPr/>
        </p:nvSpPr>
        <p:spPr>
          <a:xfrm rot="388339">
            <a:off x="4139952" y="2132856"/>
            <a:ext cx="136815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832648" y="1340768"/>
            <a:ext cx="3203848" cy="2304256"/>
          </a:xfrm>
          <a:prstGeom prst="rect">
            <a:avLst/>
          </a:prstGeom>
        </p:spPr>
        <p:style>
          <a:lnRef idx="2">
            <a:schemeClr val="accent1"/>
          </a:lnRef>
          <a:fillRef idx="1">
            <a:schemeClr val="lt1"/>
          </a:fillRef>
          <a:effectRef idx="0">
            <a:schemeClr val="accent1"/>
          </a:effectRef>
          <a:fontRef idx="minor">
            <a:schemeClr val="dk1"/>
          </a:fontRef>
        </p:style>
        <p:txBody>
          <a:bodyPr wrap="square" rtlCol="0">
            <a:noAutofit/>
          </a:bodyPr>
          <a:lstStyle/>
          <a:p>
            <a:r>
              <a:rPr lang="en-US" altLang="ja-JP" sz="1200" dirty="0" smtClean="0"/>
              <a:t>&lt;</a:t>
            </a:r>
            <a:r>
              <a:rPr lang="en-US" altLang="ja-JP" sz="1200" dirty="0" err="1" smtClean="0"/>
              <a:t>EntityDescriptor</a:t>
            </a:r>
            <a:r>
              <a:rPr lang="en-US" altLang="ja-JP" sz="1200" dirty="0" smtClean="0"/>
              <a:t> …&gt;</a:t>
            </a:r>
          </a:p>
          <a:p>
            <a:r>
              <a:rPr lang="en-US" altLang="ja-JP" sz="1200" dirty="0" smtClean="0"/>
              <a:t> </a:t>
            </a:r>
            <a:r>
              <a:rPr lang="en-US" altLang="ja-JP" sz="1200" dirty="0" smtClean="0"/>
              <a:t> …</a:t>
            </a:r>
          </a:p>
          <a:p>
            <a:r>
              <a:rPr lang="en-US" altLang="ja-JP" sz="1200" dirty="0" smtClean="0"/>
              <a:t> </a:t>
            </a:r>
            <a:r>
              <a:rPr lang="en-US" altLang="ja-JP" sz="1200" dirty="0" smtClean="0"/>
              <a:t>&lt;Extensions&gt;</a:t>
            </a:r>
          </a:p>
          <a:p>
            <a:r>
              <a:rPr lang="ja-JP" altLang="en-US" sz="1200" dirty="0" smtClean="0"/>
              <a:t> </a:t>
            </a:r>
            <a:r>
              <a:rPr lang="ja-JP" altLang="en-US" sz="1200" dirty="0" smtClean="0"/>
              <a:t> </a:t>
            </a:r>
            <a:r>
              <a:rPr lang="en-US" altLang="ja-JP" sz="1200" dirty="0" smtClean="0"/>
              <a:t>&lt;</a:t>
            </a:r>
            <a:r>
              <a:rPr lang="en-US" altLang="ja-JP" sz="1200" dirty="0" err="1" smtClean="0"/>
              <a:t>mdui:UIInfo</a:t>
            </a:r>
            <a:endParaRPr lang="en-US" altLang="ja-JP" sz="1200" dirty="0" smtClean="0"/>
          </a:p>
          <a:p>
            <a:r>
              <a:rPr lang="en-US" altLang="ja-JP" sz="1200" dirty="0" smtClean="0"/>
              <a:t>        </a:t>
            </a:r>
            <a:r>
              <a:rPr lang="en-US" altLang="ja-JP" sz="1200" dirty="0" err="1" smtClean="0"/>
              <a:t>xmlns:mdui</a:t>
            </a:r>
            <a:r>
              <a:rPr lang="en-US" altLang="ja-JP" sz="1200" dirty="0" smtClean="0"/>
              <a:t>="</a:t>
            </a:r>
            <a:r>
              <a:rPr lang="en-US" altLang="ja-JP" sz="1200" dirty="0" err="1" smtClean="0"/>
              <a:t>urn:oasis:names:tc</a:t>
            </a:r>
            <a:r>
              <a:rPr lang="en-US" altLang="ja-JP" sz="1200" dirty="0" smtClean="0"/>
              <a:t>:</a:t>
            </a:r>
          </a:p>
          <a:p>
            <a:r>
              <a:rPr lang="en-US" altLang="ja-JP" sz="1200" dirty="0" err="1" smtClean="0"/>
              <a:t>SAML:metadata:ui</a:t>
            </a:r>
            <a:r>
              <a:rPr lang="en-US" altLang="ja-JP" sz="1200" dirty="0" smtClean="0"/>
              <a:t>"&gt;</a:t>
            </a:r>
          </a:p>
          <a:p>
            <a:r>
              <a:rPr lang="en-US" altLang="ja-JP" sz="1200" dirty="0" smtClean="0"/>
              <a:t>         &lt;</a:t>
            </a:r>
            <a:r>
              <a:rPr lang="en-US" altLang="ja-JP" sz="1200" dirty="0" err="1" smtClean="0"/>
              <a:t>mdui:Keywords</a:t>
            </a:r>
            <a:r>
              <a:rPr lang="en-US" altLang="ja-JP" sz="1200" dirty="0" smtClean="0"/>
              <a:t> </a:t>
            </a:r>
            <a:r>
              <a:rPr lang="en-US" altLang="ja-JP" sz="1200" dirty="0" err="1" smtClean="0"/>
              <a:t>xml:lang</a:t>
            </a:r>
            <a:r>
              <a:rPr lang="en-US" altLang="ja-JP" sz="1200" dirty="0" smtClean="0"/>
              <a:t>="en</a:t>
            </a:r>
            <a:r>
              <a:rPr lang="en-US" altLang="ja-JP" sz="1200" dirty="0" smtClean="0"/>
              <a:t>"&gt;</a:t>
            </a:r>
          </a:p>
          <a:p>
            <a:r>
              <a:rPr lang="en-US" altLang="ja-JP" sz="1200" dirty="0" smtClean="0"/>
              <a:t>              </a:t>
            </a:r>
            <a:r>
              <a:rPr lang="en-US" altLang="ja-JP" sz="1200" dirty="0" err="1" smtClean="0"/>
              <a:t>category:location:</a:t>
            </a:r>
            <a:r>
              <a:rPr lang="en-US" altLang="ja-JP" sz="1200" b="1" dirty="0" err="1" smtClean="0">
                <a:solidFill>
                  <a:srgbClr val="FF0000"/>
                </a:solidFill>
              </a:rPr>
              <a:t>hokkaido</a:t>
            </a:r>
            <a:endParaRPr lang="en-US" altLang="ja-JP" sz="1200" b="1" dirty="0" smtClean="0">
              <a:solidFill>
                <a:srgbClr val="FF0000"/>
              </a:solidFill>
            </a:endParaRPr>
          </a:p>
          <a:p>
            <a:r>
              <a:rPr lang="en-US" altLang="ja-JP" sz="1200" dirty="0" smtClean="0"/>
              <a:t> </a:t>
            </a:r>
            <a:r>
              <a:rPr lang="en-US" altLang="ja-JP" sz="1200" dirty="0" smtClean="0"/>
              <a:t>        &lt;/</a:t>
            </a:r>
            <a:r>
              <a:rPr lang="en-US" altLang="ja-JP" sz="1200" dirty="0" err="1" smtClean="0"/>
              <a:t>mdui:Keywords</a:t>
            </a:r>
            <a:r>
              <a:rPr lang="en-US" altLang="ja-JP" sz="1200" dirty="0" smtClean="0"/>
              <a:t>&gt;</a:t>
            </a:r>
          </a:p>
          <a:p>
            <a:r>
              <a:rPr lang="en-US" altLang="ja-JP" sz="1200" dirty="0" smtClean="0"/>
              <a:t>   &lt;/</a:t>
            </a:r>
            <a:r>
              <a:rPr lang="en-US" altLang="ja-JP" sz="1200" dirty="0" err="1" smtClean="0"/>
              <a:t>mdui:UIInfo</a:t>
            </a:r>
            <a:r>
              <a:rPr lang="en-US" altLang="ja-JP" sz="1200" dirty="0" smtClean="0"/>
              <a:t>&gt;</a:t>
            </a:r>
          </a:p>
          <a:p>
            <a:r>
              <a:rPr lang="en-US" altLang="ja-JP" sz="1200" dirty="0" smtClean="0"/>
              <a:t> </a:t>
            </a:r>
            <a:r>
              <a:rPr lang="en-US" altLang="ja-JP" sz="1200" dirty="0" smtClean="0"/>
              <a:t>&lt;/</a:t>
            </a:r>
            <a:r>
              <a:rPr lang="en-US" altLang="ja-JP" sz="1200" dirty="0" smtClean="0"/>
              <a:t>Extensions</a:t>
            </a:r>
            <a:r>
              <a:rPr lang="en-US" altLang="ja-JP" sz="1200" dirty="0" smtClean="0"/>
              <a:t>&gt;</a:t>
            </a:r>
          </a:p>
          <a:p>
            <a:r>
              <a:rPr kumimoji="1" lang="en-US" altLang="ja-JP" sz="1200" dirty="0" smtClean="0"/>
              <a:t>…</a:t>
            </a:r>
            <a:endParaRPr kumimoji="1" lang="ja-JP" altLang="en-US" sz="1200" dirty="0"/>
          </a:p>
        </p:txBody>
      </p:sp>
      <p:pic>
        <p:nvPicPr>
          <p:cNvPr id="9" name="Picture 2"/>
          <p:cNvPicPr>
            <a:picLocks noChangeAspect="1" noChangeArrowheads="1"/>
          </p:cNvPicPr>
          <p:nvPr/>
        </p:nvPicPr>
        <p:blipFill>
          <a:blip r:embed="rId3" cstate="print"/>
          <a:srcRect l="18667" t="43030" r="24000"/>
          <a:stretch>
            <a:fillRect/>
          </a:stretch>
        </p:blipFill>
        <p:spPr bwMode="auto">
          <a:xfrm>
            <a:off x="1979712" y="3826565"/>
            <a:ext cx="3096344" cy="1906691"/>
          </a:xfrm>
          <a:prstGeom prst="rect">
            <a:avLst/>
          </a:prstGeom>
          <a:ln>
            <a:noFill/>
          </a:ln>
          <a:effectLst>
            <a:outerShdw blurRad="292100" dist="139700" dir="2700000" algn="tl" rotWithShape="0">
              <a:srgbClr val="333333">
                <a:alpha val="65000"/>
              </a:srgbClr>
            </a:outerShdw>
          </a:effectLst>
        </p:spPr>
      </p:pic>
      <p:sp>
        <p:nvSpPr>
          <p:cNvPr id="10" name="右矢印 9"/>
          <p:cNvSpPr/>
          <p:nvPr/>
        </p:nvSpPr>
        <p:spPr>
          <a:xfrm rot="8237924">
            <a:off x="5077002" y="3665280"/>
            <a:ext cx="79208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940152" y="3645024"/>
            <a:ext cx="3078087" cy="400110"/>
          </a:xfrm>
          <a:prstGeom prst="rect">
            <a:avLst/>
          </a:prstGeom>
          <a:noFill/>
        </p:spPr>
        <p:txBody>
          <a:bodyPr wrap="none" rtlCol="0">
            <a:spAutoFit/>
          </a:bodyPr>
          <a:lstStyle/>
          <a:p>
            <a:r>
              <a:rPr lang="ja-JP" altLang="en-US" sz="2000" dirty="0" smtClean="0"/>
              <a:t>生成される</a:t>
            </a:r>
            <a:r>
              <a:rPr lang="en-US" altLang="ja-JP" sz="2000" dirty="0" smtClean="0"/>
              <a:t>IdP</a:t>
            </a:r>
            <a:r>
              <a:rPr lang="ja-JP" altLang="en-US" sz="2000" dirty="0" smtClean="0"/>
              <a:t>のメタデータ</a:t>
            </a:r>
            <a:endParaRPr lang="en-US" altLang="ja-JP" sz="2000" dirty="0" smtClean="0"/>
          </a:p>
        </p:txBody>
      </p:sp>
      <p:sp>
        <p:nvSpPr>
          <p:cNvPr id="12" name="テキスト ボックス 11"/>
          <p:cNvSpPr txBox="1"/>
          <p:nvPr/>
        </p:nvSpPr>
        <p:spPr>
          <a:xfrm>
            <a:off x="5364088" y="4797152"/>
            <a:ext cx="3387466" cy="707886"/>
          </a:xfrm>
          <a:prstGeom prst="rect">
            <a:avLst/>
          </a:prstGeom>
          <a:noFill/>
        </p:spPr>
        <p:txBody>
          <a:bodyPr wrap="none" rtlCol="0">
            <a:spAutoFit/>
          </a:bodyPr>
          <a:lstStyle/>
          <a:p>
            <a:r>
              <a:rPr lang="en-US" altLang="ja-JP" sz="2000" dirty="0" smtClean="0"/>
              <a:t>Embedded DS</a:t>
            </a:r>
            <a:r>
              <a:rPr lang="ja-JP" altLang="en-US" sz="2000" dirty="0" smtClean="0"/>
              <a:t>および通常の</a:t>
            </a:r>
            <a:r>
              <a:rPr lang="en-US" altLang="ja-JP" sz="2000" dirty="0" smtClean="0"/>
              <a:t/>
            </a:r>
            <a:br>
              <a:rPr lang="en-US" altLang="ja-JP" sz="2000" dirty="0" smtClean="0"/>
            </a:br>
            <a:r>
              <a:rPr lang="en-US" altLang="ja-JP" sz="2000" dirty="0" smtClean="0"/>
              <a:t>DS</a:t>
            </a:r>
            <a:r>
              <a:rPr lang="ja-JP" altLang="en-US" sz="2000" dirty="0" smtClean="0"/>
              <a:t>に分類として反映される</a:t>
            </a:r>
            <a:endParaRPr lang="en-US" altLang="ja-JP"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メタデータ</a:t>
            </a:r>
            <a:br>
              <a:rPr lang="ja-JP" altLang="en-US" dirty="0"/>
            </a:br>
            <a:r>
              <a:rPr lang="en-US" altLang="ja-JP" sz="3100" dirty="0" err="1"/>
              <a:t>mdui</a:t>
            </a:r>
            <a:r>
              <a:rPr lang="ja-JP" altLang="en-US" sz="3100" dirty="0" smtClean="0"/>
              <a:t>対応</a:t>
            </a:r>
            <a:r>
              <a:rPr lang="en-US" altLang="ja-JP" sz="3100" dirty="0" smtClean="0"/>
              <a:t>: </a:t>
            </a:r>
            <a:r>
              <a:rPr lang="en-US" altLang="ja-JP" sz="3100" dirty="0"/>
              <a:t>Discovery Hinting </a:t>
            </a:r>
            <a:r>
              <a:rPr lang="en-US" altLang="ja-JP" sz="3100" dirty="0" smtClean="0"/>
              <a:t>Information</a:t>
            </a:r>
            <a:endParaRPr kumimoji="1" lang="ja-JP" altLang="en-US" sz="3100"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sp>
        <p:nvSpPr>
          <p:cNvPr id="4" name="コンテンツ プレースホルダー 3"/>
          <p:cNvSpPr>
            <a:spLocks noGrp="1"/>
          </p:cNvSpPr>
          <p:nvPr>
            <p:ph sz="quarter" idx="1"/>
          </p:nvPr>
        </p:nvSpPr>
        <p:spPr/>
        <p:txBody>
          <a:bodyPr/>
          <a:lstStyle/>
          <a:p>
            <a:r>
              <a:rPr lang="en-US" altLang="ja-JP" dirty="0"/>
              <a:t>Discovery Hinting </a:t>
            </a:r>
            <a:r>
              <a:rPr lang="en-US" altLang="ja-JP" dirty="0" smtClean="0"/>
              <a:t>Information</a:t>
            </a:r>
            <a:r>
              <a:rPr lang="ja-JP" altLang="en-US" dirty="0" smtClean="0"/>
              <a:t> </a:t>
            </a:r>
            <a:r>
              <a:rPr lang="en-US" altLang="ja-JP" dirty="0" smtClean="0"/>
              <a:t>(</a:t>
            </a:r>
            <a:r>
              <a:rPr lang="en-US" altLang="ja-JP" dirty="0" err="1" smtClean="0"/>
              <a:t>DiscoHints</a:t>
            </a:r>
            <a:r>
              <a:rPr lang="en-US" altLang="ja-JP" dirty="0" smtClean="0"/>
              <a:t>)</a:t>
            </a:r>
            <a:endParaRPr lang="en-US" altLang="ja-JP" dirty="0"/>
          </a:p>
          <a:p>
            <a:pPr lvl="1"/>
            <a:r>
              <a:rPr lang="en-US" altLang="ja-JP" dirty="0" smtClean="0"/>
              <a:t>&lt;</a:t>
            </a:r>
            <a:r>
              <a:rPr lang="en-US" altLang="ja-JP" dirty="0" err="1"/>
              <a:t>mdui:IPHint</a:t>
            </a:r>
            <a:r>
              <a:rPr lang="en-US" altLang="ja-JP" dirty="0" smtClean="0"/>
              <a:t>&gt;</a:t>
            </a:r>
          </a:p>
          <a:p>
            <a:pPr lvl="2"/>
            <a:r>
              <a:rPr lang="ja-JP" altLang="en-US" dirty="0"/>
              <a:t>登録</a:t>
            </a:r>
            <a:r>
              <a:rPr lang="ja-JP" altLang="en-US" dirty="0" smtClean="0"/>
              <a:t>された</a:t>
            </a:r>
            <a:r>
              <a:rPr lang="en-US" altLang="ja-JP" dirty="0" smtClean="0"/>
              <a:t>IP</a:t>
            </a:r>
            <a:r>
              <a:rPr lang="ja-JP" altLang="en-US" dirty="0" smtClean="0"/>
              <a:t>アドレス範囲内からのアクセスならば</a:t>
            </a:r>
            <a:r>
              <a:rPr lang="en-US" altLang="ja-JP" dirty="0" smtClean="0"/>
              <a:t>DS</a:t>
            </a:r>
            <a:r>
              <a:rPr lang="ja-JP" altLang="en-US" dirty="0" err="1" smtClean="0"/>
              <a:t>で優</a:t>
            </a:r>
            <a:r>
              <a:rPr lang="ja-JP" altLang="en-US" dirty="0" smtClean="0"/>
              <a:t>先表示</a:t>
            </a:r>
            <a:endParaRPr lang="en-US" altLang="ja-JP" dirty="0"/>
          </a:p>
          <a:p>
            <a:pPr lvl="1"/>
            <a:r>
              <a:rPr lang="en-US" altLang="ja-JP" dirty="0"/>
              <a:t>&lt;</a:t>
            </a:r>
            <a:r>
              <a:rPr lang="en-US" altLang="ja-JP" dirty="0" err="1"/>
              <a:t>mdui:DomainHint</a:t>
            </a:r>
            <a:r>
              <a:rPr lang="en-US" altLang="ja-JP" dirty="0" smtClean="0"/>
              <a:t>&gt;</a:t>
            </a:r>
          </a:p>
          <a:p>
            <a:pPr lvl="2"/>
            <a:r>
              <a:rPr lang="ja-JP" altLang="en-US" dirty="0"/>
              <a:t>登録</a:t>
            </a:r>
            <a:r>
              <a:rPr lang="ja-JP" altLang="en-US" dirty="0" smtClean="0"/>
              <a:t>されたドメインからのアクセスならば</a:t>
            </a:r>
            <a:r>
              <a:rPr lang="en-US" altLang="ja-JP" dirty="0"/>
              <a:t>DS</a:t>
            </a:r>
            <a:r>
              <a:rPr lang="ja-JP" altLang="en-US" dirty="0" err="1"/>
              <a:t>で優</a:t>
            </a:r>
            <a:r>
              <a:rPr lang="ja-JP" altLang="en-US" dirty="0" smtClean="0"/>
              <a:t>先表示</a:t>
            </a:r>
            <a:endParaRPr lang="en-US" altLang="ja-JP" dirty="0"/>
          </a:p>
          <a:p>
            <a:pPr lvl="1"/>
            <a:r>
              <a:rPr lang="en-US" altLang="ja-JP" dirty="0"/>
              <a:t>&lt;</a:t>
            </a:r>
            <a:r>
              <a:rPr lang="en-US" altLang="ja-JP" dirty="0" err="1"/>
              <a:t>mdui:GeolocationHint</a:t>
            </a:r>
            <a:r>
              <a:rPr lang="en-US" altLang="ja-JP" dirty="0" smtClean="0"/>
              <a:t>&gt;</a:t>
            </a:r>
          </a:p>
          <a:p>
            <a:pPr lvl="2"/>
            <a:r>
              <a:rPr lang="ja-JP" altLang="en-US" dirty="0"/>
              <a:t>登録</a:t>
            </a:r>
            <a:r>
              <a:rPr lang="ja-JP" altLang="en-US" dirty="0" smtClean="0"/>
              <a:t>された緯度経度情報の近くからのアクセスならば</a:t>
            </a:r>
            <a:r>
              <a:rPr lang="en-US" altLang="ja-JP" dirty="0" smtClean="0"/>
              <a:t>DS</a:t>
            </a:r>
            <a:r>
              <a:rPr lang="ja-JP" altLang="en-US" dirty="0" err="1" smtClean="0"/>
              <a:t>で優</a:t>
            </a:r>
            <a:r>
              <a:rPr lang="ja-JP" altLang="en-US" dirty="0" smtClean="0"/>
              <a:t>先表示（実装予定）</a:t>
            </a:r>
            <a:endParaRPr lang="ja-JP" altLang="en-US" dirty="0"/>
          </a:p>
          <a:p>
            <a:endParaRPr kumimoji="1" lang="ja-JP" altLang="en-US" dirty="0"/>
          </a:p>
        </p:txBody>
      </p:sp>
    </p:spTree>
    <p:extLst>
      <p:ext uri="{BB962C8B-B14F-4D97-AF65-F5344CB8AC3E}">
        <p14:creationId xmlns:p14="http://schemas.microsoft.com/office/powerpoint/2010/main" xmlns="" val="3436786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メタデータ</a:t>
            </a:r>
            <a:br>
              <a:rPr lang="ja-JP" altLang="en-US" dirty="0"/>
            </a:br>
            <a:r>
              <a:rPr lang="en-US" altLang="ja-JP" dirty="0" err="1" smtClean="0"/>
              <a:t>DiscoHints</a:t>
            </a:r>
            <a:r>
              <a:rPr lang="ja-JP" altLang="en-US" dirty="0" smtClean="0"/>
              <a:t>対応</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pic>
        <p:nvPicPr>
          <p:cNvPr id="5122" name="Picture 2" descr="C:\Users\yamaji\Desktop\00014.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l="38460" t="28567" r="20882" b="33678"/>
          <a:stretch>
            <a:fillRect/>
          </a:stretch>
        </p:blipFill>
        <p:spPr bwMode="auto">
          <a:xfrm>
            <a:off x="251519" y="1268760"/>
            <a:ext cx="3700411" cy="18002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7" name="左中かっこ 6"/>
          <p:cNvSpPr/>
          <p:nvPr/>
        </p:nvSpPr>
        <p:spPr>
          <a:xfrm>
            <a:off x="2337050" y="5157192"/>
            <a:ext cx="290734" cy="504056"/>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pic>
        <p:nvPicPr>
          <p:cNvPr id="27650" name="Picture 2"/>
          <p:cNvPicPr>
            <a:picLocks noChangeAspect="1" noChangeArrowheads="1"/>
          </p:cNvPicPr>
          <p:nvPr/>
        </p:nvPicPr>
        <p:blipFill>
          <a:blip r:embed="rId3" cstate="print"/>
          <a:srcRect/>
          <a:stretch>
            <a:fillRect/>
          </a:stretch>
        </p:blipFill>
        <p:spPr bwMode="auto">
          <a:xfrm>
            <a:off x="1115616" y="4149080"/>
            <a:ext cx="4191000" cy="2200275"/>
          </a:xfrm>
          <a:prstGeom prst="rect">
            <a:avLst/>
          </a:prstGeom>
          <a:ln>
            <a:noFill/>
          </a:ln>
          <a:effectLst>
            <a:outerShdw blurRad="292100" dist="139700" dir="2700000" algn="tl" rotWithShape="0">
              <a:srgbClr val="333333">
                <a:alpha val="65000"/>
              </a:srgbClr>
            </a:outerShdw>
          </a:effectLst>
        </p:spPr>
      </p:pic>
      <p:sp>
        <p:nvSpPr>
          <p:cNvPr id="10" name="右矢印 9"/>
          <p:cNvSpPr/>
          <p:nvPr/>
        </p:nvSpPr>
        <p:spPr>
          <a:xfrm rot="388339">
            <a:off x="4331926" y="2132856"/>
            <a:ext cx="136815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832648" y="1340768"/>
            <a:ext cx="3203848" cy="2304256"/>
          </a:xfrm>
          <a:prstGeom prst="rect">
            <a:avLst/>
          </a:prstGeom>
        </p:spPr>
        <p:style>
          <a:lnRef idx="2">
            <a:schemeClr val="accent1"/>
          </a:lnRef>
          <a:fillRef idx="1">
            <a:schemeClr val="lt1"/>
          </a:fillRef>
          <a:effectRef idx="0">
            <a:schemeClr val="accent1"/>
          </a:effectRef>
          <a:fontRef idx="minor">
            <a:schemeClr val="dk1"/>
          </a:fontRef>
        </p:style>
        <p:txBody>
          <a:bodyPr wrap="square" rtlCol="0">
            <a:noAutofit/>
          </a:bodyPr>
          <a:lstStyle/>
          <a:p>
            <a:r>
              <a:rPr lang="en-US" altLang="ja-JP" sz="1200" dirty="0" smtClean="0"/>
              <a:t>&lt;</a:t>
            </a:r>
            <a:r>
              <a:rPr lang="en-US" altLang="ja-JP" sz="1200" dirty="0" err="1" smtClean="0"/>
              <a:t>EntityDescriptor</a:t>
            </a:r>
            <a:r>
              <a:rPr lang="en-US" altLang="ja-JP" sz="1200" dirty="0" smtClean="0"/>
              <a:t> …&gt;</a:t>
            </a:r>
          </a:p>
          <a:p>
            <a:r>
              <a:rPr lang="en-US" altLang="ja-JP" sz="1200" dirty="0" smtClean="0"/>
              <a:t> </a:t>
            </a:r>
            <a:r>
              <a:rPr lang="en-US" altLang="ja-JP" sz="1200" dirty="0" smtClean="0"/>
              <a:t> …</a:t>
            </a:r>
          </a:p>
          <a:p>
            <a:r>
              <a:rPr lang="en-US" altLang="ja-JP" sz="1200" dirty="0" smtClean="0"/>
              <a:t> </a:t>
            </a:r>
            <a:r>
              <a:rPr lang="en-US" altLang="ja-JP" sz="1200" dirty="0" smtClean="0"/>
              <a:t>&lt;Extensions&gt;</a:t>
            </a:r>
          </a:p>
          <a:p>
            <a:r>
              <a:rPr lang="en-US" altLang="ja-JP" sz="1200" dirty="0" smtClean="0"/>
              <a:t>    &lt;</a:t>
            </a:r>
            <a:r>
              <a:rPr lang="en-US" altLang="ja-JP" sz="1200" dirty="0" err="1" smtClean="0"/>
              <a:t>mdui:DiscoHints</a:t>
            </a:r>
            <a:r>
              <a:rPr lang="en-US" altLang="ja-JP" sz="1200" dirty="0" smtClean="0"/>
              <a:t> </a:t>
            </a:r>
            <a:r>
              <a:rPr lang="en-US" altLang="ja-JP" sz="1200" dirty="0" err="1" smtClean="0"/>
              <a:t>xmlns:mdui</a:t>
            </a:r>
            <a:r>
              <a:rPr lang="en-US" altLang="ja-JP" sz="1200" dirty="0" smtClean="0"/>
              <a:t>="</a:t>
            </a:r>
            <a:r>
              <a:rPr lang="en-US" altLang="ja-JP" sz="1200" dirty="0" smtClean="0"/>
              <a:t>urn:</a:t>
            </a:r>
          </a:p>
          <a:p>
            <a:r>
              <a:rPr lang="en-US" altLang="ja-JP" sz="1200" dirty="0" err="1" smtClean="0"/>
              <a:t>oasis:names:tc:SAML:metadata:ui</a:t>
            </a:r>
            <a:r>
              <a:rPr lang="en-US" altLang="ja-JP" sz="1200" dirty="0" smtClean="0"/>
              <a:t>"&gt;</a:t>
            </a:r>
          </a:p>
          <a:p>
            <a:r>
              <a:rPr lang="en-US" altLang="ja-JP" sz="1200" dirty="0" smtClean="0"/>
              <a:t>        &lt;</a:t>
            </a:r>
            <a:r>
              <a:rPr lang="en-US" altLang="ja-JP" sz="1200" dirty="0" err="1" smtClean="0"/>
              <a:t>mdui:IPHint</a:t>
            </a:r>
            <a:r>
              <a:rPr lang="en-US" altLang="ja-JP" sz="1200" dirty="0" smtClean="0"/>
              <a:t>&gt;</a:t>
            </a:r>
            <a:r>
              <a:rPr lang="en-US" altLang="ja-JP" sz="1200" b="1" dirty="0" smtClean="0">
                <a:solidFill>
                  <a:srgbClr val="FF0000"/>
                </a:solidFill>
              </a:rPr>
              <a:t>136.187.0.0/16</a:t>
            </a:r>
          </a:p>
          <a:p>
            <a:r>
              <a:rPr lang="en-US" altLang="ja-JP" sz="1200" dirty="0" smtClean="0"/>
              <a:t> </a:t>
            </a:r>
            <a:r>
              <a:rPr lang="en-US" altLang="ja-JP" sz="1200" dirty="0" smtClean="0"/>
              <a:t>       &lt;/</a:t>
            </a:r>
            <a:r>
              <a:rPr lang="en-US" altLang="ja-JP" sz="1200" dirty="0" err="1" smtClean="0"/>
              <a:t>mdui:IPHint</a:t>
            </a:r>
            <a:r>
              <a:rPr lang="en-US" altLang="ja-JP" sz="1200" dirty="0" smtClean="0"/>
              <a:t>&gt;</a:t>
            </a:r>
          </a:p>
          <a:p>
            <a:r>
              <a:rPr lang="en-US" altLang="ja-JP" sz="1200" dirty="0" smtClean="0"/>
              <a:t>        &lt;</a:t>
            </a:r>
            <a:r>
              <a:rPr lang="en-US" altLang="ja-JP" sz="1200" dirty="0" err="1" smtClean="0"/>
              <a:t>mdui:IPHint</a:t>
            </a:r>
            <a:r>
              <a:rPr lang="en-US" altLang="ja-JP" sz="1200" dirty="0" smtClean="0"/>
              <a:t>&gt;</a:t>
            </a:r>
            <a:r>
              <a:rPr lang="en-US" altLang="ja-JP" sz="1200" b="1" dirty="0" smtClean="0">
                <a:solidFill>
                  <a:srgbClr val="FF0000"/>
                </a:solidFill>
              </a:rPr>
              <a:t>157.1.0.0/16</a:t>
            </a:r>
          </a:p>
          <a:p>
            <a:r>
              <a:rPr lang="en-US" altLang="ja-JP" sz="1200" dirty="0" smtClean="0"/>
              <a:t> </a:t>
            </a:r>
            <a:r>
              <a:rPr lang="en-US" altLang="ja-JP" sz="1200" dirty="0" smtClean="0"/>
              <a:t>       &lt;/</a:t>
            </a:r>
            <a:r>
              <a:rPr lang="en-US" altLang="ja-JP" sz="1200" dirty="0" err="1" smtClean="0"/>
              <a:t>mdui:IPHint</a:t>
            </a:r>
            <a:r>
              <a:rPr lang="en-US" altLang="ja-JP" sz="1200" dirty="0" smtClean="0"/>
              <a:t>&gt;</a:t>
            </a:r>
          </a:p>
          <a:p>
            <a:r>
              <a:rPr lang="en-US" altLang="ja-JP" sz="1200" dirty="0" smtClean="0"/>
              <a:t>     </a:t>
            </a:r>
            <a:r>
              <a:rPr lang="en-US" altLang="ja-JP" sz="1200" dirty="0" smtClean="0"/>
              <a:t>&lt;/</a:t>
            </a:r>
            <a:r>
              <a:rPr lang="en-US" altLang="ja-JP" sz="1200" dirty="0" err="1" smtClean="0"/>
              <a:t>mdui:DiscoHints</a:t>
            </a:r>
            <a:r>
              <a:rPr lang="en-US" altLang="ja-JP" sz="1200" dirty="0" smtClean="0"/>
              <a:t>&gt;</a:t>
            </a:r>
          </a:p>
          <a:p>
            <a:r>
              <a:rPr lang="en-US" altLang="ja-JP" sz="1200" dirty="0" smtClean="0"/>
              <a:t>&lt;/</a:t>
            </a:r>
            <a:r>
              <a:rPr lang="en-US" altLang="ja-JP" sz="1200" dirty="0" smtClean="0"/>
              <a:t>Extensions</a:t>
            </a:r>
            <a:r>
              <a:rPr lang="en-US" altLang="ja-JP" sz="1200" dirty="0" smtClean="0"/>
              <a:t>&gt;</a:t>
            </a:r>
          </a:p>
          <a:p>
            <a:r>
              <a:rPr kumimoji="1" lang="en-US" altLang="ja-JP" sz="1200" dirty="0" smtClean="0"/>
              <a:t>…</a:t>
            </a:r>
            <a:endParaRPr kumimoji="1" lang="ja-JP" altLang="en-US" sz="1200" dirty="0"/>
          </a:p>
        </p:txBody>
      </p:sp>
      <p:sp>
        <p:nvSpPr>
          <p:cNvPr id="13" name="右矢印 12"/>
          <p:cNvSpPr/>
          <p:nvPr/>
        </p:nvSpPr>
        <p:spPr>
          <a:xfrm rot="8237924">
            <a:off x="5077002" y="3665280"/>
            <a:ext cx="79208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940152" y="3645024"/>
            <a:ext cx="3078087" cy="400110"/>
          </a:xfrm>
          <a:prstGeom prst="rect">
            <a:avLst/>
          </a:prstGeom>
          <a:noFill/>
        </p:spPr>
        <p:txBody>
          <a:bodyPr wrap="none" rtlCol="0">
            <a:spAutoFit/>
          </a:bodyPr>
          <a:lstStyle/>
          <a:p>
            <a:r>
              <a:rPr lang="ja-JP" altLang="en-US" sz="2000" dirty="0" smtClean="0"/>
              <a:t>生成される</a:t>
            </a:r>
            <a:r>
              <a:rPr lang="en-US" altLang="ja-JP" sz="2000" dirty="0" smtClean="0"/>
              <a:t>IdP</a:t>
            </a:r>
            <a:r>
              <a:rPr lang="ja-JP" altLang="en-US" sz="2000" dirty="0" smtClean="0"/>
              <a:t>のメタデータ</a:t>
            </a:r>
            <a:endParaRPr lang="en-US" altLang="ja-JP" sz="2000" dirty="0" smtClean="0"/>
          </a:p>
        </p:txBody>
      </p:sp>
      <p:sp>
        <p:nvSpPr>
          <p:cNvPr id="15" name="テキスト ボックス 14"/>
          <p:cNvSpPr txBox="1"/>
          <p:nvPr/>
        </p:nvSpPr>
        <p:spPr>
          <a:xfrm>
            <a:off x="5364088" y="4797152"/>
            <a:ext cx="3773790" cy="707886"/>
          </a:xfrm>
          <a:prstGeom prst="rect">
            <a:avLst/>
          </a:prstGeom>
          <a:noFill/>
        </p:spPr>
        <p:txBody>
          <a:bodyPr wrap="none" rtlCol="0">
            <a:spAutoFit/>
          </a:bodyPr>
          <a:lstStyle/>
          <a:p>
            <a:r>
              <a:rPr lang="ja-JP" altLang="en-US" sz="2000" dirty="0" smtClean="0"/>
              <a:t>マッチすればヒントとして</a:t>
            </a:r>
            <a:r>
              <a:rPr lang="en-US" altLang="ja-JP" sz="2000" dirty="0" smtClean="0"/>
              <a:t>IdP</a:t>
            </a:r>
            <a:r>
              <a:rPr lang="ja-JP" altLang="en-US" sz="2000" dirty="0" smtClean="0"/>
              <a:t>リスト</a:t>
            </a:r>
            <a:endParaRPr lang="en-US" altLang="ja-JP" sz="2000" dirty="0" smtClean="0"/>
          </a:p>
          <a:p>
            <a:r>
              <a:rPr lang="ja-JP" altLang="en-US" sz="2000" dirty="0" smtClean="0"/>
              <a:t>の最上部に当該</a:t>
            </a:r>
            <a:r>
              <a:rPr lang="en-US" altLang="ja-JP" sz="2000" dirty="0" smtClean="0"/>
              <a:t>IdP</a:t>
            </a:r>
            <a:r>
              <a:rPr lang="ja-JP" altLang="en-US" sz="2000" dirty="0" smtClean="0"/>
              <a:t>を表示</a:t>
            </a:r>
            <a:endParaRPr lang="en-US" altLang="ja-JP" sz="2000" dirty="0" smtClean="0"/>
          </a:p>
        </p:txBody>
      </p:sp>
    </p:spTree>
    <p:extLst>
      <p:ext uri="{BB962C8B-B14F-4D97-AF65-F5344CB8AC3E}">
        <p14:creationId xmlns:p14="http://schemas.microsoft.com/office/powerpoint/2010/main" xmlns="" val="2269634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メタデータ</a:t>
            </a:r>
            <a:br>
              <a:rPr lang="ja-JP" altLang="en-US" dirty="0"/>
            </a:br>
            <a:r>
              <a:rPr lang="ja-JP" altLang="en-US" dirty="0"/>
              <a:t>属性情報対応</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a:p>
        </p:txBody>
      </p:sp>
      <p:sp>
        <p:nvSpPr>
          <p:cNvPr id="4" name="コンテンツ プレースホルダー 3"/>
          <p:cNvSpPr>
            <a:spLocks noGrp="1"/>
          </p:cNvSpPr>
          <p:nvPr>
            <p:ph sz="quarter" idx="1"/>
          </p:nvPr>
        </p:nvSpPr>
        <p:spPr/>
        <p:txBody>
          <a:bodyPr/>
          <a:lstStyle/>
          <a:p>
            <a:r>
              <a:rPr kumimoji="1" lang="en-US" altLang="ja-JP" dirty="0" smtClean="0"/>
              <a:t>IdP</a:t>
            </a:r>
            <a:r>
              <a:rPr kumimoji="1" lang="ja-JP" altLang="en-US" dirty="0" smtClean="0"/>
              <a:t>の運用では，</a:t>
            </a:r>
            <a:r>
              <a:rPr kumimoji="1" lang="en-US" altLang="ja-JP" dirty="0" smtClean="0"/>
              <a:t>Shibboleth</a:t>
            </a:r>
            <a:r>
              <a:rPr kumimoji="1" lang="ja-JP" altLang="en-US" dirty="0" smtClean="0"/>
              <a:t>の</a:t>
            </a:r>
            <a:r>
              <a:rPr lang="en-US" altLang="ja-JP" dirty="0" smtClean="0"/>
              <a:t>attribute-filter</a:t>
            </a:r>
            <a:r>
              <a:rPr lang="ja-JP" altLang="en-US" dirty="0" smtClean="0"/>
              <a:t>のメンテナンスが必要</a:t>
            </a:r>
            <a:endParaRPr lang="en-US" altLang="ja-JP" dirty="0" smtClean="0"/>
          </a:p>
          <a:p>
            <a:pPr lvl="1"/>
            <a:r>
              <a:rPr kumimoji="1" lang="en-US" altLang="ja-JP" dirty="0" smtClean="0"/>
              <a:t>SP</a:t>
            </a:r>
            <a:r>
              <a:rPr kumimoji="1" lang="ja-JP" altLang="en-US" dirty="0" smtClean="0"/>
              <a:t>が増えるごとに，</a:t>
            </a:r>
            <a:r>
              <a:rPr kumimoji="1" lang="en-US" altLang="ja-JP" dirty="0" smtClean="0"/>
              <a:t>SP</a:t>
            </a:r>
            <a:r>
              <a:rPr kumimoji="1" lang="ja-JP" altLang="en-US" dirty="0" smtClean="0"/>
              <a:t>が要求する属性</a:t>
            </a:r>
            <a:r>
              <a:rPr kumimoji="1" lang="ja-JP" altLang="en-US" dirty="0" smtClean="0"/>
              <a:t>を</a:t>
            </a:r>
            <a:r>
              <a:rPr kumimoji="1" lang="en-US" altLang="ja-JP" dirty="0" smtClean="0"/>
              <a:t>attribute-filter</a:t>
            </a:r>
            <a:r>
              <a:rPr kumimoji="1" lang="ja-JP" altLang="en-US" dirty="0" smtClean="0"/>
              <a:t>に手作業で追加</a:t>
            </a:r>
            <a:r>
              <a:rPr kumimoji="1" lang="ja-JP" altLang="en-US" dirty="0" smtClean="0"/>
              <a:t>していく必要あり</a:t>
            </a:r>
            <a:endParaRPr kumimoji="1" lang="en-US" altLang="ja-JP" dirty="0" smtClean="0"/>
          </a:p>
          <a:p>
            <a:pPr lvl="1"/>
            <a:endParaRPr lang="en-US" altLang="ja-JP" dirty="0"/>
          </a:p>
          <a:p>
            <a:pPr lvl="1"/>
            <a:endParaRPr kumimoji="1" lang="en-US" altLang="ja-JP" dirty="0" smtClean="0"/>
          </a:p>
          <a:p>
            <a:pPr lvl="1"/>
            <a:endParaRPr lang="en-US" altLang="ja-JP" dirty="0" smtClean="0"/>
          </a:p>
        </p:txBody>
      </p:sp>
      <p:sp>
        <p:nvSpPr>
          <p:cNvPr id="5" name="テキスト ボックス 4"/>
          <p:cNvSpPr txBox="1"/>
          <p:nvPr/>
        </p:nvSpPr>
        <p:spPr>
          <a:xfrm>
            <a:off x="1670404" y="3119749"/>
            <a:ext cx="5803192" cy="461665"/>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ja-JP" altLang="en-US" sz="2400" dirty="0" smtClean="0"/>
              <a:t>なんとかメンテナンス性を向上できないか？</a:t>
            </a:r>
            <a:endParaRPr kumimoji="1" lang="ja-JP" altLang="en-US" sz="2400" dirty="0"/>
          </a:p>
        </p:txBody>
      </p:sp>
      <p:sp>
        <p:nvSpPr>
          <p:cNvPr id="6" name="正方形/長方形 5"/>
          <p:cNvSpPr/>
          <p:nvPr/>
        </p:nvSpPr>
        <p:spPr>
          <a:xfrm>
            <a:off x="251520" y="4077072"/>
            <a:ext cx="8568952" cy="461665"/>
          </a:xfrm>
          <a:prstGeom prst="rect">
            <a:avLst/>
          </a:prstGeom>
        </p:spPr>
        <p:txBody>
          <a:bodyPr wrap="square">
            <a:spAutoFit/>
          </a:bodyPr>
          <a:lstStyle/>
          <a:p>
            <a:pPr algn="ctr"/>
            <a:r>
              <a:rPr lang="ja-JP" altLang="en-US" sz="2400" dirty="0"/>
              <a:t>まずは，</a:t>
            </a:r>
            <a:r>
              <a:rPr lang="en-US" altLang="ja-JP" sz="2400" dirty="0"/>
              <a:t>SP</a:t>
            </a:r>
            <a:r>
              <a:rPr lang="ja-JP" altLang="en-US" sz="2400" dirty="0" smtClean="0"/>
              <a:t>が要求する属性</a:t>
            </a:r>
            <a:r>
              <a:rPr lang="ja-JP" altLang="en-US" sz="2400" dirty="0"/>
              <a:t>情報を電子的に取得する必要あり</a:t>
            </a:r>
          </a:p>
        </p:txBody>
      </p:sp>
      <p:sp>
        <p:nvSpPr>
          <p:cNvPr id="7" name="円/楕円 6"/>
          <p:cNvSpPr/>
          <p:nvPr/>
        </p:nvSpPr>
        <p:spPr>
          <a:xfrm>
            <a:off x="1224136" y="3861048"/>
            <a:ext cx="6444208" cy="936104"/>
          </a:xfrm>
          <a:prstGeom prst="ellipse">
            <a:avLst/>
          </a:prstGeom>
          <a:noFill/>
          <a:ln w="76200"/>
          <a:scene3d>
            <a:camera prst="orthographicFront">
              <a:rot lat="0" lon="0" rev="0"/>
            </a:camera>
            <a:lightRig rig="threePt" dir="t"/>
          </a:scene3d>
          <a:sp3d prstMaterial="metal">
            <a:bevelT w="152400"/>
            <a:contourClr>
              <a:schemeClr val="accent2"/>
            </a:contourClr>
          </a:sp3d>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xmlns="" val="18521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さらに　必須属性／任意属性の問題</a:t>
            </a:r>
            <a:endParaRPr kumimoji="1" lang="ja-JP" altLang="en-US" dirty="0"/>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14</a:t>
            </a:fld>
            <a:endParaRPr kumimoji="1" lang="ja-JP" altLang="en-US"/>
          </a:p>
        </p:txBody>
      </p:sp>
      <p:sp>
        <p:nvSpPr>
          <p:cNvPr id="4" name="コンテンツ プレースホルダ 3"/>
          <p:cNvSpPr>
            <a:spLocks noGrp="1"/>
          </p:cNvSpPr>
          <p:nvPr>
            <p:ph sz="quarter" idx="1"/>
          </p:nvPr>
        </p:nvSpPr>
        <p:spPr/>
        <p:txBody>
          <a:bodyPr/>
          <a:lstStyle/>
          <a:p>
            <a:r>
              <a:rPr kumimoji="1" lang="ja-JP" altLang="en-US" dirty="0" smtClean="0"/>
              <a:t>大学は，なるべく個人情報は送りたくない</a:t>
            </a:r>
            <a:endParaRPr kumimoji="1" lang="en-US" altLang="ja-JP" dirty="0" smtClean="0"/>
          </a:p>
          <a:p>
            <a:pPr lvl="1"/>
            <a:r>
              <a:rPr kumimoji="1" lang="ja-JP" altLang="en-US" dirty="0" smtClean="0"/>
              <a:t>しかし個人情報を送らないと一部機能が使えない場合がある</a:t>
            </a:r>
            <a:endParaRPr kumimoji="1" lang="en-US" altLang="ja-JP" dirty="0" smtClean="0"/>
          </a:p>
          <a:p>
            <a:pPr lvl="2"/>
            <a:r>
              <a:rPr lang="en-US" altLang="ja-JP" dirty="0" smtClean="0"/>
              <a:t>e.g. </a:t>
            </a:r>
            <a:r>
              <a:rPr lang="ja-JP" altLang="en-US" dirty="0" smtClean="0"/>
              <a:t>パーソナライズ機能</a:t>
            </a:r>
            <a:r>
              <a:rPr lang="en-US" altLang="ja-JP" dirty="0" smtClean="0"/>
              <a:t/>
            </a:r>
            <a:br>
              <a:rPr lang="en-US" altLang="ja-JP" dirty="0" smtClean="0"/>
            </a:br>
            <a:r>
              <a:rPr lang="en-US" altLang="ja-JP" dirty="0" smtClean="0"/>
              <a:t>transient ID / targeted ID / </a:t>
            </a:r>
            <a:r>
              <a:rPr lang="en-US" altLang="ja-JP" dirty="0" err="1" smtClean="0"/>
              <a:t>ePPN</a:t>
            </a:r>
            <a:r>
              <a:rPr lang="en-US" altLang="ja-JP" dirty="0" smtClean="0"/>
              <a:t/>
            </a:r>
            <a:br>
              <a:rPr lang="en-US" altLang="ja-JP" dirty="0" smtClean="0"/>
            </a:br>
            <a:r>
              <a:rPr lang="ja-JP" altLang="en-US" dirty="0" smtClean="0"/>
              <a:t>アカウント作成時の自動フィル（氏名，メールアドレス，機関名等）</a:t>
            </a:r>
            <a:endParaRPr lang="en-US" altLang="ja-JP" dirty="0" smtClean="0"/>
          </a:p>
          <a:p>
            <a:r>
              <a:rPr kumimoji="1" lang="ja-JP" altLang="en-US" dirty="0" smtClean="0"/>
              <a:t>大学</a:t>
            </a:r>
            <a:r>
              <a:rPr lang="ja-JP" altLang="en-US" dirty="0" smtClean="0"/>
              <a:t>（</a:t>
            </a:r>
            <a:r>
              <a:rPr lang="en-US" altLang="ja-JP" dirty="0" smtClean="0"/>
              <a:t>IdP</a:t>
            </a:r>
            <a:r>
              <a:rPr lang="ja-JP" altLang="en-US" dirty="0" smtClean="0"/>
              <a:t>管理者）</a:t>
            </a:r>
            <a:r>
              <a:rPr kumimoji="1" lang="ja-JP" altLang="en-US" dirty="0" smtClean="0"/>
              <a:t>が「送らない」を選択すると機能を使いたい利用者が不満を持つし，</a:t>
            </a:r>
            <a:r>
              <a:rPr kumimoji="1" lang="en-US" altLang="ja-JP" dirty="0" smtClean="0"/>
              <a:t/>
            </a:r>
            <a:br>
              <a:rPr kumimoji="1" lang="en-US" altLang="ja-JP" dirty="0" smtClean="0"/>
            </a:br>
            <a:r>
              <a:rPr kumimoji="1" lang="ja-JP" altLang="en-US" dirty="0" smtClean="0"/>
              <a:t>「送る」を選択するとその機能が不要な利用者が不満を持つ</a:t>
            </a:r>
            <a:endParaRPr kumimoji="1" lang="ja-JP" altLang="en-US" dirty="0"/>
          </a:p>
        </p:txBody>
      </p:sp>
      <p:sp>
        <p:nvSpPr>
          <p:cNvPr id="5" name="テキスト ボックス 4"/>
          <p:cNvSpPr txBox="1"/>
          <p:nvPr/>
        </p:nvSpPr>
        <p:spPr>
          <a:xfrm>
            <a:off x="827584" y="4983559"/>
            <a:ext cx="7587333" cy="461665"/>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ja-JP" altLang="en-US" sz="2400" dirty="0" smtClean="0"/>
              <a:t>任意属性については利用者が送信可否を選択できるべき</a:t>
            </a:r>
            <a:endParaRPr kumimoji="1" lang="ja-JP" alt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メタデータ</a:t>
            </a:r>
            <a:r>
              <a:rPr lang="ja-JP" altLang="en-US" dirty="0"/>
              <a:t/>
            </a:r>
            <a:br>
              <a:rPr lang="ja-JP" altLang="en-US" dirty="0"/>
            </a:br>
            <a:r>
              <a:rPr lang="ja-JP" altLang="en-US" dirty="0"/>
              <a:t>属性情報対応</a:t>
            </a:r>
            <a:endParaRPr lang="ja-JP" altLang="en-US" dirty="0" smtClean="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15</a:t>
            </a:fld>
            <a:endParaRPr kumimoji="1" lang="ja-JP" altLang="en-US"/>
          </a:p>
        </p:txBody>
      </p:sp>
      <p:pic>
        <p:nvPicPr>
          <p:cNvPr id="6146" name="Picture 2" descr="C:\Users\yamaji\Desktop\0001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l="18508" t="24242" b="31818"/>
          <a:stretch>
            <a:fillRect/>
          </a:stretch>
        </p:blipFill>
        <p:spPr bwMode="auto">
          <a:xfrm>
            <a:off x="179512" y="1268760"/>
            <a:ext cx="3764396" cy="25202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5" name="角丸四角形 4"/>
          <p:cNvSpPr/>
          <p:nvPr/>
        </p:nvSpPr>
        <p:spPr>
          <a:xfrm>
            <a:off x="2843808" y="1484784"/>
            <a:ext cx="360040" cy="208823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 name="右矢印 6"/>
          <p:cNvSpPr/>
          <p:nvPr/>
        </p:nvSpPr>
        <p:spPr>
          <a:xfrm rot="388339">
            <a:off x="4333218" y="2109990"/>
            <a:ext cx="962453"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364088" y="1340768"/>
            <a:ext cx="3672408" cy="2304256"/>
          </a:xfrm>
          <a:prstGeom prst="rect">
            <a:avLst/>
          </a:prstGeom>
        </p:spPr>
        <p:style>
          <a:lnRef idx="2">
            <a:schemeClr val="accent1"/>
          </a:lnRef>
          <a:fillRef idx="1">
            <a:schemeClr val="lt1"/>
          </a:fillRef>
          <a:effectRef idx="0">
            <a:schemeClr val="accent1"/>
          </a:effectRef>
          <a:fontRef idx="minor">
            <a:schemeClr val="dk1"/>
          </a:fontRef>
        </p:style>
        <p:txBody>
          <a:bodyPr wrap="square" rtlCol="0">
            <a:noAutofit/>
          </a:bodyPr>
          <a:lstStyle/>
          <a:p>
            <a:r>
              <a:rPr lang="en-US" altLang="ja-JP" sz="1200" dirty="0" smtClean="0"/>
              <a:t>&lt;</a:t>
            </a:r>
            <a:r>
              <a:rPr lang="en-US" altLang="ja-JP" sz="1200" dirty="0" err="1" smtClean="0"/>
              <a:t>EntityDescriptor</a:t>
            </a:r>
            <a:r>
              <a:rPr lang="en-US" altLang="ja-JP" sz="1200" dirty="0" smtClean="0"/>
              <a:t> …&gt;</a:t>
            </a:r>
          </a:p>
          <a:p>
            <a:r>
              <a:rPr lang="en-US" altLang="ja-JP" sz="1200" dirty="0" smtClean="0"/>
              <a:t> </a:t>
            </a:r>
            <a:r>
              <a:rPr lang="en-US" altLang="ja-JP" sz="1200" dirty="0" smtClean="0"/>
              <a:t> …</a:t>
            </a:r>
          </a:p>
          <a:p>
            <a:r>
              <a:rPr lang="en-US" altLang="ja-JP" sz="1200" dirty="0" smtClean="0"/>
              <a:t> &lt;</a:t>
            </a:r>
            <a:r>
              <a:rPr lang="en-US" altLang="ja-JP" sz="1200" dirty="0" err="1" smtClean="0"/>
              <a:t>AttributeConsumingService</a:t>
            </a:r>
            <a:r>
              <a:rPr lang="en-US" altLang="ja-JP" sz="1200" dirty="0" smtClean="0"/>
              <a:t> index="1" </a:t>
            </a:r>
            <a:r>
              <a:rPr lang="en-US" altLang="ja-JP" sz="1200" dirty="0" err="1" smtClean="0"/>
              <a:t>isDefault</a:t>
            </a:r>
            <a:r>
              <a:rPr lang="en-US" altLang="ja-JP" sz="1200" dirty="0" smtClean="0"/>
              <a:t>="true"&gt;</a:t>
            </a:r>
          </a:p>
          <a:p>
            <a:r>
              <a:rPr lang="en-US" altLang="ja-JP" sz="1200" dirty="0" smtClean="0"/>
              <a:t>    …</a:t>
            </a:r>
          </a:p>
          <a:p>
            <a:r>
              <a:rPr lang="en-US" altLang="ja-JP" sz="1200" dirty="0" smtClean="0"/>
              <a:t>&lt;</a:t>
            </a:r>
            <a:r>
              <a:rPr lang="en-US" altLang="ja-JP" sz="1200" dirty="0" err="1" smtClean="0"/>
              <a:t>RequestedAttribute</a:t>
            </a:r>
            <a:r>
              <a:rPr lang="en-US" altLang="ja-JP" sz="1200" dirty="0" smtClean="0"/>
              <a:t> </a:t>
            </a:r>
            <a:r>
              <a:rPr lang="en-US" altLang="ja-JP" sz="1200" dirty="0" err="1" smtClean="0"/>
              <a:t>FriendlyName</a:t>
            </a:r>
            <a:r>
              <a:rPr lang="en-US" altLang="ja-JP" sz="1200" dirty="0" smtClean="0"/>
              <a:t>="</a:t>
            </a:r>
            <a:r>
              <a:rPr lang="en-US" altLang="ja-JP" sz="1200" b="1" dirty="0" err="1" smtClean="0">
                <a:solidFill>
                  <a:srgbClr val="FF0000"/>
                </a:solidFill>
              </a:rPr>
              <a:t>eduPersonPrincipalName</a:t>
            </a:r>
            <a:r>
              <a:rPr lang="en-US" altLang="ja-JP" sz="1200" dirty="0" smtClean="0"/>
              <a:t>" Name="</a:t>
            </a:r>
            <a:r>
              <a:rPr lang="en-US" altLang="ja-JP" sz="1200" b="1" dirty="0" smtClean="0">
                <a:solidFill>
                  <a:srgbClr val="FF0000"/>
                </a:solidFill>
              </a:rPr>
              <a:t>urn:oid:1.3.6.1.4.1.5923.1.1.1.6</a:t>
            </a:r>
            <a:r>
              <a:rPr lang="en-US" altLang="ja-JP" sz="1200" dirty="0" smtClean="0"/>
              <a:t>" </a:t>
            </a:r>
            <a:r>
              <a:rPr lang="en-US" altLang="ja-JP" sz="1200" dirty="0" err="1" smtClean="0"/>
              <a:t>NameFormat</a:t>
            </a:r>
            <a:r>
              <a:rPr lang="en-US" altLang="ja-JP" sz="1200" dirty="0" smtClean="0"/>
              <a:t>="urn:oasis:names:tc:SAML:2.0:attrname-format:uri" </a:t>
            </a:r>
            <a:r>
              <a:rPr lang="en-US" altLang="ja-JP" sz="1200" b="1" dirty="0" err="1" smtClean="0">
                <a:solidFill>
                  <a:srgbClr val="FF0000"/>
                </a:solidFill>
              </a:rPr>
              <a:t>isRequired</a:t>
            </a:r>
            <a:r>
              <a:rPr lang="en-US" altLang="ja-JP" sz="1200" b="1" dirty="0" smtClean="0">
                <a:solidFill>
                  <a:srgbClr val="FF0000"/>
                </a:solidFill>
              </a:rPr>
              <a:t>="</a:t>
            </a:r>
            <a:r>
              <a:rPr lang="en-US" altLang="ja-JP" sz="1200" b="1" dirty="0" smtClean="0">
                <a:solidFill>
                  <a:srgbClr val="FF0000"/>
                </a:solidFill>
              </a:rPr>
              <a:t>true“</a:t>
            </a:r>
            <a:r>
              <a:rPr lang="en-US" altLang="ja-JP" sz="1200" dirty="0" smtClean="0"/>
              <a:t>/&gt;</a:t>
            </a:r>
          </a:p>
          <a:p>
            <a:r>
              <a:rPr lang="en-US" altLang="ja-JP" sz="1200" dirty="0" smtClean="0"/>
              <a:t>…</a:t>
            </a:r>
            <a:endParaRPr kumimoji="1" lang="ja-JP" altLang="en-US" sz="1200" dirty="0"/>
          </a:p>
        </p:txBody>
      </p:sp>
      <p:sp>
        <p:nvSpPr>
          <p:cNvPr id="9" name="右矢印 8"/>
          <p:cNvSpPr/>
          <p:nvPr/>
        </p:nvSpPr>
        <p:spPr>
          <a:xfrm rot="8237924">
            <a:off x="5082136" y="3846799"/>
            <a:ext cx="79208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940152" y="3645024"/>
            <a:ext cx="3078087" cy="400110"/>
          </a:xfrm>
          <a:prstGeom prst="rect">
            <a:avLst/>
          </a:prstGeom>
          <a:noFill/>
        </p:spPr>
        <p:txBody>
          <a:bodyPr wrap="none" rtlCol="0">
            <a:spAutoFit/>
          </a:bodyPr>
          <a:lstStyle/>
          <a:p>
            <a:r>
              <a:rPr lang="ja-JP" altLang="en-US" sz="2000" dirty="0" smtClean="0"/>
              <a:t>生成される</a:t>
            </a:r>
            <a:r>
              <a:rPr lang="en-US" altLang="ja-JP" sz="2000" dirty="0" smtClean="0"/>
              <a:t>SP</a:t>
            </a:r>
            <a:r>
              <a:rPr lang="ja-JP" altLang="en-US" sz="2000" dirty="0" smtClean="0"/>
              <a:t>のメタデータ</a:t>
            </a:r>
            <a:endParaRPr lang="en-US" altLang="ja-JP" sz="2000" dirty="0" smtClean="0"/>
          </a:p>
        </p:txBody>
      </p:sp>
      <p:sp>
        <p:nvSpPr>
          <p:cNvPr id="11" name="テキスト ボックス 10"/>
          <p:cNvSpPr txBox="1"/>
          <p:nvPr/>
        </p:nvSpPr>
        <p:spPr>
          <a:xfrm>
            <a:off x="5364088" y="4797152"/>
            <a:ext cx="3339376" cy="707886"/>
          </a:xfrm>
          <a:prstGeom prst="rect">
            <a:avLst/>
          </a:prstGeom>
          <a:noFill/>
        </p:spPr>
        <p:txBody>
          <a:bodyPr wrap="none" rtlCol="0">
            <a:spAutoFit/>
          </a:bodyPr>
          <a:lstStyle/>
          <a:p>
            <a:r>
              <a:rPr lang="ja-JP" altLang="en-US" sz="2000" dirty="0" smtClean="0"/>
              <a:t>要求属性に応じた属性送信，</a:t>
            </a:r>
            <a:endParaRPr lang="en-US" altLang="ja-JP" sz="2000" dirty="0" smtClean="0"/>
          </a:p>
          <a:p>
            <a:r>
              <a:rPr lang="ja-JP" altLang="en-US" sz="2000" dirty="0" smtClean="0"/>
              <a:t>利用者</a:t>
            </a:r>
            <a:r>
              <a:rPr lang="ja-JP" altLang="en-US" sz="2000" dirty="0" smtClean="0"/>
              <a:t>の送信可否選択</a:t>
            </a:r>
            <a:endParaRPr lang="en-US" altLang="ja-JP" sz="2000" dirty="0" smtClean="0"/>
          </a:p>
        </p:txBody>
      </p:sp>
      <p:pic>
        <p:nvPicPr>
          <p:cNvPr id="28674" name="Picture 2"/>
          <p:cNvPicPr>
            <a:picLocks noChangeAspect="1" noChangeArrowheads="1"/>
          </p:cNvPicPr>
          <p:nvPr/>
        </p:nvPicPr>
        <p:blipFill>
          <a:blip r:embed="rId3" cstate="print"/>
          <a:srcRect/>
          <a:stretch>
            <a:fillRect/>
          </a:stretch>
        </p:blipFill>
        <p:spPr bwMode="auto">
          <a:xfrm>
            <a:off x="144016" y="4149080"/>
            <a:ext cx="5004048" cy="214130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1715564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uApprove.jp</a:t>
            </a:r>
            <a:r>
              <a:rPr kumimoji="1" lang="ja-JP" altLang="en-US" dirty="0" smtClean="0"/>
              <a:t>との連携</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16</a:t>
            </a:fld>
            <a:endParaRPr kumimoji="1" lang="ja-JP" altLang="en-US"/>
          </a:p>
        </p:txBody>
      </p:sp>
      <p:pic>
        <p:nvPicPr>
          <p:cNvPr id="5" name="Picture 3" descr="C:\Users\takeshi\AppData\Local\Temp\Temporary Internet Files\Content.IE5\WB1AU6MV\MC900441451[1].png"/>
          <p:cNvPicPr>
            <a:picLocks noChangeAspect="1" noChangeArrowheads="1"/>
          </p:cNvPicPr>
          <p:nvPr/>
        </p:nvPicPr>
        <p:blipFill>
          <a:blip r:embed="rId2" cstate="print"/>
          <a:srcRect/>
          <a:stretch>
            <a:fillRect/>
          </a:stretch>
        </p:blipFill>
        <p:spPr bwMode="auto">
          <a:xfrm>
            <a:off x="3324548" y="2718212"/>
            <a:ext cx="1391468" cy="1391468"/>
          </a:xfrm>
          <a:prstGeom prst="rect">
            <a:avLst/>
          </a:prstGeom>
          <a:noFill/>
        </p:spPr>
      </p:pic>
      <p:sp>
        <p:nvSpPr>
          <p:cNvPr id="6" name="テキスト ボックス 5"/>
          <p:cNvSpPr txBox="1"/>
          <p:nvPr/>
        </p:nvSpPr>
        <p:spPr>
          <a:xfrm>
            <a:off x="3389758" y="2276872"/>
            <a:ext cx="1470274" cy="461665"/>
          </a:xfrm>
          <a:prstGeom prst="rect">
            <a:avLst/>
          </a:prstGeom>
          <a:noFill/>
        </p:spPr>
        <p:txBody>
          <a:bodyPr wrap="none" rtlCol="0">
            <a:spAutoFit/>
          </a:bodyPr>
          <a:lstStyle/>
          <a:p>
            <a:r>
              <a:rPr kumimoji="1" lang="ja-JP" altLang="en-US" sz="2400" dirty="0" smtClean="0"/>
              <a:t>メタデータ</a:t>
            </a:r>
            <a:endParaRPr kumimoji="1" lang="ja-JP" altLang="en-US" sz="2400" dirty="0"/>
          </a:p>
        </p:txBody>
      </p:sp>
      <p:sp>
        <p:nvSpPr>
          <p:cNvPr id="7" name="円/楕円 6"/>
          <p:cNvSpPr/>
          <p:nvPr/>
        </p:nvSpPr>
        <p:spPr>
          <a:xfrm>
            <a:off x="1259632" y="3798332"/>
            <a:ext cx="1224136" cy="648072"/>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IdP</a:t>
            </a:r>
            <a:endParaRPr kumimoji="1" lang="ja-JP" altLang="en-US" dirty="0">
              <a:solidFill>
                <a:schemeClr val="tx1"/>
              </a:solidFill>
            </a:endParaRPr>
          </a:p>
        </p:txBody>
      </p:sp>
      <p:sp>
        <p:nvSpPr>
          <p:cNvPr id="8" name="円/楕円 7"/>
          <p:cNvSpPr/>
          <p:nvPr/>
        </p:nvSpPr>
        <p:spPr>
          <a:xfrm>
            <a:off x="6588224" y="3717032"/>
            <a:ext cx="1224136" cy="648072"/>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S</a:t>
            </a:r>
            <a:r>
              <a:rPr kumimoji="1" lang="en-US" altLang="ja-JP" sz="1600" dirty="0" smtClean="0">
                <a:solidFill>
                  <a:schemeClr val="tx1"/>
                </a:solidFill>
              </a:rPr>
              <a:t>P</a:t>
            </a:r>
            <a:endParaRPr kumimoji="1" lang="ja-JP" altLang="en-US" dirty="0">
              <a:solidFill>
                <a:schemeClr val="tx1"/>
              </a:solidFill>
            </a:endParaRPr>
          </a:p>
        </p:txBody>
      </p:sp>
      <p:cxnSp>
        <p:nvCxnSpPr>
          <p:cNvPr id="9" name="直線矢印コネクタ 8"/>
          <p:cNvCxnSpPr/>
          <p:nvPr/>
        </p:nvCxnSpPr>
        <p:spPr>
          <a:xfrm flipH="1">
            <a:off x="3090208" y="3429000"/>
            <a:ext cx="401672" cy="360040"/>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rot="19305147">
            <a:off x="2177681" y="3066954"/>
            <a:ext cx="1592103" cy="584775"/>
          </a:xfrm>
          <a:prstGeom prst="rect">
            <a:avLst/>
          </a:prstGeom>
          <a:noFill/>
        </p:spPr>
        <p:txBody>
          <a:bodyPr wrap="none" rtlCol="0">
            <a:spAutoFit/>
          </a:bodyPr>
          <a:lstStyle/>
          <a:p>
            <a:r>
              <a:rPr kumimoji="1" lang="ja-JP" altLang="en-US" sz="1600" dirty="0" smtClean="0"/>
              <a:t>要求属性情報を</a:t>
            </a:r>
            <a:r>
              <a:rPr kumimoji="1" lang="en-US" altLang="ja-JP" sz="1600" dirty="0" smtClean="0"/>
              <a:t/>
            </a:r>
            <a:br>
              <a:rPr kumimoji="1" lang="en-US" altLang="ja-JP" sz="1600" dirty="0" smtClean="0"/>
            </a:br>
            <a:r>
              <a:rPr kumimoji="1" lang="ja-JP" altLang="en-US" sz="1600" dirty="0" smtClean="0"/>
              <a:t>フィルタに利用</a:t>
            </a:r>
            <a:endParaRPr kumimoji="1" lang="en-US" altLang="ja-JP" sz="1600" dirty="0" smtClean="0"/>
          </a:p>
        </p:txBody>
      </p:sp>
      <p:cxnSp>
        <p:nvCxnSpPr>
          <p:cNvPr id="11" name="直線矢印コネクタ 10"/>
          <p:cNvCxnSpPr>
            <a:stCxn id="8" idx="0"/>
          </p:cNvCxnSpPr>
          <p:nvPr/>
        </p:nvCxnSpPr>
        <p:spPr>
          <a:xfrm flipH="1" flipV="1">
            <a:off x="6228184" y="2996952"/>
            <a:ext cx="972108" cy="720080"/>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828636" y="3140968"/>
            <a:ext cx="1415772" cy="584775"/>
          </a:xfrm>
          <a:prstGeom prst="rect">
            <a:avLst/>
          </a:prstGeom>
          <a:noFill/>
        </p:spPr>
        <p:txBody>
          <a:bodyPr wrap="none" rtlCol="0">
            <a:spAutoFit/>
          </a:bodyPr>
          <a:lstStyle/>
          <a:p>
            <a:r>
              <a:rPr kumimoji="1" lang="ja-JP" altLang="en-US" sz="1600" dirty="0" smtClean="0"/>
              <a:t>要求属性</a:t>
            </a:r>
            <a:r>
              <a:rPr kumimoji="1" lang="ja-JP" altLang="en-US" sz="1600" dirty="0" smtClean="0"/>
              <a:t>情報</a:t>
            </a:r>
            <a:endParaRPr kumimoji="1" lang="en-US" altLang="ja-JP" sz="1600" dirty="0" smtClean="0"/>
          </a:p>
          <a:p>
            <a:r>
              <a:rPr lang="ja-JP" altLang="en-US" sz="1600" dirty="0" smtClean="0"/>
              <a:t>　</a:t>
            </a:r>
            <a:r>
              <a:rPr lang="ja-JP" altLang="en-US" sz="1600" dirty="0" smtClean="0"/>
              <a:t>　　</a:t>
            </a:r>
            <a:r>
              <a:rPr kumimoji="1" lang="ja-JP" altLang="en-US" sz="1600" dirty="0" smtClean="0"/>
              <a:t>入力</a:t>
            </a:r>
            <a:endParaRPr kumimoji="1" lang="en-US" altLang="ja-JP" sz="1600" dirty="0" smtClean="0"/>
          </a:p>
        </p:txBody>
      </p:sp>
      <p:cxnSp>
        <p:nvCxnSpPr>
          <p:cNvPr id="13" name="直線矢印コネクタ 12"/>
          <p:cNvCxnSpPr>
            <a:endCxn id="8" idx="2"/>
          </p:cNvCxnSpPr>
          <p:nvPr/>
        </p:nvCxnSpPr>
        <p:spPr>
          <a:xfrm flipV="1">
            <a:off x="3064396" y="4041068"/>
            <a:ext cx="3523828" cy="74512"/>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rot="5400000">
            <a:off x="2591780" y="4041068"/>
            <a:ext cx="648072" cy="2880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5" name="テキスト ボックス 14"/>
          <p:cNvSpPr txBox="1"/>
          <p:nvPr/>
        </p:nvSpPr>
        <p:spPr>
          <a:xfrm>
            <a:off x="2411760" y="4458598"/>
            <a:ext cx="1204369" cy="338554"/>
          </a:xfrm>
          <a:prstGeom prst="rect">
            <a:avLst/>
          </a:prstGeom>
          <a:noFill/>
        </p:spPr>
        <p:txBody>
          <a:bodyPr wrap="none" rtlCol="0">
            <a:spAutoFit/>
          </a:bodyPr>
          <a:lstStyle/>
          <a:p>
            <a:r>
              <a:rPr kumimoji="1" lang="en-US" altLang="ja-JP" sz="1600" dirty="0" smtClean="0"/>
              <a:t>uApprove.jp</a:t>
            </a:r>
            <a:endParaRPr kumimoji="1" lang="ja-JP" altLang="en-US" sz="1600" dirty="0"/>
          </a:p>
        </p:txBody>
      </p:sp>
      <p:cxnSp>
        <p:nvCxnSpPr>
          <p:cNvPr id="16" name="直線矢印コネクタ 15"/>
          <p:cNvCxnSpPr>
            <a:stCxn id="7" idx="6"/>
          </p:cNvCxnSpPr>
          <p:nvPr/>
        </p:nvCxnSpPr>
        <p:spPr>
          <a:xfrm flipV="1">
            <a:off x="2483768" y="4115580"/>
            <a:ext cx="299274" cy="6788"/>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044407" y="4797152"/>
            <a:ext cx="1765227" cy="646331"/>
          </a:xfrm>
          <a:prstGeom prst="rect">
            <a:avLst/>
          </a:prstGeom>
          <a:noFill/>
        </p:spPr>
        <p:txBody>
          <a:bodyPr wrap="none" rtlCol="0">
            <a:spAutoFit/>
          </a:bodyPr>
          <a:lstStyle/>
          <a:p>
            <a:r>
              <a:rPr kumimoji="1" lang="ja-JP" altLang="en-US" sz="1800" dirty="0" smtClean="0"/>
              <a:t>属性送信同意</a:t>
            </a:r>
            <a:r>
              <a:rPr lang="ja-JP" altLang="en-US" sz="1800" dirty="0" smtClean="0"/>
              <a:t>，</a:t>
            </a:r>
            <a:r>
              <a:rPr lang="en-US" altLang="ja-JP" sz="1800" dirty="0" smtClean="0"/>
              <a:t/>
            </a:r>
            <a:br>
              <a:rPr lang="en-US" altLang="ja-JP" sz="1800" dirty="0" smtClean="0"/>
            </a:br>
            <a:r>
              <a:rPr lang="ja-JP" altLang="en-US" sz="1800" dirty="0" smtClean="0"/>
              <a:t>任意属性</a:t>
            </a:r>
            <a:r>
              <a:rPr lang="ja-JP" altLang="en-US" sz="1800" dirty="0" smtClean="0"/>
              <a:t>選択</a:t>
            </a:r>
            <a:endParaRPr kumimoji="1" lang="ja-JP" altLang="en-US" sz="1800" dirty="0"/>
          </a:p>
        </p:txBody>
      </p:sp>
      <p:cxnSp>
        <p:nvCxnSpPr>
          <p:cNvPr id="18" name="直線矢印コネクタ 17"/>
          <p:cNvCxnSpPr/>
          <p:nvPr/>
        </p:nvCxnSpPr>
        <p:spPr>
          <a:xfrm>
            <a:off x="2771800" y="4761224"/>
            <a:ext cx="0" cy="684000"/>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1403648" y="4797152"/>
            <a:ext cx="1338828" cy="646331"/>
          </a:xfrm>
          <a:prstGeom prst="rect">
            <a:avLst/>
          </a:prstGeom>
          <a:noFill/>
        </p:spPr>
        <p:txBody>
          <a:bodyPr wrap="none" rtlCol="0">
            <a:spAutoFit/>
          </a:bodyPr>
          <a:lstStyle/>
          <a:p>
            <a:r>
              <a:rPr kumimoji="1" lang="ja-JP" altLang="en-US" sz="1800" dirty="0" smtClean="0"/>
              <a:t>送信する</a:t>
            </a:r>
            <a:r>
              <a:rPr kumimoji="1" lang="en-US" altLang="ja-JP" sz="1800" dirty="0" smtClean="0"/>
              <a:t/>
            </a:r>
            <a:br>
              <a:rPr kumimoji="1" lang="en-US" altLang="ja-JP" sz="1800" dirty="0" smtClean="0"/>
            </a:br>
            <a:r>
              <a:rPr kumimoji="1" lang="ja-JP" altLang="en-US" sz="1800" dirty="0" smtClean="0"/>
              <a:t>属性の提示</a:t>
            </a:r>
            <a:endParaRPr kumimoji="1" lang="ja-JP" altLang="en-US" sz="1800" dirty="0"/>
          </a:p>
        </p:txBody>
      </p:sp>
      <p:sp>
        <p:nvSpPr>
          <p:cNvPr id="20" name="テキスト ボックス 19"/>
          <p:cNvSpPr txBox="1"/>
          <p:nvPr/>
        </p:nvSpPr>
        <p:spPr>
          <a:xfrm>
            <a:off x="2339752" y="5487615"/>
            <a:ext cx="1107996"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ja-JP" altLang="en-US" sz="2400" dirty="0" smtClean="0"/>
              <a:t>利用者</a:t>
            </a:r>
            <a:endParaRPr lang="en-US" altLang="ja-JP" sz="2400" dirty="0" smtClean="0"/>
          </a:p>
        </p:txBody>
      </p:sp>
      <p:cxnSp>
        <p:nvCxnSpPr>
          <p:cNvPr id="21" name="直線矢印コネクタ 20"/>
          <p:cNvCxnSpPr/>
          <p:nvPr/>
        </p:nvCxnSpPr>
        <p:spPr>
          <a:xfrm flipH="1">
            <a:off x="4530368" y="2996952"/>
            <a:ext cx="617696" cy="216024"/>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4716016" y="3140968"/>
            <a:ext cx="595035" cy="338554"/>
          </a:xfrm>
          <a:prstGeom prst="rect">
            <a:avLst/>
          </a:prstGeom>
          <a:noFill/>
        </p:spPr>
        <p:txBody>
          <a:bodyPr wrap="none" rtlCol="0">
            <a:spAutoFit/>
          </a:bodyPr>
          <a:lstStyle/>
          <a:p>
            <a:r>
              <a:rPr kumimoji="1" lang="ja-JP" altLang="en-US" sz="1600" dirty="0" smtClean="0"/>
              <a:t>更新</a:t>
            </a:r>
            <a:endParaRPr kumimoji="1" lang="en-US" altLang="ja-JP" sz="1600" dirty="0" smtClean="0"/>
          </a:p>
        </p:txBody>
      </p:sp>
      <p:sp>
        <p:nvSpPr>
          <p:cNvPr id="23" name="テキスト ボックス 22"/>
          <p:cNvSpPr txBox="1"/>
          <p:nvPr/>
        </p:nvSpPr>
        <p:spPr>
          <a:xfrm>
            <a:off x="4932040" y="2636912"/>
            <a:ext cx="1954381" cy="369332"/>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ja-JP" altLang="en-US" sz="1800" dirty="0" smtClean="0"/>
              <a:t>学認申請システム</a:t>
            </a:r>
            <a:endParaRPr lang="en-US" altLang="ja-JP" sz="1800" dirty="0" smtClean="0"/>
          </a:p>
        </p:txBody>
      </p:sp>
      <p:sp>
        <p:nvSpPr>
          <p:cNvPr id="24" name="テキスト ボックス 23"/>
          <p:cNvSpPr txBox="1"/>
          <p:nvPr/>
        </p:nvSpPr>
        <p:spPr>
          <a:xfrm>
            <a:off x="3391996" y="4149080"/>
            <a:ext cx="1107996" cy="369332"/>
          </a:xfrm>
          <a:prstGeom prst="rect">
            <a:avLst/>
          </a:prstGeom>
          <a:noFill/>
        </p:spPr>
        <p:txBody>
          <a:bodyPr wrap="none" rtlCol="0">
            <a:spAutoFit/>
          </a:bodyPr>
          <a:lstStyle/>
          <a:p>
            <a:r>
              <a:rPr kumimoji="1" lang="ja-JP" altLang="en-US" sz="1800" dirty="0" smtClean="0"/>
              <a:t>属性送信</a:t>
            </a:r>
            <a:endParaRPr kumimoji="1" lang="ja-JP" altLang="en-US" sz="1800" dirty="0"/>
          </a:p>
        </p:txBody>
      </p:sp>
      <p:cxnSp>
        <p:nvCxnSpPr>
          <p:cNvPr id="25" name="直線矢印コネクタ 24"/>
          <p:cNvCxnSpPr/>
          <p:nvPr/>
        </p:nvCxnSpPr>
        <p:spPr>
          <a:xfrm>
            <a:off x="3059832" y="4725144"/>
            <a:ext cx="0" cy="684000"/>
          </a:xfrm>
          <a:prstGeom prst="straightConnector1">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755090" y="1323250"/>
            <a:ext cx="7633821" cy="400110"/>
          </a:xfrm>
          <a:prstGeom prst="rect">
            <a:avLst/>
          </a:prstGeom>
          <a:noFill/>
        </p:spPr>
        <p:txBody>
          <a:bodyPr wrap="none" rtlCol="0">
            <a:spAutoFit/>
          </a:bodyPr>
          <a:lstStyle/>
          <a:p>
            <a:r>
              <a:rPr kumimoji="1" lang="ja-JP" altLang="en-US" sz="2000" dirty="0" smtClean="0"/>
              <a:t>送信が任意な属性を送信するかどうかを利用者が決めることができる</a:t>
            </a:r>
            <a:endParaRPr kumimoji="1" lang="ja-JP" altLang="en-US" sz="2000" dirty="0"/>
          </a:p>
        </p:txBody>
      </p:sp>
      <p:sp>
        <p:nvSpPr>
          <p:cNvPr id="29" name="テキスト ボックス 28"/>
          <p:cNvSpPr txBox="1"/>
          <p:nvPr/>
        </p:nvSpPr>
        <p:spPr>
          <a:xfrm>
            <a:off x="1331640" y="6381328"/>
            <a:ext cx="7200800" cy="369332"/>
          </a:xfrm>
          <a:prstGeom prst="rect">
            <a:avLst/>
          </a:prstGeom>
          <a:noFill/>
        </p:spPr>
        <p:txBody>
          <a:bodyPr wrap="square" rtlCol="0">
            <a:spAutoFit/>
          </a:bodyPr>
          <a:lstStyle/>
          <a:p>
            <a:r>
              <a:rPr lang="en-US" altLang="ja-JP" dirty="0" smtClean="0"/>
              <a:t>cf</a:t>
            </a:r>
            <a:r>
              <a:rPr lang="en-US" altLang="ja-JP" dirty="0" smtClean="0"/>
              <a:t>. https://</a:t>
            </a:r>
            <a:r>
              <a:rPr lang="en-US" altLang="ja-JP" dirty="0" smtClean="0"/>
              <a:t>www.gakunin.jp/docs/fed/uapprove-jp</a:t>
            </a:r>
            <a:endParaRPr kumimoji="1" lang="ja-JP" altLang="en-US" dirty="0"/>
          </a:p>
        </p:txBody>
      </p:sp>
    </p:spTree>
    <p:extLst>
      <p:ext uri="{BB962C8B-B14F-4D97-AF65-F5344CB8AC3E}">
        <p14:creationId xmlns:p14="http://schemas.microsoft.com/office/powerpoint/2010/main" xmlns="" val="423712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2"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par>
                                <p:cTn id="8" presetID="5"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heckerboard(across)">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checkerboard(across)">
                                      <p:cBhvr>
                                        <p:cTn id="15" dur="500"/>
                                        <p:tgtEl>
                                          <p:spTgt spid="21"/>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checkerboard(across)">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checkerboard(across)">
                                      <p:cBhvr>
                                        <p:cTn id="23" dur="500"/>
                                        <p:tgtEl>
                                          <p:spTgt spid="9"/>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checkerboard(across)">
                                      <p:cBhvr>
                                        <p:cTn id="26" dur="500"/>
                                        <p:tgtEl>
                                          <p:spTgt spid="10"/>
                                        </p:tgtEl>
                                      </p:cBhvr>
                                    </p:animEffect>
                                  </p:childTnLst>
                                </p:cTn>
                              </p:par>
                              <p:par>
                                <p:cTn id="27" presetID="5" presetClass="entr" presetSubtype="1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checkerboard(across)">
                                      <p:cBhvr>
                                        <p:cTn id="29" dur="5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checkerboard(across)">
                                      <p:cBhvr>
                                        <p:cTn id="34" dur="500"/>
                                        <p:tgtEl>
                                          <p:spTgt spid="19"/>
                                        </p:tgtEl>
                                      </p:cBhvr>
                                    </p:animEffect>
                                  </p:childTnLst>
                                </p:cTn>
                              </p:par>
                              <p:par>
                                <p:cTn id="35" presetID="5" presetClass="entr" presetSubtype="1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checkerboard(across)">
                                      <p:cBhvr>
                                        <p:cTn id="37" dur="500"/>
                                        <p:tgtEl>
                                          <p:spTgt spid="18"/>
                                        </p:tgtEl>
                                      </p:cBhvr>
                                    </p:animEffect>
                                  </p:childTnLst>
                                </p:cTn>
                              </p:par>
                              <p:par>
                                <p:cTn id="38" presetID="5" presetClass="entr" presetSubtype="10" fill="hold"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checkerboard(across)">
                                      <p:cBhvr>
                                        <p:cTn id="40" dur="500"/>
                                        <p:tgtEl>
                                          <p:spTgt spid="25"/>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checkerboard(across)">
                                      <p:cBhvr>
                                        <p:cTn id="43" dur="500"/>
                                        <p:tgtEl>
                                          <p:spTgt spid="17"/>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checkerboard(across)">
                                      <p:cBhvr>
                                        <p:cTn id="48" dur="500"/>
                                        <p:tgtEl>
                                          <p:spTgt spid="24"/>
                                        </p:tgtEl>
                                      </p:cBhvr>
                                    </p:animEffect>
                                  </p:childTnLst>
                                </p:cTn>
                              </p:par>
                              <p:par>
                                <p:cTn id="49" presetID="5" presetClass="entr" presetSubtype="1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checkerboard(across)">
                                      <p:cBhvr>
                                        <p:cTn id="5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2"/>
      <p:bldP spid="17" grpId="0"/>
      <p:bldP spid="19" grpId="0"/>
      <p:bldP spid="22"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uApprove.jp</a:t>
            </a:r>
            <a:r>
              <a:rPr lang="ja-JP" altLang="en-US" dirty="0"/>
              <a:t>との連携</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17</a:t>
            </a:fld>
            <a:endParaRPr kumimoji="1" lang="ja-JP" altLang="en-US"/>
          </a:p>
        </p:txBody>
      </p:sp>
      <p:cxnSp>
        <p:nvCxnSpPr>
          <p:cNvPr id="5" name="直線矢印コネクタ 4"/>
          <p:cNvCxnSpPr/>
          <p:nvPr/>
        </p:nvCxnSpPr>
        <p:spPr>
          <a:xfrm>
            <a:off x="1259632" y="1988840"/>
            <a:ext cx="0" cy="4032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11560" y="1681063"/>
            <a:ext cx="1080120" cy="369332"/>
          </a:xfrm>
          <a:prstGeom prst="rect">
            <a:avLst/>
          </a:prstGeom>
          <a:noFill/>
        </p:spPr>
        <p:txBody>
          <a:bodyPr wrap="square" rtlCol="0">
            <a:spAutoFit/>
          </a:bodyPr>
          <a:lstStyle/>
          <a:p>
            <a:pPr algn="ctr"/>
            <a:r>
              <a:rPr kumimoji="1" lang="ja-JP" altLang="en-US" dirty="0" smtClean="0"/>
              <a:t>利用者</a:t>
            </a:r>
            <a:endParaRPr kumimoji="1" lang="ja-JP" altLang="en-US" dirty="0"/>
          </a:p>
        </p:txBody>
      </p:sp>
      <p:sp>
        <p:nvSpPr>
          <p:cNvPr id="7" name="テキスト ボックス 6"/>
          <p:cNvSpPr txBox="1"/>
          <p:nvPr/>
        </p:nvSpPr>
        <p:spPr>
          <a:xfrm>
            <a:off x="3203848" y="1700808"/>
            <a:ext cx="792088" cy="307777"/>
          </a:xfrm>
          <a:prstGeom prst="rect">
            <a:avLst/>
          </a:prstGeom>
          <a:noFill/>
        </p:spPr>
        <p:txBody>
          <a:bodyPr wrap="square" rtlCol="0">
            <a:spAutoFit/>
          </a:bodyPr>
          <a:lstStyle/>
          <a:p>
            <a:r>
              <a:rPr kumimoji="1" lang="en-US" altLang="ja-JP" dirty="0" smtClean="0"/>
              <a:t>IdP</a:t>
            </a:r>
            <a:endParaRPr kumimoji="1" lang="ja-JP" altLang="en-US" dirty="0"/>
          </a:p>
        </p:txBody>
      </p:sp>
      <p:sp>
        <p:nvSpPr>
          <p:cNvPr id="8" name="テキスト ボックス 7"/>
          <p:cNvSpPr txBox="1"/>
          <p:nvPr/>
        </p:nvSpPr>
        <p:spPr>
          <a:xfrm>
            <a:off x="1547664" y="1681063"/>
            <a:ext cx="1656184" cy="369332"/>
          </a:xfrm>
          <a:prstGeom prst="rect">
            <a:avLst/>
          </a:prstGeom>
          <a:noFill/>
        </p:spPr>
        <p:txBody>
          <a:bodyPr wrap="square" rtlCol="0">
            <a:spAutoFit/>
          </a:bodyPr>
          <a:lstStyle/>
          <a:p>
            <a:pPr algn="ctr"/>
            <a:r>
              <a:rPr kumimoji="1" lang="en-US" altLang="ja-JP" dirty="0" smtClean="0"/>
              <a:t>uApprove.jp</a:t>
            </a:r>
            <a:endParaRPr kumimoji="1" lang="ja-JP" altLang="en-US" dirty="0"/>
          </a:p>
        </p:txBody>
      </p:sp>
      <p:sp>
        <p:nvSpPr>
          <p:cNvPr id="9" name="テキスト ボックス 8"/>
          <p:cNvSpPr txBox="1"/>
          <p:nvPr/>
        </p:nvSpPr>
        <p:spPr>
          <a:xfrm>
            <a:off x="3671900" y="1414517"/>
            <a:ext cx="1764196" cy="646331"/>
          </a:xfrm>
          <a:prstGeom prst="rect">
            <a:avLst/>
          </a:prstGeom>
          <a:noFill/>
        </p:spPr>
        <p:txBody>
          <a:bodyPr wrap="square" rtlCol="0">
            <a:spAutoFit/>
          </a:bodyPr>
          <a:lstStyle/>
          <a:p>
            <a:pPr algn="ctr"/>
            <a:r>
              <a:rPr kumimoji="1" lang="en-US" altLang="ja-JP" dirty="0" smtClean="0"/>
              <a:t>Fed</a:t>
            </a:r>
            <a:br>
              <a:rPr kumimoji="1" lang="en-US" altLang="ja-JP" dirty="0" smtClean="0"/>
            </a:br>
            <a:r>
              <a:rPr kumimoji="1" lang="ja-JP" altLang="en-US" dirty="0" smtClean="0"/>
              <a:t>リポジトリ</a:t>
            </a:r>
            <a:endParaRPr kumimoji="1" lang="ja-JP" altLang="en-US" dirty="0"/>
          </a:p>
        </p:txBody>
      </p:sp>
      <p:sp>
        <p:nvSpPr>
          <p:cNvPr id="10" name="テキスト ボックス 9"/>
          <p:cNvSpPr txBox="1"/>
          <p:nvPr/>
        </p:nvSpPr>
        <p:spPr>
          <a:xfrm>
            <a:off x="5148064" y="1412776"/>
            <a:ext cx="1152128" cy="646331"/>
          </a:xfrm>
          <a:prstGeom prst="rect">
            <a:avLst/>
          </a:prstGeom>
          <a:noFill/>
        </p:spPr>
        <p:txBody>
          <a:bodyPr wrap="square" rtlCol="0">
            <a:spAutoFit/>
          </a:bodyPr>
          <a:lstStyle/>
          <a:p>
            <a:pPr algn="ctr"/>
            <a:r>
              <a:rPr kumimoji="1" lang="ja-JP" altLang="en-US" dirty="0" smtClean="0"/>
              <a:t>学認申請システム</a:t>
            </a:r>
            <a:endParaRPr kumimoji="1" lang="ja-JP" altLang="en-US" dirty="0"/>
          </a:p>
        </p:txBody>
      </p:sp>
      <p:sp>
        <p:nvSpPr>
          <p:cNvPr id="11" name="右中かっこ 10"/>
          <p:cNvSpPr/>
          <p:nvPr/>
        </p:nvSpPr>
        <p:spPr>
          <a:xfrm>
            <a:off x="6804248" y="1916832"/>
            <a:ext cx="360040" cy="12241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テキスト ボックス 11"/>
          <p:cNvSpPr txBox="1"/>
          <p:nvPr/>
        </p:nvSpPr>
        <p:spPr>
          <a:xfrm>
            <a:off x="7164288" y="2276872"/>
            <a:ext cx="1224136" cy="523220"/>
          </a:xfrm>
          <a:prstGeom prst="rect">
            <a:avLst/>
          </a:prstGeom>
          <a:noFill/>
        </p:spPr>
        <p:txBody>
          <a:bodyPr wrap="square" rtlCol="0">
            <a:spAutoFit/>
          </a:bodyPr>
          <a:lstStyle/>
          <a:p>
            <a:r>
              <a:rPr kumimoji="1" lang="ja-JP" altLang="en-US" dirty="0" smtClean="0"/>
              <a:t>ポリシー伝達</a:t>
            </a:r>
            <a:r>
              <a:rPr kumimoji="1" lang="en-US" altLang="ja-JP" dirty="0" smtClean="0"/>
              <a:t/>
            </a:r>
            <a:br>
              <a:rPr kumimoji="1" lang="en-US" altLang="ja-JP" dirty="0" smtClean="0"/>
            </a:br>
            <a:r>
              <a:rPr kumimoji="1" lang="ja-JP" altLang="en-US" dirty="0" smtClean="0"/>
              <a:t>フェーズ</a:t>
            </a:r>
            <a:endParaRPr kumimoji="1" lang="ja-JP" altLang="en-US" dirty="0"/>
          </a:p>
        </p:txBody>
      </p:sp>
      <p:sp>
        <p:nvSpPr>
          <p:cNvPr id="13" name="右中かっこ 12"/>
          <p:cNvSpPr/>
          <p:nvPr/>
        </p:nvSpPr>
        <p:spPr>
          <a:xfrm>
            <a:off x="6804248" y="3212976"/>
            <a:ext cx="360040" cy="27363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7164288" y="4345940"/>
            <a:ext cx="1209328" cy="523220"/>
          </a:xfrm>
          <a:prstGeom prst="rect">
            <a:avLst/>
          </a:prstGeom>
          <a:noFill/>
        </p:spPr>
        <p:txBody>
          <a:bodyPr wrap="square" rtlCol="0">
            <a:spAutoFit/>
          </a:bodyPr>
          <a:lstStyle/>
          <a:p>
            <a:r>
              <a:rPr kumimoji="1" lang="ja-JP" altLang="en-US" dirty="0" smtClean="0"/>
              <a:t>利用者による</a:t>
            </a:r>
            <a:r>
              <a:rPr kumimoji="1" lang="en-US" altLang="ja-JP" dirty="0" smtClean="0"/>
              <a:t/>
            </a:r>
            <a:br>
              <a:rPr kumimoji="1" lang="en-US" altLang="ja-JP" dirty="0" smtClean="0"/>
            </a:br>
            <a:r>
              <a:rPr kumimoji="1" lang="ja-JP" altLang="en-US" dirty="0" smtClean="0"/>
              <a:t>アクセス時</a:t>
            </a:r>
            <a:endParaRPr kumimoji="1" lang="ja-JP" altLang="en-US" dirty="0"/>
          </a:p>
        </p:txBody>
      </p:sp>
      <p:sp>
        <p:nvSpPr>
          <p:cNvPr id="15" name="テキスト ボックス 14"/>
          <p:cNvSpPr txBox="1"/>
          <p:nvPr/>
        </p:nvSpPr>
        <p:spPr>
          <a:xfrm>
            <a:off x="6300192" y="1537047"/>
            <a:ext cx="1152128" cy="369332"/>
          </a:xfrm>
          <a:prstGeom prst="rect">
            <a:avLst/>
          </a:prstGeom>
          <a:noFill/>
        </p:spPr>
        <p:txBody>
          <a:bodyPr wrap="square" rtlCol="0">
            <a:spAutoFit/>
          </a:bodyPr>
          <a:lstStyle/>
          <a:p>
            <a:pPr algn="ctr"/>
            <a:r>
              <a:rPr kumimoji="1" lang="en-US" altLang="ja-JP" dirty="0" smtClean="0"/>
              <a:t>SP</a:t>
            </a:r>
            <a:r>
              <a:rPr kumimoji="1" lang="ja-JP" altLang="en-US" dirty="0" smtClean="0"/>
              <a:t>管理者</a:t>
            </a:r>
            <a:endParaRPr kumimoji="1" lang="ja-JP" altLang="en-US" dirty="0"/>
          </a:p>
        </p:txBody>
      </p:sp>
      <p:cxnSp>
        <p:nvCxnSpPr>
          <p:cNvPr id="16" name="直線矢印コネクタ 15"/>
          <p:cNvCxnSpPr/>
          <p:nvPr/>
        </p:nvCxnSpPr>
        <p:spPr>
          <a:xfrm>
            <a:off x="2339752" y="1988840"/>
            <a:ext cx="0" cy="4032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419872" y="1988840"/>
            <a:ext cx="0" cy="4032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4572000" y="1988840"/>
            <a:ext cx="0" cy="4032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5724128" y="1988840"/>
            <a:ext cx="0" cy="4032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6660232" y="1988840"/>
            <a:ext cx="0" cy="4032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5724128" y="2132856"/>
            <a:ext cx="936104" cy="216024"/>
          </a:xfrm>
          <a:prstGeom prst="straightConnector1">
            <a:avLst/>
          </a:prstGeom>
          <a:ln>
            <a:prstDash val="lgDashDot"/>
            <a:tailEnd type="arrow" w="lg" len="lg"/>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a:off x="4572000" y="2420888"/>
            <a:ext cx="115212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4355976" y="2113111"/>
            <a:ext cx="1296144" cy="307777"/>
          </a:xfrm>
          <a:prstGeom prst="rect">
            <a:avLst/>
          </a:prstGeom>
          <a:solidFill>
            <a:schemeClr val="bg1">
              <a:alpha val="75000"/>
            </a:schemeClr>
          </a:solidFill>
        </p:spPr>
        <p:txBody>
          <a:bodyPr wrap="square" rtlCol="0">
            <a:spAutoFit/>
          </a:bodyPr>
          <a:lstStyle/>
          <a:p>
            <a:r>
              <a:rPr kumimoji="1" lang="ja-JP" altLang="en-US" sz="1400" dirty="0" smtClean="0"/>
              <a:t>メタデータ更新</a:t>
            </a:r>
            <a:endParaRPr kumimoji="1" lang="ja-JP" altLang="en-US" sz="1400" dirty="0"/>
          </a:p>
        </p:txBody>
      </p:sp>
      <p:sp>
        <p:nvSpPr>
          <p:cNvPr id="24" name="テキスト ボックス 23"/>
          <p:cNvSpPr txBox="1"/>
          <p:nvPr/>
        </p:nvSpPr>
        <p:spPr>
          <a:xfrm>
            <a:off x="5724128" y="2329716"/>
            <a:ext cx="936104" cy="523220"/>
          </a:xfrm>
          <a:prstGeom prst="rect">
            <a:avLst/>
          </a:prstGeom>
          <a:noFill/>
        </p:spPr>
        <p:txBody>
          <a:bodyPr wrap="square" rtlCol="0">
            <a:spAutoFit/>
          </a:bodyPr>
          <a:lstStyle/>
          <a:p>
            <a:r>
              <a:rPr kumimoji="1" lang="ja-JP" altLang="en-US" sz="1400" dirty="0" smtClean="0"/>
              <a:t>要求属性</a:t>
            </a:r>
            <a:r>
              <a:rPr kumimoji="1" lang="en-US" altLang="ja-JP" sz="1400" dirty="0" smtClean="0"/>
              <a:t/>
            </a:r>
            <a:br>
              <a:rPr kumimoji="1" lang="en-US" altLang="ja-JP" sz="1400" dirty="0" smtClean="0"/>
            </a:br>
            <a:r>
              <a:rPr kumimoji="1" lang="ja-JP" altLang="en-US" sz="1400" dirty="0" smtClean="0"/>
              <a:t>の入力</a:t>
            </a:r>
            <a:endParaRPr kumimoji="1" lang="ja-JP" altLang="en-US" sz="1400" dirty="0"/>
          </a:p>
        </p:txBody>
      </p:sp>
      <p:cxnSp>
        <p:nvCxnSpPr>
          <p:cNvPr id="25" name="直線矢印コネクタ 24"/>
          <p:cNvCxnSpPr/>
          <p:nvPr/>
        </p:nvCxnSpPr>
        <p:spPr>
          <a:xfrm flipH="1">
            <a:off x="3419872" y="2636912"/>
            <a:ext cx="115212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3563888" y="2780928"/>
            <a:ext cx="1296144" cy="307777"/>
          </a:xfrm>
          <a:prstGeom prst="rect">
            <a:avLst/>
          </a:prstGeom>
          <a:solidFill>
            <a:schemeClr val="bg1">
              <a:alpha val="75000"/>
            </a:schemeClr>
          </a:solidFill>
        </p:spPr>
        <p:txBody>
          <a:bodyPr wrap="square" rtlCol="0">
            <a:spAutoFit/>
          </a:bodyPr>
          <a:lstStyle/>
          <a:p>
            <a:r>
              <a:rPr kumimoji="1" lang="ja-JP" altLang="en-US" sz="1400" dirty="0" smtClean="0"/>
              <a:t>メタデータ伝播</a:t>
            </a:r>
            <a:endParaRPr kumimoji="1" lang="ja-JP" altLang="en-US" sz="1400" dirty="0"/>
          </a:p>
        </p:txBody>
      </p:sp>
      <p:cxnSp>
        <p:nvCxnSpPr>
          <p:cNvPr id="27" name="直線矢印コネクタ 26"/>
          <p:cNvCxnSpPr/>
          <p:nvPr/>
        </p:nvCxnSpPr>
        <p:spPr>
          <a:xfrm>
            <a:off x="1259632" y="3140968"/>
            <a:ext cx="216024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1331640" y="3212976"/>
            <a:ext cx="1872208" cy="307777"/>
          </a:xfrm>
          <a:prstGeom prst="rect">
            <a:avLst/>
          </a:prstGeom>
          <a:solidFill>
            <a:schemeClr val="bg1">
              <a:alpha val="75000"/>
            </a:schemeClr>
          </a:solidFill>
        </p:spPr>
        <p:txBody>
          <a:bodyPr wrap="square" rtlCol="0">
            <a:spAutoFit/>
          </a:bodyPr>
          <a:lstStyle/>
          <a:p>
            <a:r>
              <a:rPr lang="ja-JP" altLang="en-US" dirty="0" smtClean="0"/>
              <a:t>クレデンシャルの入力</a:t>
            </a:r>
            <a:endParaRPr kumimoji="1" lang="ja-JP" altLang="en-US" dirty="0"/>
          </a:p>
        </p:txBody>
      </p:sp>
      <p:sp>
        <p:nvSpPr>
          <p:cNvPr id="29" name="テキスト ボックス 28"/>
          <p:cNvSpPr txBox="1"/>
          <p:nvPr/>
        </p:nvSpPr>
        <p:spPr>
          <a:xfrm>
            <a:off x="3491880" y="3212976"/>
            <a:ext cx="864096" cy="523220"/>
          </a:xfrm>
          <a:prstGeom prst="rect">
            <a:avLst/>
          </a:prstGeom>
          <a:solidFill>
            <a:schemeClr val="bg1">
              <a:alpha val="75000"/>
            </a:schemeClr>
          </a:solidFill>
        </p:spPr>
        <p:txBody>
          <a:bodyPr wrap="square" lIns="0" rtlCol="0">
            <a:spAutoFit/>
          </a:bodyPr>
          <a:lstStyle/>
          <a:p>
            <a:r>
              <a:rPr kumimoji="1" lang="ja-JP" altLang="en-US" sz="1400" dirty="0" smtClean="0"/>
              <a:t>認証 </a:t>
            </a:r>
            <a:r>
              <a:rPr kumimoji="1" lang="en-US" altLang="ja-JP" sz="1400" dirty="0" smtClean="0"/>
              <a:t>&amp;</a:t>
            </a:r>
            <a:br>
              <a:rPr kumimoji="1" lang="en-US" altLang="ja-JP" sz="1400" dirty="0" smtClean="0"/>
            </a:br>
            <a:r>
              <a:rPr kumimoji="1" lang="ja-JP" altLang="en-US" sz="1400" dirty="0" smtClean="0"/>
              <a:t>属性取得</a:t>
            </a:r>
            <a:endParaRPr kumimoji="1" lang="ja-JP" altLang="en-US" sz="1400" dirty="0"/>
          </a:p>
        </p:txBody>
      </p:sp>
      <p:cxnSp>
        <p:nvCxnSpPr>
          <p:cNvPr id="30" name="直線矢印コネクタ 29"/>
          <p:cNvCxnSpPr/>
          <p:nvPr/>
        </p:nvCxnSpPr>
        <p:spPr>
          <a:xfrm flipH="1">
            <a:off x="2339752" y="3717032"/>
            <a:ext cx="108012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2483768" y="3887470"/>
            <a:ext cx="2088232" cy="261610"/>
          </a:xfrm>
          <a:prstGeom prst="rect">
            <a:avLst/>
          </a:prstGeom>
          <a:solidFill>
            <a:schemeClr val="bg1">
              <a:alpha val="75000"/>
            </a:schemeClr>
          </a:solidFill>
        </p:spPr>
        <p:txBody>
          <a:bodyPr wrap="square" lIns="0" tIns="0" rtlCol="0">
            <a:spAutoFit/>
          </a:bodyPr>
          <a:lstStyle/>
          <a:p>
            <a:r>
              <a:rPr kumimoji="1" lang="ja-JP" altLang="en-US" sz="1400" dirty="0" smtClean="0"/>
              <a:t>属性情報，</a:t>
            </a:r>
            <a:r>
              <a:rPr kumimoji="1" lang="en-US" altLang="ja-JP" sz="1400" dirty="0" smtClean="0"/>
              <a:t>SP</a:t>
            </a:r>
            <a:r>
              <a:rPr kumimoji="1" lang="ja-JP" altLang="en-US" sz="1400" dirty="0" smtClean="0"/>
              <a:t>情報の提供</a:t>
            </a:r>
            <a:endParaRPr kumimoji="1" lang="ja-JP" altLang="en-US" sz="1400" dirty="0"/>
          </a:p>
        </p:txBody>
      </p:sp>
      <p:cxnSp>
        <p:nvCxnSpPr>
          <p:cNvPr id="32" name="直線矢印コネクタ 31"/>
          <p:cNvCxnSpPr/>
          <p:nvPr/>
        </p:nvCxnSpPr>
        <p:spPr>
          <a:xfrm>
            <a:off x="2339752" y="4869160"/>
            <a:ext cx="108012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1259632" y="5373216"/>
            <a:ext cx="21602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547664" y="5517232"/>
            <a:ext cx="2880320" cy="307777"/>
          </a:xfrm>
          <a:prstGeom prst="rect">
            <a:avLst/>
          </a:prstGeom>
          <a:solidFill>
            <a:schemeClr val="bg1">
              <a:alpha val="75000"/>
            </a:schemeClr>
          </a:solidFill>
        </p:spPr>
        <p:txBody>
          <a:bodyPr wrap="square" rIns="0" rtlCol="0">
            <a:spAutoFit/>
          </a:bodyPr>
          <a:lstStyle/>
          <a:p>
            <a:r>
              <a:rPr kumimoji="1" lang="ja-JP" altLang="en-US" sz="1400" dirty="0" smtClean="0"/>
              <a:t>属性を伴って</a:t>
            </a:r>
            <a:r>
              <a:rPr kumimoji="1" lang="en-US" altLang="ja-JP" sz="1400" dirty="0" smtClean="0"/>
              <a:t>SP</a:t>
            </a:r>
            <a:r>
              <a:rPr kumimoji="1" lang="ja-JP" altLang="en-US" sz="1400" dirty="0" smtClean="0"/>
              <a:t>へリダイレクト</a:t>
            </a:r>
            <a:endParaRPr kumimoji="1" lang="ja-JP" altLang="en-US" sz="1400" dirty="0"/>
          </a:p>
        </p:txBody>
      </p:sp>
      <p:sp>
        <p:nvSpPr>
          <p:cNvPr id="35" name="テキスト ボックス 34"/>
          <p:cNvSpPr txBox="1"/>
          <p:nvPr/>
        </p:nvSpPr>
        <p:spPr>
          <a:xfrm>
            <a:off x="2339752" y="4869160"/>
            <a:ext cx="1080120" cy="523220"/>
          </a:xfrm>
          <a:prstGeom prst="rect">
            <a:avLst/>
          </a:prstGeom>
          <a:noFill/>
        </p:spPr>
        <p:txBody>
          <a:bodyPr wrap="square" rtlCol="0">
            <a:spAutoFit/>
          </a:bodyPr>
          <a:lstStyle/>
          <a:p>
            <a:r>
              <a:rPr kumimoji="1" lang="ja-JP" altLang="en-US" sz="1400" dirty="0" smtClean="0"/>
              <a:t>送信すべき属性の伝達</a:t>
            </a:r>
            <a:endParaRPr kumimoji="1" lang="ja-JP" altLang="en-US" sz="1400" dirty="0"/>
          </a:p>
        </p:txBody>
      </p:sp>
      <p:sp>
        <p:nvSpPr>
          <p:cNvPr id="36" name="テキスト ボックス 35"/>
          <p:cNvSpPr txBox="1"/>
          <p:nvPr/>
        </p:nvSpPr>
        <p:spPr>
          <a:xfrm>
            <a:off x="1115616" y="5589240"/>
            <a:ext cx="738664" cy="432048"/>
          </a:xfrm>
          <a:prstGeom prst="rect">
            <a:avLst/>
          </a:prstGeom>
          <a:noFill/>
        </p:spPr>
        <p:txBody>
          <a:bodyPr vert="eaVert" wrap="square" rtlCol="0">
            <a:spAutoFit/>
          </a:bodyPr>
          <a:lstStyle/>
          <a:p>
            <a:r>
              <a:rPr kumimoji="1" lang="en-US" altLang="ja-JP" sz="3600" dirty="0" smtClean="0"/>
              <a:t>…</a:t>
            </a:r>
            <a:endParaRPr kumimoji="1" lang="ja-JP" altLang="en-US" sz="3600" dirty="0"/>
          </a:p>
        </p:txBody>
      </p:sp>
      <p:sp>
        <p:nvSpPr>
          <p:cNvPr id="37" name="テキスト ボックス 36"/>
          <p:cNvSpPr txBox="1"/>
          <p:nvPr/>
        </p:nvSpPr>
        <p:spPr>
          <a:xfrm>
            <a:off x="1115616" y="2708920"/>
            <a:ext cx="738664" cy="432048"/>
          </a:xfrm>
          <a:prstGeom prst="rect">
            <a:avLst/>
          </a:prstGeom>
          <a:noFill/>
        </p:spPr>
        <p:txBody>
          <a:bodyPr vert="eaVert" wrap="square" rtlCol="0">
            <a:spAutoFit/>
          </a:bodyPr>
          <a:lstStyle/>
          <a:p>
            <a:r>
              <a:rPr kumimoji="1" lang="en-US" altLang="ja-JP" sz="3600" dirty="0" smtClean="0"/>
              <a:t>…</a:t>
            </a:r>
            <a:endParaRPr kumimoji="1" lang="ja-JP" altLang="en-US" sz="3600" dirty="0"/>
          </a:p>
        </p:txBody>
      </p:sp>
      <p:cxnSp>
        <p:nvCxnSpPr>
          <p:cNvPr id="38" name="直線矢印コネクタ 37"/>
          <p:cNvCxnSpPr/>
          <p:nvPr/>
        </p:nvCxnSpPr>
        <p:spPr>
          <a:xfrm flipH="1">
            <a:off x="1259632" y="4005064"/>
            <a:ext cx="108012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1259632" y="4705980"/>
            <a:ext cx="1080120" cy="523220"/>
          </a:xfrm>
          <a:prstGeom prst="rect">
            <a:avLst/>
          </a:prstGeom>
          <a:noFill/>
        </p:spPr>
        <p:txBody>
          <a:bodyPr wrap="square" rtlCol="0">
            <a:spAutoFit/>
          </a:bodyPr>
          <a:lstStyle/>
          <a:p>
            <a:r>
              <a:rPr kumimoji="1" lang="ja-JP" altLang="en-US" sz="1400" dirty="0" smtClean="0"/>
              <a:t>属性選択</a:t>
            </a:r>
            <a:r>
              <a:rPr kumimoji="1" lang="en-US" altLang="ja-JP" sz="1400" dirty="0" smtClean="0"/>
              <a:t/>
            </a:r>
            <a:br>
              <a:rPr kumimoji="1" lang="en-US" altLang="ja-JP" sz="1400" dirty="0" smtClean="0"/>
            </a:br>
            <a:r>
              <a:rPr kumimoji="1" lang="en-US" altLang="ja-JP" sz="1400" dirty="0" smtClean="0"/>
              <a:t>&amp; </a:t>
            </a:r>
            <a:r>
              <a:rPr kumimoji="1" lang="ja-JP" altLang="en-US" sz="1400" dirty="0" smtClean="0"/>
              <a:t>同意</a:t>
            </a:r>
            <a:endParaRPr kumimoji="1" lang="ja-JP" altLang="en-US" sz="1400" dirty="0"/>
          </a:p>
        </p:txBody>
      </p:sp>
      <p:sp>
        <p:nvSpPr>
          <p:cNvPr id="40" name="テキスト ボックス 39"/>
          <p:cNvSpPr txBox="1"/>
          <p:nvPr/>
        </p:nvSpPr>
        <p:spPr>
          <a:xfrm>
            <a:off x="1475656" y="4129916"/>
            <a:ext cx="1296144" cy="477054"/>
          </a:xfrm>
          <a:prstGeom prst="rect">
            <a:avLst/>
          </a:prstGeom>
          <a:solidFill>
            <a:schemeClr val="bg1">
              <a:alpha val="75000"/>
            </a:schemeClr>
          </a:solidFill>
        </p:spPr>
        <p:txBody>
          <a:bodyPr wrap="square" lIns="0" tIns="0" rIns="0" rtlCol="0">
            <a:spAutoFit/>
          </a:bodyPr>
          <a:lstStyle/>
          <a:p>
            <a:r>
              <a:rPr kumimoji="1" lang="ja-JP" altLang="en-US" sz="1400" dirty="0" smtClean="0"/>
              <a:t>送信可能な</a:t>
            </a:r>
            <a:r>
              <a:rPr kumimoji="1" lang="en-US" altLang="ja-JP" sz="1400" dirty="0" smtClean="0"/>
              <a:t/>
            </a:r>
            <a:br>
              <a:rPr kumimoji="1" lang="en-US" altLang="ja-JP" sz="1400" dirty="0" smtClean="0"/>
            </a:br>
            <a:r>
              <a:rPr kumimoji="1" lang="ja-JP" altLang="en-US" sz="1400" dirty="0" smtClean="0"/>
              <a:t>属性一覧表示</a:t>
            </a:r>
            <a:endParaRPr kumimoji="1" lang="ja-JP" altLang="en-US" sz="1400" dirty="0"/>
          </a:p>
        </p:txBody>
      </p:sp>
      <p:cxnSp>
        <p:nvCxnSpPr>
          <p:cNvPr id="41" name="直線矢印コネクタ 40"/>
          <p:cNvCxnSpPr/>
          <p:nvPr/>
        </p:nvCxnSpPr>
        <p:spPr>
          <a:xfrm>
            <a:off x="1259632" y="4653136"/>
            <a:ext cx="1080120" cy="72008"/>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91143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18</a:t>
            </a:fld>
            <a:endParaRPr kumimoji="1" lang="ja-JP" altLang="en-US"/>
          </a:p>
        </p:txBody>
      </p:sp>
      <p:sp>
        <p:nvSpPr>
          <p:cNvPr id="4" name="コンテンツ プレースホルダー 3"/>
          <p:cNvSpPr>
            <a:spLocks noGrp="1"/>
          </p:cNvSpPr>
          <p:nvPr>
            <p:ph sz="quarter" idx="1"/>
          </p:nvPr>
        </p:nvSpPr>
        <p:spPr/>
        <p:txBody>
          <a:bodyPr>
            <a:normAutofit fontScale="92500"/>
          </a:bodyPr>
          <a:lstStyle/>
          <a:p>
            <a:r>
              <a:rPr kumimoji="1" lang="ja-JP" altLang="en-US" dirty="0" smtClean="0"/>
              <a:t>学認申請システムで増えた他要素との連携のための機能</a:t>
            </a:r>
            <a:endParaRPr kumimoji="1" lang="en-US" altLang="ja-JP" dirty="0" smtClean="0"/>
          </a:p>
          <a:p>
            <a:pPr lvl="1"/>
            <a:r>
              <a:rPr lang="en-US" altLang="ja-JP" dirty="0" err="1" smtClean="0"/>
              <a:t>GakuNinDS</a:t>
            </a:r>
            <a:r>
              <a:rPr lang="en-US" altLang="ja-JP" dirty="0" smtClean="0"/>
              <a:t> ver.2</a:t>
            </a:r>
            <a:r>
              <a:rPr lang="ja-JP" altLang="en-US" dirty="0" smtClean="0"/>
              <a:t>との連携</a:t>
            </a:r>
            <a:endParaRPr lang="en-US" altLang="ja-JP" dirty="0" smtClean="0"/>
          </a:p>
          <a:p>
            <a:pPr lvl="2"/>
            <a:r>
              <a:rPr lang="en-US" altLang="ja-JP" dirty="0" smtClean="0"/>
              <a:t>IdP/SP</a:t>
            </a:r>
            <a:r>
              <a:rPr lang="ja-JP" altLang="en-US" dirty="0" smtClean="0"/>
              <a:t>による</a:t>
            </a:r>
            <a:r>
              <a:rPr lang="en-US" altLang="ja-JP" dirty="0" smtClean="0"/>
              <a:t>IdP</a:t>
            </a:r>
            <a:r>
              <a:rPr lang="ja-JP" altLang="en-US" dirty="0" smtClean="0"/>
              <a:t>リストのカスタマイズ</a:t>
            </a:r>
            <a:r>
              <a:rPr lang="en-US" altLang="ja-JP" dirty="0" smtClean="0"/>
              <a:t/>
            </a:r>
            <a:br>
              <a:rPr lang="en-US" altLang="ja-JP" dirty="0" smtClean="0"/>
            </a:br>
            <a:r>
              <a:rPr lang="ja-JP" altLang="en-US" dirty="0" smtClean="0"/>
              <a:t>＝　本当に利用可能なものだけリストする！</a:t>
            </a:r>
            <a:endParaRPr lang="en-US" altLang="ja-JP" dirty="0" smtClean="0"/>
          </a:p>
          <a:p>
            <a:pPr lvl="2"/>
            <a:r>
              <a:rPr lang="en-US" altLang="ja-JP" dirty="0" smtClean="0"/>
              <a:t>IdP</a:t>
            </a:r>
            <a:r>
              <a:rPr lang="ja-JP" altLang="en-US" dirty="0" smtClean="0"/>
              <a:t>の地理的分類（北海道，東北，</a:t>
            </a:r>
            <a:r>
              <a:rPr lang="en-US" altLang="ja-JP" dirty="0" smtClean="0"/>
              <a:t>…</a:t>
            </a:r>
            <a:r>
              <a:rPr lang="ja-JP" altLang="en-US" dirty="0" smtClean="0"/>
              <a:t>）</a:t>
            </a:r>
            <a:endParaRPr lang="en-US" altLang="ja-JP" dirty="0" smtClean="0"/>
          </a:p>
          <a:p>
            <a:pPr lvl="2"/>
            <a:r>
              <a:rPr lang="ja-JP" altLang="en-US" dirty="0" smtClean="0"/>
              <a:t>クライアントの</a:t>
            </a:r>
            <a:r>
              <a:rPr lang="en-US" altLang="ja-JP" dirty="0" smtClean="0"/>
              <a:t>IP</a:t>
            </a:r>
            <a:r>
              <a:rPr lang="ja-JP" altLang="en-US" dirty="0" smtClean="0"/>
              <a:t>アドレス・ドメインによる</a:t>
            </a:r>
            <a:r>
              <a:rPr lang="en-US" altLang="ja-JP" dirty="0" smtClean="0"/>
              <a:t>IdP</a:t>
            </a:r>
            <a:r>
              <a:rPr lang="ja-JP" altLang="en-US" dirty="0" smtClean="0"/>
              <a:t>選択候補提示</a:t>
            </a:r>
            <a:endParaRPr lang="en-US" altLang="ja-JP" dirty="0" smtClean="0"/>
          </a:p>
          <a:p>
            <a:pPr lvl="1"/>
            <a:r>
              <a:rPr lang="en-US" altLang="ja-JP" dirty="0" smtClean="0"/>
              <a:t>uApprove.jp</a:t>
            </a:r>
            <a:r>
              <a:rPr lang="ja-JP" altLang="en-US" dirty="0" smtClean="0"/>
              <a:t>との連携</a:t>
            </a:r>
            <a:endParaRPr lang="en-US" altLang="ja-JP" dirty="0" smtClean="0"/>
          </a:p>
          <a:p>
            <a:pPr lvl="2"/>
            <a:r>
              <a:rPr lang="en-US" altLang="ja-JP" dirty="0" smtClean="0"/>
              <a:t>SP</a:t>
            </a:r>
            <a:r>
              <a:rPr lang="ja-JP" altLang="en-US" dirty="0" smtClean="0"/>
              <a:t>が要求する属性を伝達</a:t>
            </a:r>
            <a:endParaRPr lang="en-US" altLang="ja-JP" dirty="0" smtClean="0"/>
          </a:p>
          <a:p>
            <a:pPr lvl="2"/>
            <a:r>
              <a:rPr lang="ja-JP" altLang="en-US" dirty="0" smtClean="0"/>
              <a:t>必須属性／任意属性の別　→　利用者が送信するかどうかを選択</a:t>
            </a:r>
            <a:endParaRPr lang="en-US" altLang="ja-JP" dirty="0" smtClean="0"/>
          </a:p>
          <a:p>
            <a:pPr lvl="2"/>
            <a:r>
              <a:rPr lang="ja-JP" altLang="en-US" dirty="0" smtClean="0"/>
              <a:t>属性の用途記述　→　利用者への提示</a:t>
            </a:r>
            <a:endParaRPr lang="en-US" altLang="ja-JP" dirty="0" smtClean="0"/>
          </a:p>
          <a:p>
            <a:pPr lvl="1"/>
            <a:r>
              <a:rPr lang="ja-JP" altLang="en-US" dirty="0" smtClean="0"/>
              <a:t>これらの情報をメタデータ</a:t>
            </a:r>
            <a:r>
              <a:rPr lang="en-US" altLang="ja-JP" sz="2000" dirty="0" smtClean="0"/>
              <a:t>/</a:t>
            </a:r>
            <a:r>
              <a:rPr lang="en-US" altLang="ja-JP" sz="2000" dirty="0" err="1" smtClean="0"/>
              <a:t>DiscoFeed</a:t>
            </a:r>
            <a:r>
              <a:rPr lang="ja-JP" altLang="en-US" dirty="0" smtClean="0"/>
              <a:t>を介して伝達します</a:t>
            </a:r>
            <a:endParaRPr lang="en-US" altLang="ja-JP" dirty="0" smtClean="0"/>
          </a:p>
          <a:p>
            <a:pPr lvl="1"/>
            <a:endParaRPr lang="en-US" altLang="ja-JP" dirty="0" smtClean="0"/>
          </a:p>
          <a:p>
            <a:r>
              <a:rPr lang="ja-JP" altLang="en-US" dirty="0" smtClean="0"/>
              <a:t>学認申請システムを使えば連携も簡単です！</a:t>
            </a:r>
            <a:endParaRPr lang="en-US" altLang="ja-JP" dirty="0" smtClean="0"/>
          </a:p>
        </p:txBody>
      </p:sp>
    </p:spTree>
    <p:extLst>
      <p:ext uri="{BB962C8B-B14F-4D97-AF65-F5344CB8AC3E}">
        <p14:creationId xmlns:p14="http://schemas.microsoft.com/office/powerpoint/2010/main" xmlns="" val="2458232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どこに情報があるかわからない方へ</a:t>
            </a:r>
            <a:endParaRPr kumimoji="1" lang="ja-JP" altLang="en-US" dirty="0"/>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19</a:t>
            </a:fld>
            <a:endParaRPr kumimoji="1" lang="ja-JP" altLang="en-US"/>
          </a:p>
        </p:txBody>
      </p:sp>
      <p:sp>
        <p:nvSpPr>
          <p:cNvPr id="4" name="コンテンツ プレースホルダ 3"/>
          <p:cNvSpPr>
            <a:spLocks noGrp="1"/>
          </p:cNvSpPr>
          <p:nvPr>
            <p:ph sz="quarter" idx="1"/>
          </p:nvPr>
        </p:nvSpPr>
        <p:spPr/>
        <p:txBody>
          <a:bodyPr>
            <a:normAutofit fontScale="85000" lnSpcReduction="20000"/>
          </a:bodyPr>
          <a:lstStyle/>
          <a:p>
            <a:pPr>
              <a:buNone/>
            </a:pPr>
            <a:r>
              <a:rPr kumimoji="1" lang="ja-JP" altLang="en-US" dirty="0" smtClean="0"/>
              <a:t>学認ウェブサイトの技術ガイドに情報を集めています</a:t>
            </a:r>
            <a:endParaRPr kumimoji="1" lang="en-US" altLang="ja-JP" dirty="0" smtClean="0"/>
          </a:p>
          <a:p>
            <a:r>
              <a:rPr kumimoji="1" lang="en-US" altLang="ja-JP" dirty="0" smtClean="0"/>
              <a:t>uApprove.jp</a:t>
            </a:r>
          </a:p>
          <a:p>
            <a:pPr lvl="1"/>
            <a:r>
              <a:rPr lang="en-US" altLang="ja-JP" dirty="0" smtClean="0"/>
              <a:t>www.gakunin.jp </a:t>
            </a:r>
            <a:r>
              <a:rPr lang="ja-JP" altLang="en-US" dirty="0" smtClean="0"/>
              <a:t>→ 技術ガイド →</a:t>
            </a:r>
            <a:r>
              <a:rPr lang="en-US" altLang="ja-JP" dirty="0" smtClean="0"/>
              <a:t/>
            </a:r>
            <a:br>
              <a:rPr lang="en-US" altLang="ja-JP" dirty="0" smtClean="0"/>
            </a:br>
            <a:r>
              <a:rPr lang="en-US" altLang="ja-JP" dirty="0" smtClean="0"/>
              <a:t>IdP</a:t>
            </a:r>
            <a:r>
              <a:rPr lang="ja-JP" altLang="en-US" dirty="0" smtClean="0"/>
              <a:t>の</a:t>
            </a:r>
            <a:r>
              <a:rPr lang="ja-JP" altLang="en-US" dirty="0" smtClean="0"/>
              <a:t>「設定</a:t>
            </a:r>
            <a:r>
              <a:rPr lang="ja-JP" altLang="en-US" dirty="0" smtClean="0"/>
              <a:t>・運用・</a:t>
            </a:r>
            <a:r>
              <a:rPr lang="ja-JP" altLang="en-US" dirty="0" smtClean="0"/>
              <a:t>カスタマイズ」 → 「ノウハウ」</a:t>
            </a:r>
            <a:endParaRPr kumimoji="1" lang="en-US" altLang="ja-JP" dirty="0" smtClean="0"/>
          </a:p>
          <a:p>
            <a:r>
              <a:rPr kumimoji="1" lang="en-US" altLang="ja-JP" dirty="0" err="1" smtClean="0"/>
              <a:t>GakuNinDS</a:t>
            </a:r>
            <a:endParaRPr kumimoji="1" lang="en-US" altLang="ja-JP" dirty="0" smtClean="0"/>
          </a:p>
          <a:p>
            <a:pPr lvl="1"/>
            <a:r>
              <a:rPr lang="en-US" altLang="ja-JP" dirty="0" smtClean="0"/>
              <a:t>www.gakunin.jp </a:t>
            </a:r>
            <a:r>
              <a:rPr lang="ja-JP" altLang="en-US" dirty="0" smtClean="0"/>
              <a:t>→ 技術ガイド →</a:t>
            </a:r>
            <a:r>
              <a:rPr lang="en-US" altLang="ja-JP" dirty="0" smtClean="0"/>
              <a:t/>
            </a:r>
            <a:br>
              <a:rPr lang="en-US" altLang="ja-JP" dirty="0" smtClean="0"/>
            </a:br>
            <a:r>
              <a:rPr lang="en-US" altLang="ja-JP" dirty="0" smtClean="0"/>
              <a:t>SP</a:t>
            </a:r>
            <a:r>
              <a:rPr lang="ja-JP" altLang="en-US" dirty="0" smtClean="0"/>
              <a:t>の「</a:t>
            </a:r>
            <a:r>
              <a:rPr lang="ja-JP" altLang="en-US" dirty="0" smtClean="0"/>
              <a:t>設定・運用・カスタマイズ」 → 「構築後のカスタマイズ</a:t>
            </a:r>
            <a:r>
              <a:rPr lang="ja-JP" altLang="en-US" dirty="0" smtClean="0"/>
              <a:t>」</a:t>
            </a:r>
            <a:r>
              <a:rPr lang="en-US" altLang="ja-JP" dirty="0" smtClean="0"/>
              <a:t/>
            </a:r>
            <a:br>
              <a:rPr lang="en-US" altLang="ja-JP" dirty="0" smtClean="0"/>
            </a:br>
            <a:r>
              <a:rPr lang="ja-JP" altLang="en-US" dirty="0" smtClean="0"/>
              <a:t>→ 「</a:t>
            </a:r>
            <a:r>
              <a:rPr lang="en-US" altLang="ja-JP" dirty="0" smtClean="0"/>
              <a:t>Embedded DS</a:t>
            </a:r>
            <a:r>
              <a:rPr lang="ja-JP" altLang="en-US" dirty="0" smtClean="0"/>
              <a:t>の使い方」</a:t>
            </a:r>
            <a:endParaRPr lang="en-US" altLang="ja-JP" dirty="0" smtClean="0"/>
          </a:p>
          <a:p>
            <a:pPr lvl="1"/>
            <a:endParaRPr kumimoji="1" lang="en-US" altLang="ja-JP" dirty="0" smtClean="0"/>
          </a:p>
          <a:p>
            <a:r>
              <a:rPr lang="ja-JP" altLang="en-US" dirty="0" smtClean="0"/>
              <a:t>学認申請</a:t>
            </a:r>
            <a:r>
              <a:rPr lang="ja-JP" altLang="en-US" dirty="0" smtClean="0"/>
              <a:t>システム</a:t>
            </a:r>
            <a:endParaRPr lang="en-US" altLang="ja-JP" dirty="0" smtClean="0"/>
          </a:p>
          <a:p>
            <a:pPr lvl="1"/>
            <a:r>
              <a:rPr kumimoji="1" lang="en-US" altLang="ja-JP" dirty="0" smtClean="0"/>
              <a:t>www.gakunin.jp </a:t>
            </a:r>
            <a:r>
              <a:rPr kumimoji="1" lang="ja-JP" altLang="en-US" dirty="0" smtClean="0"/>
              <a:t>→ 参加 → 参加手続き</a:t>
            </a:r>
            <a:endParaRPr kumimoji="1" lang="en-US" altLang="ja-JP" dirty="0" smtClean="0"/>
          </a:p>
          <a:p>
            <a:endParaRPr lang="en-US" altLang="ja-JP" dirty="0" smtClean="0"/>
          </a:p>
          <a:p>
            <a:r>
              <a:rPr lang="ja-JP" altLang="en-US" dirty="0" smtClean="0"/>
              <a:t>学認ウェブサイト</a:t>
            </a:r>
            <a:r>
              <a:rPr lang="ja-JP" altLang="en-US" dirty="0" smtClean="0"/>
              <a:t>に反映されていない情報は</a:t>
            </a:r>
            <a:r>
              <a:rPr lang="en-US" altLang="ja-JP" dirty="0" err="1" smtClean="0"/>
              <a:t>GakuNinShare</a:t>
            </a:r>
            <a:r>
              <a:rPr lang="ja-JP" altLang="en-US" dirty="0" smtClean="0"/>
              <a:t>で</a:t>
            </a:r>
            <a:endParaRPr lang="en-US" altLang="ja-JP" dirty="0" smtClean="0"/>
          </a:p>
          <a:p>
            <a:pPr lvl="1"/>
            <a:r>
              <a:rPr lang="en-US" altLang="ja-JP" sz="1900" dirty="0" smtClean="0"/>
              <a:t>https://</a:t>
            </a:r>
            <a:r>
              <a:rPr lang="en-US" altLang="ja-JP" sz="1900" dirty="0" smtClean="0"/>
              <a:t>meatwiki.nii.ac.jp/confluence/display/GakuNinShare/Home</a:t>
            </a:r>
            <a:r>
              <a:rPr lang="en-US" altLang="ja-JP" dirty="0" smtClean="0"/>
              <a:t/>
            </a:r>
            <a:br>
              <a:rPr lang="en-US" altLang="ja-JP" dirty="0" smtClean="0"/>
            </a:br>
            <a:r>
              <a:rPr lang="ja-JP" altLang="en-US" dirty="0" smtClean="0"/>
              <a:t>→技術情報</a:t>
            </a:r>
            <a:endParaRPr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まずは</a:t>
            </a:r>
            <a:r>
              <a:rPr kumimoji="1" lang="en-US" altLang="ja-JP" dirty="0" smtClean="0"/>
              <a:t>Embedded DS – </a:t>
            </a:r>
            <a:r>
              <a:rPr kumimoji="1" lang="en-US" altLang="ja-JP" dirty="0" err="1" smtClean="0"/>
              <a:t>GakuNinDS</a:t>
            </a:r>
            <a:r>
              <a:rPr kumimoji="1" lang="ja-JP" altLang="en-US" dirty="0" smtClean="0"/>
              <a:t> </a:t>
            </a:r>
            <a:r>
              <a:rPr kumimoji="1" lang="en-US" altLang="ja-JP" dirty="0" smtClean="0"/>
              <a:t>ver.1</a:t>
            </a:r>
            <a:endParaRPr kumimoji="1" lang="ja-JP" altLang="en-US" dirty="0"/>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2</a:t>
            </a:fld>
            <a:endParaRPr kumimoji="1" lang="ja-JP" altLang="en-US" dirty="0"/>
          </a:p>
        </p:txBody>
      </p:sp>
      <p:sp>
        <p:nvSpPr>
          <p:cNvPr id="4" name="コンテンツ プレースホルダ 3"/>
          <p:cNvSpPr>
            <a:spLocks noGrp="1"/>
          </p:cNvSpPr>
          <p:nvPr>
            <p:ph sz="quarter" idx="1"/>
          </p:nvPr>
        </p:nvSpPr>
        <p:spPr/>
        <p:txBody>
          <a:bodyPr/>
          <a:lstStyle/>
          <a:p>
            <a:r>
              <a:rPr kumimoji="1" lang="en-US" altLang="ja-JP" dirty="0" smtClean="0"/>
              <a:t>2011</a:t>
            </a:r>
            <a:r>
              <a:rPr kumimoji="1" lang="ja-JP" altLang="en-US" dirty="0" smtClean="0"/>
              <a:t>年</a:t>
            </a:r>
            <a:r>
              <a:rPr kumimoji="1" lang="en-US" altLang="ja-JP" dirty="0" smtClean="0"/>
              <a:t>10</a:t>
            </a:r>
            <a:r>
              <a:rPr kumimoji="1" lang="ja-JP" altLang="en-US" dirty="0" smtClean="0"/>
              <a:t>月より運用開始</a:t>
            </a:r>
            <a:endParaRPr kumimoji="1" lang="en-US" altLang="ja-JP" dirty="0" smtClean="0"/>
          </a:p>
          <a:p>
            <a:r>
              <a:rPr kumimoji="1" lang="en-US" altLang="ja-JP" dirty="0" smtClean="0"/>
              <a:t>SP</a:t>
            </a:r>
            <a:r>
              <a:rPr kumimoji="1" lang="ja-JP" altLang="en-US" dirty="0" smtClean="0"/>
              <a:t>に</a:t>
            </a:r>
            <a:r>
              <a:rPr kumimoji="1" lang="en-US" altLang="ja-JP" dirty="0" smtClean="0"/>
              <a:t>DS</a:t>
            </a:r>
            <a:r>
              <a:rPr kumimoji="1" lang="ja-JP" altLang="en-US" dirty="0" smtClean="0"/>
              <a:t>機能を埋め込める</a:t>
            </a:r>
            <a:r>
              <a:rPr lang="ja-JP" altLang="en-US" dirty="0" smtClean="0"/>
              <a:t>！</a:t>
            </a:r>
            <a:r>
              <a:rPr kumimoji="1" lang="en-US" altLang="ja-JP" dirty="0" smtClean="0"/>
              <a:t/>
            </a:r>
            <a:br>
              <a:rPr kumimoji="1" lang="en-US" altLang="ja-JP" dirty="0" smtClean="0"/>
            </a:br>
            <a:r>
              <a:rPr kumimoji="1" lang="en-US" altLang="ja-JP" dirty="0" smtClean="0"/>
              <a:t>&amp; </a:t>
            </a:r>
            <a:r>
              <a:rPr kumimoji="1" lang="ja-JP" altLang="en-US" dirty="0" smtClean="0"/>
              <a:t>他</a:t>
            </a:r>
            <a:r>
              <a:rPr kumimoji="1" lang="en-US" altLang="ja-JP" dirty="0" smtClean="0"/>
              <a:t>SP</a:t>
            </a:r>
            <a:r>
              <a:rPr kumimoji="1" lang="ja-JP" altLang="en-US" dirty="0" smtClean="0"/>
              <a:t>で選択した</a:t>
            </a:r>
            <a:r>
              <a:rPr kumimoji="1" lang="en-US" altLang="ja-JP" dirty="0" smtClean="0"/>
              <a:t>IdP</a:t>
            </a:r>
            <a:r>
              <a:rPr kumimoji="1" lang="ja-JP" altLang="en-US" dirty="0" smtClean="0"/>
              <a:t>を覚えてくれる！</a:t>
            </a:r>
            <a:endParaRPr kumimoji="1" lang="en-US" altLang="ja-JP" dirty="0" smtClean="0"/>
          </a:p>
        </p:txBody>
      </p:sp>
      <p:sp>
        <p:nvSpPr>
          <p:cNvPr id="5" name="テキスト ボックス 4"/>
          <p:cNvSpPr txBox="1"/>
          <p:nvPr/>
        </p:nvSpPr>
        <p:spPr>
          <a:xfrm>
            <a:off x="1331640" y="6381328"/>
            <a:ext cx="7200800" cy="369332"/>
          </a:xfrm>
          <a:prstGeom prst="rect">
            <a:avLst/>
          </a:prstGeom>
          <a:noFill/>
        </p:spPr>
        <p:txBody>
          <a:bodyPr wrap="square" rtlCol="0">
            <a:spAutoFit/>
          </a:bodyPr>
          <a:lstStyle/>
          <a:p>
            <a:r>
              <a:rPr lang="en-US" altLang="ja-JP" dirty="0" smtClean="0"/>
              <a:t>cf. https</a:t>
            </a:r>
            <a:r>
              <a:rPr lang="en-US" altLang="ja-JP" dirty="0" smtClean="0"/>
              <a:t>://www.gakunin.jp/docs/fed/technical/embeddedds</a:t>
            </a:r>
            <a:endParaRPr kumimoji="1" lang="ja-JP" altLang="en-US" dirty="0"/>
          </a:p>
        </p:txBody>
      </p:sp>
      <p:pic>
        <p:nvPicPr>
          <p:cNvPr id="24578" name="Picture 2"/>
          <p:cNvPicPr>
            <a:picLocks noChangeAspect="1" noChangeArrowheads="1"/>
          </p:cNvPicPr>
          <p:nvPr/>
        </p:nvPicPr>
        <p:blipFill>
          <a:blip r:embed="rId2" cstate="print"/>
          <a:srcRect/>
          <a:stretch>
            <a:fillRect/>
          </a:stretch>
        </p:blipFill>
        <p:spPr bwMode="auto">
          <a:xfrm>
            <a:off x="1763688" y="2780928"/>
            <a:ext cx="5400600" cy="3346851"/>
          </a:xfrm>
          <a:prstGeom prst="rect">
            <a:avLst/>
          </a:prstGeom>
          <a:ln>
            <a:noFill/>
          </a:ln>
          <a:effectLst>
            <a:outerShdw blurRad="292100" dist="139700" dir="2700000" algn="tl" rotWithShape="0">
              <a:srgbClr val="333333">
                <a:alpha val="65000"/>
              </a:srgbClr>
            </a:outerShdw>
          </a:effectLst>
        </p:spPr>
      </p:pic>
      <p:sp>
        <p:nvSpPr>
          <p:cNvPr id="7" name="円/楕円 6"/>
          <p:cNvSpPr/>
          <p:nvPr/>
        </p:nvSpPr>
        <p:spPr>
          <a:xfrm>
            <a:off x="2267744" y="4005064"/>
            <a:ext cx="4176464" cy="2304256"/>
          </a:xfrm>
          <a:prstGeom prst="ellipse">
            <a:avLst/>
          </a:prstGeom>
          <a:noFill/>
          <a:ln w="76200"/>
          <a:scene3d>
            <a:camera prst="orthographicFront">
              <a:rot lat="0" lon="0" rev="0"/>
            </a:camera>
            <a:lightRig rig="threePt" dir="t"/>
          </a:scene3d>
          <a:sp3d prstMaterial="metal">
            <a:bevelT w="152400"/>
            <a:contourClr>
              <a:schemeClr val="accent2"/>
            </a:contourClr>
          </a:sp3d>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そして</a:t>
            </a:r>
            <a:r>
              <a:rPr kumimoji="1" lang="en-US" altLang="ja-JP" dirty="0" err="1" smtClean="0"/>
              <a:t>GakuNinDS</a:t>
            </a:r>
            <a:r>
              <a:rPr kumimoji="1" lang="en-US" altLang="ja-JP" dirty="0" smtClean="0"/>
              <a:t> ver.2</a:t>
            </a:r>
            <a:endParaRPr kumimoji="1" lang="ja-JP" altLang="en-US" dirty="0"/>
          </a:p>
        </p:txBody>
      </p:sp>
      <p:sp>
        <p:nvSpPr>
          <p:cNvPr id="3" name="コンテンツ プレースホルダー 2"/>
          <p:cNvSpPr>
            <a:spLocks noGrp="1"/>
          </p:cNvSpPr>
          <p:nvPr>
            <p:ph sz="quarter" idx="1"/>
          </p:nvPr>
        </p:nvSpPr>
        <p:spPr/>
        <p:txBody>
          <a:bodyPr/>
          <a:lstStyle/>
          <a:p>
            <a:r>
              <a:rPr kumimoji="1" lang="en-US" altLang="ja-JP" dirty="0" smtClean="0"/>
              <a:t>2012</a:t>
            </a:r>
            <a:r>
              <a:rPr kumimoji="1" lang="ja-JP" altLang="en-US" dirty="0" smtClean="0"/>
              <a:t>年</a:t>
            </a:r>
            <a:r>
              <a:rPr kumimoji="1" lang="en-US" altLang="ja-JP" dirty="0" smtClean="0"/>
              <a:t>7</a:t>
            </a:r>
            <a:r>
              <a:rPr kumimoji="1" lang="ja-JP" altLang="en-US" dirty="0" smtClean="0"/>
              <a:t>月にひっそりとバージョンアップ</a:t>
            </a:r>
            <a:endParaRPr kumimoji="1" lang="en-US" altLang="ja-JP" dirty="0" smtClean="0"/>
          </a:p>
          <a:p>
            <a:r>
              <a:rPr kumimoji="1" lang="ja-JP" altLang="en-US" dirty="0" smtClean="0"/>
              <a:t>学認申請システムとの連携が強化されました！</a:t>
            </a:r>
            <a:endParaRPr kumimoji="1" lang="en-US" altLang="ja-JP" dirty="0" smtClean="0"/>
          </a:p>
          <a:p>
            <a:pPr lvl="1"/>
            <a:r>
              <a:rPr kumimoji="1" lang="en-US" altLang="ja-JP" dirty="0" smtClean="0"/>
              <a:t>IdP</a:t>
            </a:r>
            <a:r>
              <a:rPr kumimoji="1" lang="ja-JP" altLang="en-US" dirty="0" smtClean="0"/>
              <a:t>リストの</a:t>
            </a:r>
            <a:r>
              <a:rPr lang="ja-JP" altLang="en-US" dirty="0" smtClean="0"/>
              <a:t>自動</a:t>
            </a:r>
            <a:r>
              <a:rPr lang="ja-JP" altLang="en-US" dirty="0" smtClean="0"/>
              <a:t>分類</a:t>
            </a:r>
            <a:endParaRPr lang="en-US" altLang="ja-JP" dirty="0" smtClean="0"/>
          </a:p>
          <a:p>
            <a:pPr lvl="1"/>
            <a:r>
              <a:rPr lang="en-US" altLang="ja-JP" dirty="0" smtClean="0"/>
              <a:t>IdP/SP</a:t>
            </a:r>
            <a:r>
              <a:rPr lang="ja-JP" altLang="en-US" dirty="0" smtClean="0"/>
              <a:t>による</a:t>
            </a:r>
            <a:r>
              <a:rPr lang="en-US" altLang="ja-JP" dirty="0" smtClean="0"/>
              <a:t>IdP</a:t>
            </a:r>
            <a:r>
              <a:rPr lang="ja-JP" altLang="en-US" dirty="0" smtClean="0"/>
              <a:t>リストの</a:t>
            </a:r>
            <a:r>
              <a:rPr lang="ja-JP" altLang="en-US" dirty="0" smtClean="0"/>
              <a:t>カスタマイズ</a:t>
            </a:r>
            <a:endParaRPr lang="en-US" altLang="ja-JP" dirty="0" smtClean="0"/>
          </a:p>
          <a:p>
            <a:pPr lvl="1"/>
            <a:r>
              <a:rPr lang="ja-JP" altLang="en-US" dirty="0" smtClean="0"/>
              <a:t>クライアント</a:t>
            </a:r>
            <a:r>
              <a:rPr lang="ja-JP" altLang="en-US" dirty="0" smtClean="0"/>
              <a:t>の</a:t>
            </a:r>
            <a:r>
              <a:rPr lang="en-US" altLang="ja-JP" dirty="0" smtClean="0"/>
              <a:t>IP</a:t>
            </a:r>
            <a:r>
              <a:rPr lang="ja-JP" altLang="en-US" dirty="0" smtClean="0"/>
              <a:t>アドレス・ドメインによる</a:t>
            </a:r>
            <a:r>
              <a:rPr lang="en-US" altLang="ja-JP" dirty="0" smtClean="0"/>
              <a:t>IdP</a:t>
            </a:r>
            <a:r>
              <a:rPr lang="ja-JP" altLang="en-US" dirty="0" smtClean="0"/>
              <a:t>選択候補</a:t>
            </a:r>
            <a:r>
              <a:rPr lang="ja-JP" altLang="en-US" dirty="0" smtClean="0"/>
              <a:t>提示</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Tree>
    <p:extLst>
      <p:ext uri="{BB962C8B-B14F-4D97-AF65-F5344CB8AC3E}">
        <p14:creationId xmlns:p14="http://schemas.microsoft.com/office/powerpoint/2010/main" xmlns="" val="2493372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新しい申請システムでできるようになったこと（本発表での説明部分を抜粋）</a:t>
            </a:r>
            <a:endParaRPr kumimoji="1" lang="ja-JP" altLang="en-US" dirty="0"/>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4</a:t>
            </a:fld>
            <a:endParaRPr kumimoji="1" lang="ja-JP" altLang="en-US"/>
          </a:p>
        </p:txBody>
      </p:sp>
      <p:sp>
        <p:nvSpPr>
          <p:cNvPr id="4" name="コンテンツ プレースホルダ 3"/>
          <p:cNvSpPr>
            <a:spLocks noGrp="1"/>
          </p:cNvSpPr>
          <p:nvPr>
            <p:ph sz="quarter" idx="1"/>
          </p:nvPr>
        </p:nvSpPr>
        <p:spPr/>
        <p:txBody>
          <a:bodyPr/>
          <a:lstStyle/>
          <a:p>
            <a:r>
              <a:rPr lang="ja-JP" altLang="en-US" dirty="0" smtClean="0"/>
              <a:t>利用可能</a:t>
            </a:r>
            <a:r>
              <a:rPr lang="en-US" altLang="ja-JP" dirty="0" smtClean="0"/>
              <a:t>SP/IdP</a:t>
            </a:r>
            <a:r>
              <a:rPr lang="ja-JP" altLang="en-US" dirty="0" smtClean="0"/>
              <a:t>取捨選択</a:t>
            </a:r>
            <a:endParaRPr lang="en-US" altLang="ja-JP" dirty="0" smtClean="0"/>
          </a:p>
          <a:p>
            <a:endParaRPr kumimoji="1" lang="en-US" altLang="ja-JP" dirty="0" smtClean="0"/>
          </a:p>
          <a:p>
            <a:r>
              <a:rPr kumimoji="1" lang="ja-JP" altLang="en-US" dirty="0" smtClean="0"/>
              <a:t>メタデータ</a:t>
            </a:r>
            <a:endParaRPr kumimoji="1" lang="en-US" altLang="ja-JP" dirty="0" smtClean="0"/>
          </a:p>
          <a:p>
            <a:pPr lvl="1"/>
            <a:r>
              <a:rPr lang="en-US" altLang="ja-JP" dirty="0" err="1" smtClean="0"/>
              <a:t>mdui</a:t>
            </a:r>
            <a:r>
              <a:rPr lang="ja-JP" altLang="en-US" dirty="0" smtClean="0"/>
              <a:t>対応</a:t>
            </a:r>
            <a:r>
              <a:rPr lang="en-US" altLang="ja-JP" dirty="0" smtClean="0"/>
              <a:t>: User Interface Information</a:t>
            </a:r>
          </a:p>
          <a:p>
            <a:pPr lvl="2"/>
            <a:endParaRPr kumimoji="1" lang="en-US" altLang="ja-JP" dirty="0" smtClean="0"/>
          </a:p>
          <a:p>
            <a:pPr lvl="1"/>
            <a:r>
              <a:rPr kumimoji="1" lang="en-US" altLang="ja-JP" dirty="0" err="1" smtClean="0"/>
              <a:t>mdui</a:t>
            </a:r>
            <a:r>
              <a:rPr kumimoji="1" lang="ja-JP" altLang="en-US" dirty="0" smtClean="0"/>
              <a:t>対応</a:t>
            </a:r>
            <a:r>
              <a:rPr kumimoji="1" lang="en-US" altLang="ja-JP" dirty="0" smtClean="0"/>
              <a:t>: </a:t>
            </a:r>
            <a:r>
              <a:rPr lang="en-US" altLang="ja-JP" sz="2400" dirty="0" smtClean="0"/>
              <a:t>Discovery Hinting Information</a:t>
            </a:r>
          </a:p>
          <a:p>
            <a:pPr lvl="2"/>
            <a:endParaRPr kumimoji="1" lang="en-US" altLang="ja-JP" dirty="0" smtClean="0"/>
          </a:p>
          <a:p>
            <a:pPr lvl="1"/>
            <a:r>
              <a:rPr lang="ja-JP" altLang="en-US" dirty="0" smtClean="0"/>
              <a:t>属性情報対応</a:t>
            </a:r>
            <a:endParaRPr lang="en-US" altLang="ja-JP" dirty="0" smtClean="0"/>
          </a:p>
        </p:txBody>
      </p:sp>
      <p:sp>
        <p:nvSpPr>
          <p:cNvPr id="5" name="正方形/長方形 4"/>
          <p:cNvSpPr/>
          <p:nvPr/>
        </p:nvSpPr>
        <p:spPr>
          <a:xfrm>
            <a:off x="6516216" y="3861048"/>
            <a:ext cx="2448272" cy="936104"/>
          </a:xfrm>
          <a:prstGeom prst="rect">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800" b="1" dirty="0" err="1" smtClean="0">
                <a:ln w="31550" cmpd="sng">
                  <a:noFill/>
                  <a:prstDash val="solid"/>
                </a:ln>
                <a:solidFill>
                  <a:schemeClr val="tx1"/>
                </a:solidFill>
              </a:rPr>
              <a:t>GakuNinDS</a:t>
            </a:r>
            <a:r>
              <a:rPr kumimoji="1" lang="en-US" altLang="ja-JP" sz="2800" b="1" dirty="0" smtClean="0">
                <a:ln w="31550" cmpd="sng">
                  <a:noFill/>
                  <a:prstDash val="solid"/>
                </a:ln>
                <a:solidFill>
                  <a:schemeClr val="tx1"/>
                </a:solidFill>
              </a:rPr>
              <a:t> ver.2</a:t>
            </a:r>
            <a:endParaRPr kumimoji="1" lang="ja-JP" altLang="en-US" sz="2800" b="1" dirty="0">
              <a:ln w="31550" cmpd="sng">
                <a:noFill/>
                <a:prstDash val="solid"/>
              </a:ln>
              <a:solidFill>
                <a:schemeClr val="tx1"/>
              </a:solidFill>
            </a:endParaRPr>
          </a:p>
        </p:txBody>
      </p:sp>
      <p:sp>
        <p:nvSpPr>
          <p:cNvPr id="6" name="フリーフォーム 5"/>
          <p:cNvSpPr/>
          <p:nvPr/>
        </p:nvSpPr>
        <p:spPr>
          <a:xfrm>
            <a:off x="4572001" y="1628800"/>
            <a:ext cx="2957886" cy="2160240"/>
          </a:xfrm>
          <a:custGeom>
            <a:avLst/>
            <a:gdLst>
              <a:gd name="connsiteX0" fmla="*/ 0 w 1515649"/>
              <a:gd name="connsiteY0" fmla="*/ 0 h 1903956"/>
              <a:gd name="connsiteX1" fmla="*/ 1127343 w 1515649"/>
              <a:gd name="connsiteY1" fmla="*/ 576197 h 1903956"/>
              <a:gd name="connsiteX2" fmla="*/ 1515649 w 1515649"/>
              <a:gd name="connsiteY2" fmla="*/ 1903956 h 1903956"/>
              <a:gd name="connsiteX0" fmla="*/ 0 w 1306247"/>
              <a:gd name="connsiteY0" fmla="*/ 0 h 1885084"/>
              <a:gd name="connsiteX1" fmla="*/ 1127343 w 1306247"/>
              <a:gd name="connsiteY1" fmla="*/ 576197 h 1885084"/>
              <a:gd name="connsiteX2" fmla="*/ 1073424 w 1306247"/>
              <a:gd name="connsiteY2" fmla="*/ 1885084 h 1885084"/>
              <a:gd name="connsiteX0" fmla="*/ 0 w 1306247"/>
              <a:gd name="connsiteY0" fmla="*/ 0 h 1885084"/>
              <a:gd name="connsiteX1" fmla="*/ 1127343 w 1306247"/>
              <a:gd name="connsiteY1" fmla="*/ 576197 h 1885084"/>
              <a:gd name="connsiteX2" fmla="*/ 1073424 w 1306247"/>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641376 w 1194132"/>
              <a:gd name="connsiteY1" fmla="*/ 372916 h 1885084"/>
              <a:gd name="connsiteX2" fmla="*/ 1073424 w 1194132"/>
              <a:gd name="connsiteY2" fmla="*/ 1885084 h 1885084"/>
              <a:gd name="connsiteX0" fmla="*/ 0 w 1194132"/>
              <a:gd name="connsiteY0" fmla="*/ 0 h 1885084"/>
              <a:gd name="connsiteX1" fmla="*/ 641376 w 1194132"/>
              <a:gd name="connsiteY1" fmla="*/ 372916 h 1885084"/>
              <a:gd name="connsiteX2" fmla="*/ 1073424 w 1194132"/>
              <a:gd name="connsiteY2" fmla="*/ 1885084 h 1885084"/>
              <a:gd name="connsiteX0" fmla="*/ 0 w 3721108"/>
              <a:gd name="connsiteY0" fmla="*/ 0 h 2304256"/>
              <a:gd name="connsiteX1" fmla="*/ 3168352 w 3721108"/>
              <a:gd name="connsiteY1" fmla="*/ 792088 h 2304256"/>
              <a:gd name="connsiteX2" fmla="*/ 3600400 w 3721108"/>
              <a:gd name="connsiteY2" fmla="*/ 2304256 h 2304256"/>
              <a:gd name="connsiteX0" fmla="*/ 0 w 3721108"/>
              <a:gd name="connsiteY0" fmla="*/ 0 h 2304256"/>
              <a:gd name="connsiteX1" fmla="*/ 2088232 w 3721108"/>
              <a:gd name="connsiteY1" fmla="*/ 648072 h 2304256"/>
              <a:gd name="connsiteX2" fmla="*/ 3600400 w 3721108"/>
              <a:gd name="connsiteY2" fmla="*/ 2304256 h 2304256"/>
              <a:gd name="connsiteX0" fmla="*/ 0 w 3721108"/>
              <a:gd name="connsiteY0" fmla="*/ 0 h 2304256"/>
              <a:gd name="connsiteX1" fmla="*/ 2088232 w 3721108"/>
              <a:gd name="connsiteY1" fmla="*/ 648072 h 2304256"/>
              <a:gd name="connsiteX2" fmla="*/ 3600400 w 3721108"/>
              <a:gd name="connsiteY2" fmla="*/ 2304256 h 2304256"/>
              <a:gd name="connsiteX0" fmla="*/ 0 w 3721108"/>
              <a:gd name="connsiteY0" fmla="*/ 0 h 2304256"/>
              <a:gd name="connsiteX1" fmla="*/ 2088232 w 3721108"/>
              <a:gd name="connsiteY1" fmla="*/ 648072 h 2304256"/>
              <a:gd name="connsiteX2" fmla="*/ 3600400 w 3721108"/>
              <a:gd name="connsiteY2" fmla="*/ 2304256 h 2304256"/>
              <a:gd name="connsiteX0" fmla="*/ 0 w 3605959"/>
              <a:gd name="connsiteY0" fmla="*/ 0 h 2304256"/>
              <a:gd name="connsiteX1" fmla="*/ 2088232 w 3605959"/>
              <a:gd name="connsiteY1" fmla="*/ 648072 h 2304256"/>
              <a:gd name="connsiteX2" fmla="*/ 3600400 w 3605959"/>
              <a:gd name="connsiteY2" fmla="*/ 2304256 h 2304256"/>
              <a:gd name="connsiteX0" fmla="*/ 0 w 3605959"/>
              <a:gd name="connsiteY0" fmla="*/ 0 h 2304256"/>
              <a:gd name="connsiteX1" fmla="*/ 2088232 w 3605959"/>
              <a:gd name="connsiteY1" fmla="*/ 648072 h 2304256"/>
              <a:gd name="connsiteX2" fmla="*/ 3600400 w 3605959"/>
              <a:gd name="connsiteY2" fmla="*/ 2304256 h 2304256"/>
              <a:gd name="connsiteX0" fmla="*/ 0 w 2957886"/>
              <a:gd name="connsiteY0" fmla="*/ 0 h 2160240"/>
              <a:gd name="connsiteX1" fmla="*/ 1440159 w 2957886"/>
              <a:gd name="connsiteY1" fmla="*/ 504056 h 2160240"/>
              <a:gd name="connsiteX2" fmla="*/ 2952327 w 2957886"/>
              <a:gd name="connsiteY2" fmla="*/ 2160240 h 2160240"/>
              <a:gd name="connsiteX0" fmla="*/ 0 w 2957886"/>
              <a:gd name="connsiteY0" fmla="*/ 0 h 2160240"/>
              <a:gd name="connsiteX1" fmla="*/ 1440159 w 2957886"/>
              <a:gd name="connsiteY1" fmla="*/ 504056 h 2160240"/>
              <a:gd name="connsiteX2" fmla="*/ 2952327 w 2957886"/>
              <a:gd name="connsiteY2" fmla="*/ 2160240 h 2160240"/>
              <a:gd name="connsiteX0" fmla="*/ 0 w 2957886"/>
              <a:gd name="connsiteY0" fmla="*/ 0 h 2160240"/>
              <a:gd name="connsiteX1" fmla="*/ 1440159 w 2957886"/>
              <a:gd name="connsiteY1" fmla="*/ 504056 h 2160240"/>
              <a:gd name="connsiteX2" fmla="*/ 2952327 w 2957886"/>
              <a:gd name="connsiteY2" fmla="*/ 2160240 h 2160240"/>
              <a:gd name="connsiteX0" fmla="*/ 0 w 2957886"/>
              <a:gd name="connsiteY0" fmla="*/ 0 h 2160240"/>
              <a:gd name="connsiteX1" fmla="*/ 1440159 w 2957886"/>
              <a:gd name="connsiteY1" fmla="*/ 504056 h 2160240"/>
              <a:gd name="connsiteX2" fmla="*/ 2952327 w 2957886"/>
              <a:gd name="connsiteY2" fmla="*/ 2160240 h 2160240"/>
            </a:gdLst>
            <a:ahLst/>
            <a:cxnLst>
              <a:cxn ang="0">
                <a:pos x="connsiteX0" y="connsiteY0"/>
              </a:cxn>
              <a:cxn ang="0">
                <a:pos x="connsiteX1" y="connsiteY1"/>
              </a:cxn>
              <a:cxn ang="0">
                <a:pos x="connsiteX2" y="connsiteY2"/>
              </a:cxn>
            </a:cxnLst>
            <a:rect l="l" t="t" r="r" b="b"/>
            <a:pathLst>
              <a:path w="2957886" h="2160240">
                <a:moveTo>
                  <a:pt x="0" y="0"/>
                </a:moveTo>
                <a:cubicBezTo>
                  <a:pt x="565158" y="94750"/>
                  <a:pt x="1061171" y="314408"/>
                  <a:pt x="1440159" y="504056"/>
                </a:cubicBezTo>
                <a:cubicBezTo>
                  <a:pt x="1908827" y="754957"/>
                  <a:pt x="2957886" y="1432603"/>
                  <a:pt x="2952327" y="2160240"/>
                </a:cubicBezTo>
              </a:path>
            </a:pathLst>
          </a:custGeom>
          <a:ln w="38100">
            <a:headEnd type="none" w="lg" len="lg"/>
            <a:tailEnd type="arrow"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フリーフォーム 6"/>
          <p:cNvSpPr/>
          <p:nvPr/>
        </p:nvSpPr>
        <p:spPr>
          <a:xfrm>
            <a:off x="6300192" y="2924944"/>
            <a:ext cx="1008112" cy="864096"/>
          </a:xfrm>
          <a:custGeom>
            <a:avLst/>
            <a:gdLst>
              <a:gd name="connsiteX0" fmla="*/ 0 w 1515649"/>
              <a:gd name="connsiteY0" fmla="*/ 0 h 1903956"/>
              <a:gd name="connsiteX1" fmla="*/ 1127343 w 1515649"/>
              <a:gd name="connsiteY1" fmla="*/ 576197 h 1903956"/>
              <a:gd name="connsiteX2" fmla="*/ 1515649 w 1515649"/>
              <a:gd name="connsiteY2" fmla="*/ 1903956 h 1903956"/>
              <a:gd name="connsiteX0" fmla="*/ 0 w 1306247"/>
              <a:gd name="connsiteY0" fmla="*/ 0 h 1885084"/>
              <a:gd name="connsiteX1" fmla="*/ 1127343 w 1306247"/>
              <a:gd name="connsiteY1" fmla="*/ 576197 h 1885084"/>
              <a:gd name="connsiteX2" fmla="*/ 1073424 w 1306247"/>
              <a:gd name="connsiteY2" fmla="*/ 1885084 h 1885084"/>
              <a:gd name="connsiteX0" fmla="*/ 0 w 1306247"/>
              <a:gd name="connsiteY0" fmla="*/ 0 h 1885084"/>
              <a:gd name="connsiteX1" fmla="*/ 1127343 w 1306247"/>
              <a:gd name="connsiteY1" fmla="*/ 576197 h 1885084"/>
              <a:gd name="connsiteX2" fmla="*/ 1073424 w 1306247"/>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641376 w 1194132"/>
              <a:gd name="connsiteY1" fmla="*/ 372916 h 1885084"/>
              <a:gd name="connsiteX2" fmla="*/ 1073424 w 1194132"/>
              <a:gd name="connsiteY2" fmla="*/ 1885084 h 1885084"/>
              <a:gd name="connsiteX0" fmla="*/ 0 w 1194132"/>
              <a:gd name="connsiteY0" fmla="*/ 0 h 1885084"/>
              <a:gd name="connsiteX1" fmla="*/ 641376 w 1194132"/>
              <a:gd name="connsiteY1" fmla="*/ 372916 h 1885084"/>
              <a:gd name="connsiteX2" fmla="*/ 1073424 w 1194132"/>
              <a:gd name="connsiteY2" fmla="*/ 1885084 h 1885084"/>
              <a:gd name="connsiteX0" fmla="*/ 0 w 1073424"/>
              <a:gd name="connsiteY0" fmla="*/ 0 h 1885084"/>
              <a:gd name="connsiteX1" fmla="*/ 1073424 w 1073424"/>
              <a:gd name="connsiteY1" fmla="*/ 1885084 h 1885084"/>
              <a:gd name="connsiteX0" fmla="*/ 0 w 1008112"/>
              <a:gd name="connsiteY0" fmla="*/ 0 h 1656184"/>
              <a:gd name="connsiteX1" fmla="*/ 1008112 w 1008112"/>
              <a:gd name="connsiteY1" fmla="*/ 1656184 h 1656184"/>
              <a:gd name="connsiteX0" fmla="*/ 0 w 648072"/>
              <a:gd name="connsiteY0" fmla="*/ 0 h 864096"/>
              <a:gd name="connsiteX1" fmla="*/ 648072 w 648072"/>
              <a:gd name="connsiteY1" fmla="*/ 864096 h 864096"/>
              <a:gd name="connsiteX0" fmla="*/ 0 w 1008112"/>
              <a:gd name="connsiteY0" fmla="*/ 0 h 864096"/>
              <a:gd name="connsiteX1" fmla="*/ 1008112 w 1008112"/>
              <a:gd name="connsiteY1" fmla="*/ 864096 h 864096"/>
            </a:gdLst>
            <a:ahLst/>
            <a:cxnLst>
              <a:cxn ang="0">
                <a:pos x="connsiteX0" y="connsiteY0"/>
              </a:cxn>
              <a:cxn ang="0">
                <a:pos x="connsiteX1" y="connsiteY1"/>
              </a:cxn>
            </a:cxnLst>
            <a:rect l="l" t="t" r="r" b="b"/>
            <a:pathLst>
              <a:path w="1008112" h="864096">
                <a:moveTo>
                  <a:pt x="0" y="0"/>
                </a:moveTo>
                <a:lnTo>
                  <a:pt x="1008112" y="864096"/>
                </a:lnTo>
              </a:path>
            </a:pathLst>
          </a:custGeom>
          <a:ln w="38100">
            <a:headEnd type="none" w="lg" len="lg"/>
            <a:tailEnd type="arrow"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フリーフォーム 7"/>
          <p:cNvSpPr/>
          <p:nvPr/>
        </p:nvSpPr>
        <p:spPr>
          <a:xfrm>
            <a:off x="3851920" y="3789040"/>
            <a:ext cx="2592288" cy="360040"/>
          </a:xfrm>
          <a:custGeom>
            <a:avLst/>
            <a:gdLst>
              <a:gd name="connsiteX0" fmla="*/ 0 w 1515649"/>
              <a:gd name="connsiteY0" fmla="*/ 0 h 1903956"/>
              <a:gd name="connsiteX1" fmla="*/ 1127343 w 1515649"/>
              <a:gd name="connsiteY1" fmla="*/ 576197 h 1903956"/>
              <a:gd name="connsiteX2" fmla="*/ 1515649 w 1515649"/>
              <a:gd name="connsiteY2" fmla="*/ 1903956 h 1903956"/>
              <a:gd name="connsiteX0" fmla="*/ 0 w 1306247"/>
              <a:gd name="connsiteY0" fmla="*/ 0 h 1885084"/>
              <a:gd name="connsiteX1" fmla="*/ 1127343 w 1306247"/>
              <a:gd name="connsiteY1" fmla="*/ 576197 h 1885084"/>
              <a:gd name="connsiteX2" fmla="*/ 1073424 w 1306247"/>
              <a:gd name="connsiteY2" fmla="*/ 1885084 h 1885084"/>
              <a:gd name="connsiteX0" fmla="*/ 0 w 1306247"/>
              <a:gd name="connsiteY0" fmla="*/ 0 h 1885084"/>
              <a:gd name="connsiteX1" fmla="*/ 1127343 w 1306247"/>
              <a:gd name="connsiteY1" fmla="*/ 576197 h 1885084"/>
              <a:gd name="connsiteX2" fmla="*/ 1073424 w 1306247"/>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641376 w 1194132"/>
              <a:gd name="connsiteY1" fmla="*/ 372916 h 1885084"/>
              <a:gd name="connsiteX2" fmla="*/ 1073424 w 1194132"/>
              <a:gd name="connsiteY2" fmla="*/ 1885084 h 1885084"/>
              <a:gd name="connsiteX0" fmla="*/ 0 w 1194132"/>
              <a:gd name="connsiteY0" fmla="*/ 0 h 1885084"/>
              <a:gd name="connsiteX1" fmla="*/ 641376 w 1194132"/>
              <a:gd name="connsiteY1" fmla="*/ 372916 h 1885084"/>
              <a:gd name="connsiteX2" fmla="*/ 1073424 w 1194132"/>
              <a:gd name="connsiteY2" fmla="*/ 1885084 h 1885084"/>
              <a:gd name="connsiteX0" fmla="*/ 0 w 1073424"/>
              <a:gd name="connsiteY0" fmla="*/ 0 h 1885084"/>
              <a:gd name="connsiteX1" fmla="*/ 1073424 w 1073424"/>
              <a:gd name="connsiteY1" fmla="*/ 1885084 h 1885084"/>
              <a:gd name="connsiteX0" fmla="*/ 0 w 1008112"/>
              <a:gd name="connsiteY0" fmla="*/ 0 h 1656184"/>
              <a:gd name="connsiteX1" fmla="*/ 1008112 w 1008112"/>
              <a:gd name="connsiteY1" fmla="*/ 1656184 h 1656184"/>
              <a:gd name="connsiteX0" fmla="*/ 0 w 648072"/>
              <a:gd name="connsiteY0" fmla="*/ 0 h 864096"/>
              <a:gd name="connsiteX1" fmla="*/ 648072 w 648072"/>
              <a:gd name="connsiteY1" fmla="*/ 864096 h 864096"/>
              <a:gd name="connsiteX0" fmla="*/ 0 w 1656184"/>
              <a:gd name="connsiteY0" fmla="*/ 0 h 792088"/>
              <a:gd name="connsiteX1" fmla="*/ 1656184 w 1656184"/>
              <a:gd name="connsiteY1" fmla="*/ 792088 h 792088"/>
              <a:gd name="connsiteX0" fmla="*/ 0 w 2592288"/>
              <a:gd name="connsiteY0" fmla="*/ 0 h 216024"/>
              <a:gd name="connsiteX1" fmla="*/ 2592288 w 2592288"/>
              <a:gd name="connsiteY1" fmla="*/ 216024 h 216024"/>
              <a:gd name="connsiteX0" fmla="*/ 0 w 2592288"/>
              <a:gd name="connsiteY0" fmla="*/ 0 h 360040"/>
              <a:gd name="connsiteX1" fmla="*/ 2592288 w 2592288"/>
              <a:gd name="connsiteY1" fmla="*/ 360040 h 360040"/>
            </a:gdLst>
            <a:ahLst/>
            <a:cxnLst>
              <a:cxn ang="0">
                <a:pos x="connsiteX0" y="connsiteY0"/>
              </a:cxn>
              <a:cxn ang="0">
                <a:pos x="connsiteX1" y="connsiteY1"/>
              </a:cxn>
            </a:cxnLst>
            <a:rect l="l" t="t" r="r" b="b"/>
            <a:pathLst>
              <a:path w="2592288" h="360040">
                <a:moveTo>
                  <a:pt x="0" y="0"/>
                </a:moveTo>
                <a:lnTo>
                  <a:pt x="2592288" y="360040"/>
                </a:lnTo>
              </a:path>
            </a:pathLst>
          </a:custGeom>
          <a:ln w="38100">
            <a:headEnd type="none" w="lg" len="lg"/>
            <a:tailEnd type="arrow"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5616624" y="1496978"/>
            <a:ext cx="2987824" cy="707886"/>
          </a:xfrm>
          <a:prstGeom prst="rect">
            <a:avLst/>
          </a:prstGeom>
          <a:noFill/>
        </p:spPr>
        <p:txBody>
          <a:bodyPr wrap="square" rtlCol="0">
            <a:spAutoFit/>
          </a:bodyPr>
          <a:lstStyle/>
          <a:p>
            <a:pPr marL="0" lvl="1"/>
            <a:r>
              <a:rPr lang="ja-JP" altLang="en-US" sz="2000" dirty="0" smtClean="0">
                <a:solidFill>
                  <a:srgbClr val="FF0000"/>
                </a:solidFill>
              </a:rPr>
              <a:t>①</a:t>
            </a:r>
            <a:r>
              <a:rPr lang="en-US" altLang="ja-JP" sz="2000" dirty="0" err="1" smtClean="0">
                <a:solidFill>
                  <a:srgbClr val="FF0000"/>
                </a:solidFill>
              </a:rPr>
              <a:t>DiscoFeed</a:t>
            </a:r>
            <a:r>
              <a:rPr lang="ja-JP" altLang="en-US" sz="2000" dirty="0" smtClean="0">
                <a:solidFill>
                  <a:srgbClr val="FF0000"/>
                </a:solidFill>
              </a:rPr>
              <a:t>形式で</a:t>
            </a:r>
            <a:endParaRPr lang="en-US" altLang="ja-JP" sz="2000" dirty="0" smtClean="0">
              <a:solidFill>
                <a:srgbClr val="FF0000"/>
              </a:solidFill>
            </a:endParaRPr>
          </a:p>
          <a:p>
            <a:pPr marL="0" lvl="1"/>
            <a:r>
              <a:rPr lang="ja-JP" altLang="en-US" sz="2000" dirty="0" smtClean="0">
                <a:solidFill>
                  <a:srgbClr val="FF0000"/>
                </a:solidFill>
              </a:rPr>
              <a:t>　</a:t>
            </a:r>
            <a:r>
              <a:rPr lang="ja-JP" altLang="en-US" sz="2000" dirty="0" smtClean="0">
                <a:solidFill>
                  <a:srgbClr val="FF0000"/>
                </a:solidFill>
              </a:rPr>
              <a:t>　伝達，</a:t>
            </a:r>
            <a:r>
              <a:rPr lang="en-US" altLang="ja-JP" sz="2000" dirty="0" smtClean="0">
                <a:solidFill>
                  <a:srgbClr val="FF0000"/>
                </a:solidFill>
              </a:rPr>
              <a:t>IdP</a:t>
            </a:r>
            <a:r>
              <a:rPr lang="ja-JP" altLang="en-US" sz="2000" dirty="0" smtClean="0">
                <a:solidFill>
                  <a:srgbClr val="FF0000"/>
                </a:solidFill>
              </a:rPr>
              <a:t>リストに反映</a:t>
            </a:r>
            <a:endParaRPr lang="ja-JP" altLang="en-US" sz="2000" dirty="0" smtClean="0">
              <a:solidFill>
                <a:srgbClr val="FF0000"/>
              </a:solidFill>
            </a:endParaRPr>
          </a:p>
        </p:txBody>
      </p:sp>
      <p:sp>
        <p:nvSpPr>
          <p:cNvPr id="10" name="テキスト ボックス 9"/>
          <p:cNvSpPr txBox="1"/>
          <p:nvPr/>
        </p:nvSpPr>
        <p:spPr>
          <a:xfrm>
            <a:off x="3672408" y="4037002"/>
            <a:ext cx="2987824" cy="400110"/>
          </a:xfrm>
          <a:prstGeom prst="rect">
            <a:avLst/>
          </a:prstGeom>
          <a:noFill/>
        </p:spPr>
        <p:txBody>
          <a:bodyPr wrap="square" rtlCol="0">
            <a:spAutoFit/>
          </a:bodyPr>
          <a:lstStyle/>
          <a:p>
            <a:pPr marL="0" lvl="1"/>
            <a:r>
              <a:rPr lang="ja-JP" altLang="en-US" sz="2000" dirty="0" smtClean="0">
                <a:solidFill>
                  <a:srgbClr val="FF0000"/>
                </a:solidFill>
              </a:rPr>
              <a:t>③選択</a:t>
            </a:r>
            <a:r>
              <a:rPr lang="en-US" altLang="ja-JP" sz="2000" dirty="0" smtClean="0">
                <a:solidFill>
                  <a:srgbClr val="FF0000"/>
                </a:solidFill>
              </a:rPr>
              <a:t>IdP</a:t>
            </a:r>
            <a:r>
              <a:rPr lang="ja-JP" altLang="en-US" sz="2000" dirty="0" smtClean="0">
                <a:solidFill>
                  <a:srgbClr val="FF0000"/>
                </a:solidFill>
              </a:rPr>
              <a:t>候補提示</a:t>
            </a:r>
            <a:endParaRPr lang="en-US" altLang="ja-JP" sz="2000" dirty="0" smtClean="0">
              <a:solidFill>
                <a:srgbClr val="FF0000"/>
              </a:solidFill>
            </a:endParaRPr>
          </a:p>
        </p:txBody>
      </p:sp>
      <p:sp>
        <p:nvSpPr>
          <p:cNvPr id="11" name="テキスト ボックス 10"/>
          <p:cNvSpPr txBox="1"/>
          <p:nvPr/>
        </p:nvSpPr>
        <p:spPr>
          <a:xfrm>
            <a:off x="4248472" y="3028890"/>
            <a:ext cx="2483768" cy="400110"/>
          </a:xfrm>
          <a:prstGeom prst="rect">
            <a:avLst/>
          </a:prstGeom>
          <a:noFill/>
        </p:spPr>
        <p:txBody>
          <a:bodyPr wrap="square" rtlCol="0">
            <a:spAutoFit/>
          </a:bodyPr>
          <a:lstStyle/>
          <a:p>
            <a:pPr marL="0" lvl="1"/>
            <a:r>
              <a:rPr lang="ja-JP" altLang="en-US" sz="2000" dirty="0" smtClean="0">
                <a:solidFill>
                  <a:srgbClr val="FF0000"/>
                </a:solidFill>
              </a:rPr>
              <a:t>②</a:t>
            </a:r>
            <a:r>
              <a:rPr lang="en-US" altLang="ja-JP" sz="2000" dirty="0" smtClean="0">
                <a:solidFill>
                  <a:srgbClr val="FF0000"/>
                </a:solidFill>
              </a:rPr>
              <a:t>IdP</a:t>
            </a:r>
            <a:r>
              <a:rPr lang="ja-JP" altLang="en-US" sz="2000" dirty="0" smtClean="0">
                <a:solidFill>
                  <a:srgbClr val="FF0000"/>
                </a:solidFill>
              </a:rPr>
              <a:t>の地理的分類</a:t>
            </a:r>
          </a:p>
        </p:txBody>
      </p:sp>
      <p:sp>
        <p:nvSpPr>
          <p:cNvPr id="12" name="正方形/長方形 11"/>
          <p:cNvSpPr/>
          <p:nvPr/>
        </p:nvSpPr>
        <p:spPr>
          <a:xfrm>
            <a:off x="6084168" y="5157192"/>
            <a:ext cx="2808312" cy="936104"/>
          </a:xfrm>
          <a:prstGeom prst="rect">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800" b="1" dirty="0" smtClean="0">
                <a:ln w="31550" cmpd="sng">
                  <a:noFill/>
                  <a:prstDash val="solid"/>
                </a:ln>
                <a:solidFill>
                  <a:schemeClr val="tx1"/>
                </a:solidFill>
              </a:rPr>
              <a:t>uApprove.jp</a:t>
            </a:r>
            <a:endParaRPr kumimoji="1" lang="ja-JP" altLang="en-US" sz="2800" b="1" dirty="0">
              <a:ln w="31550" cmpd="sng">
                <a:noFill/>
                <a:prstDash val="solid"/>
              </a:ln>
              <a:solidFill>
                <a:schemeClr val="tx1"/>
              </a:solidFill>
            </a:endParaRPr>
          </a:p>
        </p:txBody>
      </p:sp>
      <p:sp>
        <p:nvSpPr>
          <p:cNvPr id="14" name="テキスト ボックス 13"/>
          <p:cNvSpPr txBox="1"/>
          <p:nvPr/>
        </p:nvSpPr>
        <p:spPr>
          <a:xfrm>
            <a:off x="2915816" y="5097378"/>
            <a:ext cx="2448272" cy="707886"/>
          </a:xfrm>
          <a:prstGeom prst="rect">
            <a:avLst/>
          </a:prstGeom>
          <a:noFill/>
        </p:spPr>
        <p:txBody>
          <a:bodyPr wrap="square" rtlCol="0">
            <a:spAutoFit/>
          </a:bodyPr>
          <a:lstStyle/>
          <a:p>
            <a:pPr marL="0" lvl="1" algn="r"/>
            <a:r>
              <a:rPr lang="ja-JP" altLang="en-US" sz="2000" dirty="0" smtClean="0">
                <a:solidFill>
                  <a:srgbClr val="FF0000"/>
                </a:solidFill>
              </a:rPr>
              <a:t>④要求属性に応じた自動フィルタリング</a:t>
            </a:r>
            <a:endParaRPr lang="ja-JP" altLang="en-US" sz="2000" dirty="0" smtClean="0">
              <a:solidFill>
                <a:srgbClr val="FF0000"/>
              </a:solidFill>
            </a:endParaRPr>
          </a:p>
        </p:txBody>
      </p:sp>
      <p:sp>
        <p:nvSpPr>
          <p:cNvPr id="15" name="テキスト ボックス 14"/>
          <p:cNvSpPr txBox="1"/>
          <p:nvPr/>
        </p:nvSpPr>
        <p:spPr>
          <a:xfrm>
            <a:off x="539552" y="5939988"/>
            <a:ext cx="2592288" cy="369332"/>
          </a:xfrm>
          <a:prstGeom prst="rect">
            <a:avLst/>
          </a:prstGeom>
          <a:noFill/>
        </p:spPr>
        <p:txBody>
          <a:bodyPr wrap="square" rtlCol="0">
            <a:spAutoFit/>
          </a:bodyPr>
          <a:lstStyle/>
          <a:p>
            <a:r>
              <a:rPr kumimoji="1" lang="en-US" altLang="ja-JP" dirty="0" smtClean="0"/>
              <a:t>※</a:t>
            </a:r>
            <a:r>
              <a:rPr kumimoji="1" lang="ja-JP" altLang="en-US" dirty="0" smtClean="0"/>
              <a:t>　丸数字は説明の順番</a:t>
            </a:r>
            <a:endParaRPr kumimoji="1" lang="ja-JP" altLang="en-US" dirty="0"/>
          </a:p>
        </p:txBody>
      </p:sp>
      <p:sp>
        <p:nvSpPr>
          <p:cNvPr id="16" name="フリーフォーム 15"/>
          <p:cNvSpPr/>
          <p:nvPr/>
        </p:nvSpPr>
        <p:spPr>
          <a:xfrm>
            <a:off x="2843808" y="4581128"/>
            <a:ext cx="3240360" cy="792088"/>
          </a:xfrm>
          <a:custGeom>
            <a:avLst/>
            <a:gdLst>
              <a:gd name="connsiteX0" fmla="*/ 0 w 1515649"/>
              <a:gd name="connsiteY0" fmla="*/ 0 h 1903956"/>
              <a:gd name="connsiteX1" fmla="*/ 1127343 w 1515649"/>
              <a:gd name="connsiteY1" fmla="*/ 576197 h 1903956"/>
              <a:gd name="connsiteX2" fmla="*/ 1515649 w 1515649"/>
              <a:gd name="connsiteY2" fmla="*/ 1903956 h 1903956"/>
              <a:gd name="connsiteX0" fmla="*/ 0 w 1306247"/>
              <a:gd name="connsiteY0" fmla="*/ 0 h 1885084"/>
              <a:gd name="connsiteX1" fmla="*/ 1127343 w 1306247"/>
              <a:gd name="connsiteY1" fmla="*/ 576197 h 1885084"/>
              <a:gd name="connsiteX2" fmla="*/ 1073424 w 1306247"/>
              <a:gd name="connsiteY2" fmla="*/ 1885084 h 1885084"/>
              <a:gd name="connsiteX0" fmla="*/ 0 w 1306247"/>
              <a:gd name="connsiteY0" fmla="*/ 0 h 1885084"/>
              <a:gd name="connsiteX1" fmla="*/ 1127343 w 1306247"/>
              <a:gd name="connsiteY1" fmla="*/ 576197 h 1885084"/>
              <a:gd name="connsiteX2" fmla="*/ 1073424 w 1306247"/>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569368 w 1194132"/>
              <a:gd name="connsiteY1" fmla="*/ 372916 h 1885084"/>
              <a:gd name="connsiteX2" fmla="*/ 1073424 w 1194132"/>
              <a:gd name="connsiteY2" fmla="*/ 1885084 h 1885084"/>
              <a:gd name="connsiteX0" fmla="*/ 0 w 1194132"/>
              <a:gd name="connsiteY0" fmla="*/ 0 h 1885084"/>
              <a:gd name="connsiteX1" fmla="*/ 641376 w 1194132"/>
              <a:gd name="connsiteY1" fmla="*/ 372916 h 1885084"/>
              <a:gd name="connsiteX2" fmla="*/ 1073424 w 1194132"/>
              <a:gd name="connsiteY2" fmla="*/ 1885084 h 1885084"/>
              <a:gd name="connsiteX0" fmla="*/ 0 w 1194132"/>
              <a:gd name="connsiteY0" fmla="*/ 0 h 1885084"/>
              <a:gd name="connsiteX1" fmla="*/ 641376 w 1194132"/>
              <a:gd name="connsiteY1" fmla="*/ 372916 h 1885084"/>
              <a:gd name="connsiteX2" fmla="*/ 1073424 w 1194132"/>
              <a:gd name="connsiteY2" fmla="*/ 1885084 h 1885084"/>
              <a:gd name="connsiteX0" fmla="*/ 0 w 1073424"/>
              <a:gd name="connsiteY0" fmla="*/ 0 h 1885084"/>
              <a:gd name="connsiteX1" fmla="*/ 1073424 w 1073424"/>
              <a:gd name="connsiteY1" fmla="*/ 1885084 h 1885084"/>
              <a:gd name="connsiteX0" fmla="*/ 0 w 1008112"/>
              <a:gd name="connsiteY0" fmla="*/ 0 h 1656184"/>
              <a:gd name="connsiteX1" fmla="*/ 1008112 w 1008112"/>
              <a:gd name="connsiteY1" fmla="*/ 1656184 h 1656184"/>
              <a:gd name="connsiteX0" fmla="*/ 0 w 648072"/>
              <a:gd name="connsiteY0" fmla="*/ 0 h 864096"/>
              <a:gd name="connsiteX1" fmla="*/ 648072 w 648072"/>
              <a:gd name="connsiteY1" fmla="*/ 864096 h 864096"/>
              <a:gd name="connsiteX0" fmla="*/ 0 w 1656184"/>
              <a:gd name="connsiteY0" fmla="*/ 0 h 792088"/>
              <a:gd name="connsiteX1" fmla="*/ 1656184 w 1656184"/>
              <a:gd name="connsiteY1" fmla="*/ 792088 h 792088"/>
              <a:gd name="connsiteX0" fmla="*/ 0 w 2592288"/>
              <a:gd name="connsiteY0" fmla="*/ 0 h 216024"/>
              <a:gd name="connsiteX1" fmla="*/ 2592288 w 2592288"/>
              <a:gd name="connsiteY1" fmla="*/ 216024 h 216024"/>
              <a:gd name="connsiteX0" fmla="*/ 0 w 1440160"/>
              <a:gd name="connsiteY0" fmla="*/ 0 h 576064"/>
              <a:gd name="connsiteX1" fmla="*/ 1440160 w 1440160"/>
              <a:gd name="connsiteY1" fmla="*/ 576064 h 576064"/>
              <a:gd name="connsiteX0" fmla="*/ 0 w 3240360"/>
              <a:gd name="connsiteY0" fmla="*/ 0 h 792088"/>
              <a:gd name="connsiteX1" fmla="*/ 3240360 w 3240360"/>
              <a:gd name="connsiteY1" fmla="*/ 792088 h 792088"/>
            </a:gdLst>
            <a:ahLst/>
            <a:cxnLst>
              <a:cxn ang="0">
                <a:pos x="connsiteX0" y="connsiteY0"/>
              </a:cxn>
              <a:cxn ang="0">
                <a:pos x="connsiteX1" y="connsiteY1"/>
              </a:cxn>
            </a:cxnLst>
            <a:rect l="l" t="t" r="r" b="b"/>
            <a:pathLst>
              <a:path w="3240360" h="792088">
                <a:moveTo>
                  <a:pt x="0" y="0"/>
                </a:moveTo>
                <a:lnTo>
                  <a:pt x="3240360" y="792088"/>
                </a:lnTo>
              </a:path>
            </a:pathLst>
          </a:custGeom>
          <a:ln w="38100">
            <a:headEnd type="none" w="lg" len="lg"/>
            <a:tailEnd type="arrow"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ppt_x"/>
                                          </p:val>
                                        </p:tav>
                                        <p:tav tm="100000">
                                          <p:val>
                                            <p:strVal val="#ppt_x"/>
                                          </p:val>
                                        </p:tav>
                                      </p:tavLst>
                                    </p:anim>
                                    <p:anim calcmode="lin" valueType="num">
                                      <p:cBhvr additive="base">
                                        <p:cTn id="46" dur="500" fill="hold"/>
                                        <p:tgtEl>
                                          <p:spTgt spid="16"/>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p:bldP spid="11" grpId="0"/>
      <p:bldP spid="12" grpId="0" animBg="1"/>
      <p:bldP spid="14" grpId="0"/>
      <p:bldP spid="15" grpId="0"/>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利用可能</a:t>
            </a:r>
            <a:r>
              <a:rPr lang="en-US" altLang="ja-JP" dirty="0" smtClean="0"/>
              <a:t>SP/IdP</a:t>
            </a:r>
            <a:r>
              <a:rPr lang="ja-JP" altLang="en-US" dirty="0" smtClean="0"/>
              <a:t>取捨選択</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pic>
        <p:nvPicPr>
          <p:cNvPr id="11266" name="Picture 2" descr="C:\Users\yamaji\Desktop\0002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631583"/>
            <a:ext cx="2859728" cy="2329880"/>
          </a:xfrm>
          <a:prstGeom prst="rect">
            <a:avLst/>
          </a:prstGeom>
          <a:noFill/>
          <a:extLst>
            <a:ext uri="{909E8E84-426E-40DD-AFC4-6F175D3DCCD1}">
              <a14:hiddenFill xmlns:a14="http://schemas.microsoft.com/office/drawing/2010/main" xmlns="">
                <a:solidFill>
                  <a:srgbClr val="FFFFFF"/>
                </a:solidFill>
              </a14:hiddenFill>
            </a:ext>
          </a:extLst>
        </p:spPr>
      </p:pic>
      <p:pic>
        <p:nvPicPr>
          <p:cNvPr id="11267" name="Picture 3" descr="C:\Users\yamaji\Desktop\00027.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11248" y="1631583"/>
            <a:ext cx="2859728" cy="2329880"/>
          </a:xfrm>
          <a:prstGeom prst="rect">
            <a:avLst/>
          </a:prstGeom>
          <a:noFill/>
          <a:extLst>
            <a:ext uri="{909E8E84-426E-40DD-AFC4-6F175D3DCCD1}">
              <a14:hiddenFill xmlns:a14="http://schemas.microsoft.com/office/drawing/2010/main" xmlns="">
                <a:solidFill>
                  <a:srgbClr val="FFFFFF"/>
                </a:solidFill>
              </a14:hiddenFill>
            </a:ext>
          </a:extLst>
        </p:spPr>
      </p:pic>
      <p:pic>
        <p:nvPicPr>
          <p:cNvPr id="11268" name="Picture 4" descr="C:\Users\yamaji\Desktop\00028.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063576" y="1618819"/>
            <a:ext cx="2875394" cy="2342643"/>
          </a:xfrm>
          <a:prstGeom prst="rect">
            <a:avLst/>
          </a:prstGeom>
          <a:noFill/>
          <a:extLst>
            <a:ext uri="{909E8E84-426E-40DD-AFC4-6F175D3DCCD1}">
              <a14:hiddenFill xmlns:a14="http://schemas.microsoft.com/office/drawing/2010/main" xmlns="">
                <a:solidFill>
                  <a:srgbClr val="FFFFFF"/>
                </a:solidFill>
              </a14:hiddenFill>
            </a:ext>
          </a:extLst>
        </p:spPr>
      </p:pic>
      <p:sp>
        <p:nvSpPr>
          <p:cNvPr id="5" name="正方形/長方形 4"/>
          <p:cNvSpPr/>
          <p:nvPr/>
        </p:nvSpPr>
        <p:spPr>
          <a:xfrm>
            <a:off x="6104858" y="2207647"/>
            <a:ext cx="2787622"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0000"/>
                </a:solidFill>
              </a:rPr>
              <a:t>エラー！</a:t>
            </a:r>
            <a:endParaRPr lang="en-US" altLang="ja-JP" dirty="0" smtClean="0">
              <a:solidFill>
                <a:srgbClr val="FF0000"/>
              </a:solidFill>
            </a:endParaRPr>
          </a:p>
          <a:p>
            <a:pPr algn="ctr"/>
            <a:r>
              <a:rPr kumimoji="1" lang="ja-JP" altLang="en-US" sz="1400" dirty="0" smtClean="0">
                <a:solidFill>
                  <a:srgbClr val="FF0000"/>
                </a:solidFill>
              </a:rPr>
              <a:t>このサービスを使うための</a:t>
            </a:r>
            <a:r>
              <a:rPr kumimoji="1" lang="en-US" altLang="ja-JP" sz="1400" dirty="0" smtClean="0">
                <a:solidFill>
                  <a:srgbClr val="FF0000"/>
                </a:solidFill>
              </a:rPr>
              <a:t/>
            </a:r>
            <a:br>
              <a:rPr kumimoji="1" lang="en-US" altLang="ja-JP" sz="1400" dirty="0" smtClean="0">
                <a:solidFill>
                  <a:srgbClr val="FF0000"/>
                </a:solidFill>
              </a:rPr>
            </a:br>
            <a:r>
              <a:rPr kumimoji="1" lang="ja-JP" altLang="en-US" sz="1400" dirty="0" smtClean="0">
                <a:solidFill>
                  <a:srgbClr val="FF0000"/>
                </a:solidFill>
              </a:rPr>
              <a:t>必要な属性がありません．</a:t>
            </a:r>
            <a:endParaRPr kumimoji="1" lang="ja-JP" altLang="en-US" sz="1400" dirty="0">
              <a:solidFill>
                <a:srgbClr val="FF0000"/>
              </a:solidFill>
            </a:endParaRPr>
          </a:p>
        </p:txBody>
      </p:sp>
      <p:sp>
        <p:nvSpPr>
          <p:cNvPr id="6" name="右矢印 5"/>
          <p:cNvSpPr/>
          <p:nvPr/>
        </p:nvSpPr>
        <p:spPr>
          <a:xfrm>
            <a:off x="2915816" y="2790140"/>
            <a:ext cx="360040" cy="425619"/>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0" name="右矢印 9"/>
          <p:cNvSpPr/>
          <p:nvPr/>
        </p:nvSpPr>
        <p:spPr>
          <a:xfrm>
            <a:off x="5868144" y="2783711"/>
            <a:ext cx="360040" cy="425619"/>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pic>
        <p:nvPicPr>
          <p:cNvPr id="11269" name="Picture 5" descr="C:\Users\yamaji\AppData\Local\Microsoft\Windows\Temporary Internet Files\Content.IE5\QRL4Z38J\MP900443190[1].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998174" y="3132960"/>
            <a:ext cx="1006198" cy="1507518"/>
          </a:xfrm>
          <a:prstGeom prst="rect">
            <a:avLst/>
          </a:prstGeom>
          <a:noFill/>
          <a:extLst>
            <a:ext uri="{909E8E84-426E-40DD-AFC4-6F175D3DCCD1}">
              <a14:hiddenFill xmlns:a14="http://schemas.microsoft.com/office/drawing/2010/main" xmlns="">
                <a:solidFill>
                  <a:srgbClr val="FFFFFF"/>
                </a:solidFill>
              </a14:hiddenFill>
            </a:ext>
          </a:extLst>
        </p:spPr>
      </p:pic>
      <p:sp>
        <p:nvSpPr>
          <p:cNvPr id="7" name="テキスト ボックス 6"/>
          <p:cNvSpPr txBox="1"/>
          <p:nvPr/>
        </p:nvSpPr>
        <p:spPr>
          <a:xfrm>
            <a:off x="1647962" y="4263479"/>
            <a:ext cx="5848076" cy="461665"/>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ja-JP" altLang="en-US" sz="2400" dirty="0" smtClean="0"/>
              <a:t>使えないのなら</a:t>
            </a:r>
            <a:r>
              <a:rPr kumimoji="1" lang="en-US" altLang="ja-JP" sz="2400" dirty="0" smtClean="0"/>
              <a:t>IdP</a:t>
            </a:r>
            <a:r>
              <a:rPr kumimoji="1" lang="ja-JP" altLang="en-US" sz="2400" dirty="0" smtClean="0"/>
              <a:t>をリストに出さないでよ！</a:t>
            </a:r>
            <a:endParaRPr kumimoji="1" lang="ja-JP" altLang="en-US" sz="2400" dirty="0"/>
          </a:p>
        </p:txBody>
      </p:sp>
    </p:spTree>
    <p:extLst>
      <p:ext uri="{BB962C8B-B14F-4D97-AF65-F5344CB8AC3E}">
        <p14:creationId xmlns:p14="http://schemas.microsoft.com/office/powerpoint/2010/main" xmlns="" val="2527494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利用可能</a:t>
            </a:r>
            <a:r>
              <a:rPr lang="en-US" altLang="ja-JP" dirty="0" smtClean="0"/>
              <a:t>SP/IdP</a:t>
            </a:r>
            <a:r>
              <a:rPr lang="ja-JP" altLang="en-US" dirty="0" smtClean="0"/>
              <a:t>取捨選択</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pic>
        <p:nvPicPr>
          <p:cNvPr id="8196" name="Picture 4" descr="C:\Users\yamaji\Desktop\0002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l="27102" t="16419" r="14628" b="38025"/>
          <a:stretch>
            <a:fillRect/>
          </a:stretch>
        </p:blipFill>
        <p:spPr bwMode="auto">
          <a:xfrm>
            <a:off x="1037346" y="1556792"/>
            <a:ext cx="3390638" cy="115212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8" name="右矢印 7"/>
          <p:cNvSpPr/>
          <p:nvPr/>
        </p:nvSpPr>
        <p:spPr>
          <a:xfrm rot="761674">
            <a:off x="4788024" y="2285736"/>
            <a:ext cx="79208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724128" y="1916832"/>
            <a:ext cx="3203848" cy="2376264"/>
          </a:xfrm>
          <a:prstGeom prst="rect">
            <a:avLst/>
          </a:prstGeom>
        </p:spPr>
        <p:style>
          <a:lnRef idx="2">
            <a:schemeClr val="accent1"/>
          </a:lnRef>
          <a:fillRef idx="1">
            <a:schemeClr val="lt1"/>
          </a:fillRef>
          <a:effectRef idx="0">
            <a:schemeClr val="accent1"/>
          </a:effectRef>
          <a:fontRef idx="minor">
            <a:schemeClr val="dk1"/>
          </a:fontRef>
        </p:style>
        <p:txBody>
          <a:bodyPr wrap="square" rtlCol="0">
            <a:noAutofit/>
          </a:bodyPr>
          <a:lstStyle/>
          <a:p>
            <a:r>
              <a:rPr lang="en-US" altLang="ja-JP" sz="1200" dirty="0" smtClean="0"/>
              <a:t>[{</a:t>
            </a:r>
            <a:endParaRPr lang="en-US" altLang="ja-JP" sz="1200" dirty="0" smtClean="0"/>
          </a:p>
          <a:p>
            <a:r>
              <a:rPr lang="en-US" altLang="ja-JP" sz="1200" dirty="0" smtClean="0"/>
              <a:t> "entityID</a:t>
            </a:r>
            <a:r>
              <a:rPr lang="en-US" altLang="ja-JP" sz="1200" dirty="0" smtClean="0"/>
              <a:t>":</a:t>
            </a:r>
          </a:p>
          <a:p>
            <a:r>
              <a:rPr lang="en-US" altLang="ja-JP" sz="1200" dirty="0" smtClean="0"/>
              <a:t> </a:t>
            </a:r>
            <a:r>
              <a:rPr lang="en-US" altLang="ja-JP" sz="1200" dirty="0" smtClean="0"/>
              <a:t>    "</a:t>
            </a:r>
            <a:r>
              <a:rPr lang="en-US" altLang="ja-JP" sz="1200" dirty="0" smtClean="0"/>
              <a:t>https</a:t>
            </a:r>
            <a:r>
              <a:rPr lang="en-US" altLang="ja-JP" sz="1200" dirty="0" smtClean="0"/>
              <a:t>://idp.example.ac.jp/idp",</a:t>
            </a:r>
            <a:endParaRPr lang="en-US" altLang="ja-JP" sz="1200" dirty="0" smtClean="0"/>
          </a:p>
          <a:p>
            <a:r>
              <a:rPr lang="en-US" altLang="ja-JP" sz="1200" dirty="0" smtClean="0"/>
              <a:t> "</a:t>
            </a:r>
            <a:r>
              <a:rPr lang="en-US" altLang="ja-JP" sz="1200" dirty="0" err="1" smtClean="0"/>
              <a:t>DisplayNames</a:t>
            </a:r>
            <a:r>
              <a:rPr lang="en-US" altLang="ja-JP" sz="1200" dirty="0" smtClean="0"/>
              <a:t>": </a:t>
            </a:r>
            <a:r>
              <a:rPr lang="en-US" altLang="ja-JP" sz="1200" dirty="0" smtClean="0"/>
              <a:t>[{</a:t>
            </a:r>
            <a:endParaRPr lang="en-US" altLang="ja-JP" sz="1200" dirty="0" smtClean="0"/>
          </a:p>
          <a:p>
            <a:r>
              <a:rPr lang="en-US" altLang="ja-JP" sz="1200" dirty="0" smtClean="0"/>
              <a:t>  "value": </a:t>
            </a:r>
            <a:r>
              <a:rPr lang="en-US" altLang="ja-JP" sz="1200" dirty="0" smtClean="0"/>
              <a:t>“Test </a:t>
            </a:r>
            <a:r>
              <a:rPr lang="en-US" altLang="ja-JP" sz="1200" dirty="0" smtClean="0"/>
              <a:t>IdP",</a:t>
            </a:r>
          </a:p>
          <a:p>
            <a:r>
              <a:rPr lang="en-US" altLang="ja-JP" sz="1200" dirty="0" smtClean="0"/>
              <a:t>  "</a:t>
            </a:r>
            <a:r>
              <a:rPr lang="en-US" altLang="ja-JP" sz="1200" dirty="0" err="1" smtClean="0"/>
              <a:t>lang</a:t>
            </a:r>
            <a:r>
              <a:rPr lang="en-US" altLang="ja-JP" sz="1200" dirty="0" smtClean="0"/>
              <a:t>": "en"</a:t>
            </a:r>
          </a:p>
          <a:p>
            <a:r>
              <a:rPr lang="en-US" altLang="ja-JP" sz="1200" dirty="0" smtClean="0"/>
              <a:t>  </a:t>
            </a:r>
            <a:r>
              <a:rPr lang="en-US" altLang="ja-JP" sz="1200" dirty="0" smtClean="0"/>
              <a:t>}]</a:t>
            </a:r>
            <a:endParaRPr lang="en-US" altLang="ja-JP" sz="1200" dirty="0" smtClean="0"/>
          </a:p>
          <a:p>
            <a:r>
              <a:rPr lang="en-US" altLang="ja-JP" sz="1200" dirty="0" smtClean="0"/>
              <a:t>},</a:t>
            </a:r>
          </a:p>
          <a:p>
            <a:r>
              <a:rPr lang="en-US" altLang="ja-JP" sz="1200" dirty="0" smtClean="0"/>
              <a:t>{</a:t>
            </a:r>
          </a:p>
          <a:p>
            <a:r>
              <a:rPr lang="en-US" altLang="ja-JP" sz="1200" dirty="0" smtClean="0"/>
              <a:t> "entityID</a:t>
            </a:r>
            <a:r>
              <a:rPr lang="en-US" altLang="ja-JP" sz="1200" dirty="0" smtClean="0"/>
              <a:t>":</a:t>
            </a:r>
          </a:p>
          <a:p>
            <a:r>
              <a:rPr lang="en-US" altLang="ja-JP" sz="1200" dirty="0" smtClean="0"/>
              <a:t> </a:t>
            </a:r>
            <a:r>
              <a:rPr lang="en-US" altLang="ja-JP" sz="1200" dirty="0" smtClean="0"/>
              <a:t>"https</a:t>
            </a:r>
            <a:r>
              <a:rPr lang="en-US" altLang="ja-JP" sz="1200" dirty="0" smtClean="0"/>
              <a:t>://idp2.nii.ac.jp/idp/shibboleth</a:t>
            </a:r>
            <a:r>
              <a:rPr lang="en-US" altLang="ja-JP" sz="1200" dirty="0" smtClean="0"/>
              <a:t>",</a:t>
            </a:r>
          </a:p>
          <a:p>
            <a:r>
              <a:rPr lang="en-US" altLang="ja-JP" sz="1200" dirty="0" smtClean="0"/>
              <a:t>…</a:t>
            </a:r>
            <a:endParaRPr kumimoji="1" lang="ja-JP" altLang="en-US" sz="1200" dirty="0"/>
          </a:p>
        </p:txBody>
      </p:sp>
      <p:pic>
        <p:nvPicPr>
          <p:cNvPr id="10" name="Picture 2"/>
          <p:cNvPicPr>
            <a:picLocks noChangeAspect="1" noChangeArrowheads="1"/>
          </p:cNvPicPr>
          <p:nvPr/>
        </p:nvPicPr>
        <p:blipFill>
          <a:blip r:embed="rId3" cstate="print"/>
          <a:srcRect l="18667" t="43030" r="24000"/>
          <a:stretch>
            <a:fillRect/>
          </a:stretch>
        </p:blipFill>
        <p:spPr bwMode="auto">
          <a:xfrm>
            <a:off x="1979712" y="4546645"/>
            <a:ext cx="3096344" cy="1906691"/>
          </a:xfrm>
          <a:prstGeom prst="rect">
            <a:avLst/>
          </a:prstGeom>
          <a:ln>
            <a:noFill/>
          </a:ln>
          <a:effectLst>
            <a:outerShdw blurRad="292100" dist="139700" dir="2700000" algn="tl" rotWithShape="0">
              <a:srgbClr val="333333">
                <a:alpha val="65000"/>
              </a:srgbClr>
            </a:outerShdw>
          </a:effectLst>
        </p:spPr>
      </p:pic>
      <p:sp>
        <p:nvSpPr>
          <p:cNvPr id="11" name="右矢印 10"/>
          <p:cNvSpPr/>
          <p:nvPr/>
        </p:nvSpPr>
        <p:spPr>
          <a:xfrm rot="8999780">
            <a:off x="5077002" y="4385360"/>
            <a:ext cx="79208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799815" y="4365104"/>
            <a:ext cx="3344185" cy="400110"/>
          </a:xfrm>
          <a:prstGeom prst="rect">
            <a:avLst/>
          </a:prstGeom>
          <a:noFill/>
        </p:spPr>
        <p:txBody>
          <a:bodyPr wrap="none" rtlCol="0">
            <a:spAutoFit/>
          </a:bodyPr>
          <a:lstStyle/>
          <a:p>
            <a:r>
              <a:rPr lang="en-US" altLang="ja-JP" sz="2000" dirty="0" smtClean="0"/>
              <a:t>JSON</a:t>
            </a:r>
            <a:r>
              <a:rPr lang="ja-JP" altLang="en-US" sz="2000" dirty="0" smtClean="0"/>
              <a:t>形式</a:t>
            </a:r>
            <a:r>
              <a:rPr lang="ja-JP" altLang="en-US" sz="2000" dirty="0" smtClean="0"/>
              <a:t>（</a:t>
            </a:r>
            <a:r>
              <a:rPr lang="en-US" altLang="ja-JP" sz="2000" dirty="0" err="1" smtClean="0"/>
              <a:t>DiscoFeed</a:t>
            </a:r>
            <a:r>
              <a:rPr lang="ja-JP" altLang="en-US" sz="2000" dirty="0" smtClean="0"/>
              <a:t>形式）</a:t>
            </a:r>
            <a:endParaRPr lang="en-US" altLang="ja-JP" sz="2000" dirty="0" smtClean="0"/>
          </a:p>
        </p:txBody>
      </p:sp>
      <p:sp>
        <p:nvSpPr>
          <p:cNvPr id="13" name="テキスト ボックス 12"/>
          <p:cNvSpPr txBox="1"/>
          <p:nvPr/>
        </p:nvSpPr>
        <p:spPr>
          <a:xfrm>
            <a:off x="5220072" y="5157192"/>
            <a:ext cx="3877985" cy="1323439"/>
          </a:xfrm>
          <a:prstGeom prst="rect">
            <a:avLst/>
          </a:prstGeom>
          <a:noFill/>
        </p:spPr>
        <p:txBody>
          <a:bodyPr wrap="none" rtlCol="0">
            <a:spAutoFit/>
          </a:bodyPr>
          <a:lstStyle/>
          <a:p>
            <a:r>
              <a:rPr lang="en-US" altLang="ja-JP" sz="2000" dirty="0" smtClean="0"/>
              <a:t>IdP</a:t>
            </a:r>
            <a:r>
              <a:rPr lang="ja-JP" altLang="en-US" sz="2000" dirty="0" smtClean="0"/>
              <a:t>管理者が設定を行っている場</a:t>
            </a:r>
            <a:r>
              <a:rPr lang="en-US" altLang="ja-JP" sz="2000" dirty="0" smtClean="0"/>
              <a:t/>
            </a:r>
            <a:br>
              <a:rPr lang="en-US" altLang="ja-JP" sz="2000" dirty="0" smtClean="0"/>
            </a:br>
            <a:r>
              <a:rPr lang="ja-JP" altLang="en-US" sz="2000" dirty="0" smtClean="0"/>
              <a:t>合，かつ</a:t>
            </a:r>
            <a:r>
              <a:rPr lang="en-US" altLang="ja-JP" sz="2000" dirty="0" smtClean="0"/>
              <a:t>SP</a:t>
            </a:r>
            <a:r>
              <a:rPr lang="ja-JP" altLang="en-US" sz="2000" dirty="0" smtClean="0"/>
              <a:t>管理者が選択した場合</a:t>
            </a:r>
            <a:endParaRPr lang="en-US" altLang="ja-JP" sz="2000" dirty="0" smtClean="0"/>
          </a:p>
          <a:p>
            <a:r>
              <a:rPr lang="ja-JP" altLang="en-US" sz="2000" dirty="0" smtClean="0"/>
              <a:t>のみ</a:t>
            </a:r>
            <a:r>
              <a:rPr lang="en-US" altLang="ja-JP" sz="2000" dirty="0" smtClean="0"/>
              <a:t>Embedded DS</a:t>
            </a:r>
            <a:r>
              <a:rPr lang="ja-JP" altLang="en-US" sz="2000" dirty="0" smtClean="0"/>
              <a:t>に</a:t>
            </a:r>
            <a:r>
              <a:rPr lang="en-US" altLang="ja-JP" sz="2000" dirty="0" smtClean="0"/>
              <a:t>IdP</a:t>
            </a:r>
            <a:r>
              <a:rPr lang="ja-JP" altLang="en-US" sz="2000" dirty="0" smtClean="0"/>
              <a:t>を表示</a:t>
            </a:r>
            <a:endParaRPr lang="en-US" altLang="ja-JP" sz="2000" dirty="0" smtClean="0"/>
          </a:p>
          <a:p>
            <a:r>
              <a:rPr lang="ja-JP" altLang="en-US" sz="2000" dirty="0" smtClean="0"/>
              <a:t>する</a:t>
            </a:r>
            <a:endParaRPr lang="en-US" altLang="ja-JP" sz="2000" dirty="0" smtClean="0"/>
          </a:p>
        </p:txBody>
      </p:sp>
      <p:sp>
        <p:nvSpPr>
          <p:cNvPr id="14" name="テキスト ボックス 13"/>
          <p:cNvSpPr txBox="1"/>
          <p:nvPr/>
        </p:nvSpPr>
        <p:spPr>
          <a:xfrm>
            <a:off x="356649" y="1196752"/>
            <a:ext cx="5028941" cy="400110"/>
          </a:xfrm>
          <a:prstGeom prst="rect">
            <a:avLst/>
          </a:prstGeom>
          <a:noFill/>
        </p:spPr>
        <p:txBody>
          <a:bodyPr wrap="none" rtlCol="0">
            <a:spAutoFit/>
          </a:bodyPr>
          <a:lstStyle/>
          <a:p>
            <a:r>
              <a:rPr lang="en-US" altLang="ja-JP" sz="2000" dirty="0" smtClean="0"/>
              <a:t>IdP</a:t>
            </a:r>
            <a:r>
              <a:rPr lang="ja-JP" altLang="en-US" sz="2000" dirty="0" smtClean="0"/>
              <a:t>管理者が，フィルタ設定を行った</a:t>
            </a:r>
            <a:r>
              <a:rPr lang="en-US" altLang="ja-JP" sz="2000" dirty="0" smtClean="0"/>
              <a:t>SP</a:t>
            </a:r>
            <a:r>
              <a:rPr lang="ja-JP" altLang="en-US" sz="2000" dirty="0" smtClean="0"/>
              <a:t>を</a:t>
            </a:r>
            <a:r>
              <a:rPr lang="ja-JP" altLang="en-US" sz="2000" dirty="0" smtClean="0"/>
              <a:t>選択</a:t>
            </a:r>
            <a:endParaRPr lang="ja-JP" altLang="en-US" sz="2000" dirty="0" smtClean="0"/>
          </a:p>
        </p:txBody>
      </p:sp>
      <p:pic>
        <p:nvPicPr>
          <p:cNvPr id="25602" name="Picture 2"/>
          <p:cNvPicPr>
            <a:picLocks noChangeAspect="1" noChangeArrowheads="1"/>
          </p:cNvPicPr>
          <p:nvPr/>
        </p:nvPicPr>
        <p:blipFill>
          <a:blip r:embed="rId4" cstate="print"/>
          <a:srcRect b="43983"/>
          <a:stretch>
            <a:fillRect/>
          </a:stretch>
        </p:blipFill>
        <p:spPr bwMode="auto">
          <a:xfrm>
            <a:off x="1043608" y="3140967"/>
            <a:ext cx="3528392" cy="1086383"/>
          </a:xfrm>
          <a:prstGeom prst="rect">
            <a:avLst/>
          </a:prstGeom>
          <a:ln>
            <a:noFill/>
          </a:ln>
          <a:effectLst>
            <a:outerShdw blurRad="292100" dist="139700" dir="2700000" algn="tl" rotWithShape="0">
              <a:srgbClr val="333333">
                <a:alpha val="65000"/>
              </a:srgbClr>
            </a:outerShdw>
          </a:effectLst>
        </p:spPr>
      </p:pic>
      <p:sp>
        <p:nvSpPr>
          <p:cNvPr id="16" name="テキスト ボックス 15"/>
          <p:cNvSpPr txBox="1"/>
          <p:nvPr/>
        </p:nvSpPr>
        <p:spPr>
          <a:xfrm>
            <a:off x="467544" y="2812866"/>
            <a:ext cx="3794629" cy="400110"/>
          </a:xfrm>
          <a:prstGeom prst="rect">
            <a:avLst/>
          </a:prstGeom>
          <a:noFill/>
        </p:spPr>
        <p:txBody>
          <a:bodyPr wrap="none" rtlCol="0">
            <a:spAutoFit/>
          </a:bodyPr>
          <a:lstStyle/>
          <a:p>
            <a:r>
              <a:rPr lang="en-US" altLang="ja-JP" sz="2000" dirty="0" smtClean="0"/>
              <a:t>SP</a:t>
            </a:r>
            <a:r>
              <a:rPr lang="ja-JP" altLang="en-US" sz="2000" dirty="0" smtClean="0"/>
              <a:t>管理者が</a:t>
            </a:r>
            <a:r>
              <a:rPr lang="ja-JP" altLang="en-US" sz="2000" dirty="0" smtClean="0"/>
              <a:t>，利用可能</a:t>
            </a:r>
            <a:r>
              <a:rPr lang="en-US" altLang="ja-JP" sz="2000" dirty="0" smtClean="0"/>
              <a:t>IdP</a:t>
            </a:r>
            <a:r>
              <a:rPr lang="ja-JP" altLang="en-US" sz="2000" dirty="0" smtClean="0"/>
              <a:t>を選択</a:t>
            </a:r>
            <a:endParaRPr lang="ja-JP" altLang="en-US" sz="2000" dirty="0" smtClean="0"/>
          </a:p>
        </p:txBody>
      </p:sp>
      <p:sp>
        <p:nvSpPr>
          <p:cNvPr id="17" name="右矢印 16"/>
          <p:cNvSpPr/>
          <p:nvPr/>
        </p:nvSpPr>
        <p:spPr>
          <a:xfrm rot="20281660">
            <a:off x="4761719" y="3135694"/>
            <a:ext cx="79208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837601" y="2780928"/>
            <a:ext cx="742511" cy="400110"/>
          </a:xfrm>
          <a:prstGeom prst="rect">
            <a:avLst/>
          </a:prstGeom>
          <a:noFill/>
        </p:spPr>
        <p:txBody>
          <a:bodyPr wrap="none" rtlCol="0">
            <a:spAutoFit/>
          </a:bodyPr>
          <a:lstStyle/>
          <a:p>
            <a:r>
              <a:rPr lang="en-US" altLang="ja-JP" sz="2000" dirty="0" smtClean="0"/>
              <a:t>AND</a:t>
            </a:r>
            <a:endParaRPr lang="en-US" altLang="ja-JP" sz="2000" dirty="0" smtClean="0"/>
          </a:p>
        </p:txBody>
      </p:sp>
      <p:sp>
        <p:nvSpPr>
          <p:cNvPr id="19" name="テキスト ボックス 18"/>
          <p:cNvSpPr txBox="1"/>
          <p:nvPr/>
        </p:nvSpPr>
        <p:spPr>
          <a:xfrm>
            <a:off x="5437052" y="1484784"/>
            <a:ext cx="3815468" cy="461665"/>
          </a:xfrm>
          <a:prstGeom prst="rect">
            <a:avLst/>
          </a:prstGeom>
          <a:noFill/>
        </p:spPr>
        <p:txBody>
          <a:bodyPr wrap="none" rtlCol="0">
            <a:spAutoFit/>
          </a:bodyPr>
          <a:lstStyle/>
          <a:p>
            <a:r>
              <a:rPr lang="en-US" altLang="ja-JP" sz="1200" u="sng" dirty="0" smtClean="0">
                <a:solidFill>
                  <a:srgbClr val="0070C0"/>
                </a:solidFill>
              </a:rPr>
              <a:t>https://</a:t>
            </a:r>
            <a:r>
              <a:rPr lang="en-US" altLang="ja-JP" sz="1200" u="sng" dirty="0" smtClean="0">
                <a:solidFill>
                  <a:srgbClr val="0070C0"/>
                </a:solidFill>
              </a:rPr>
              <a:t>office.gakunin.nii.ac.jp/ProdFed/export/</a:t>
            </a:r>
          </a:p>
          <a:p>
            <a:r>
              <a:rPr lang="en-US" altLang="ja-JP" sz="1200" u="sng" dirty="0" err="1" smtClean="0">
                <a:solidFill>
                  <a:srgbClr val="0070C0"/>
                </a:solidFill>
              </a:rPr>
              <a:t>discofeed</a:t>
            </a:r>
            <a:r>
              <a:rPr lang="en-US" altLang="ja-JP" sz="1200" u="sng" dirty="0" smtClean="0">
                <a:solidFill>
                  <a:srgbClr val="0070C0"/>
                </a:solidFill>
              </a:rPr>
              <a:t>/</a:t>
            </a:r>
            <a:r>
              <a:rPr lang="en-US" altLang="ja-JP" sz="1200" u="sng" dirty="0" err="1" smtClean="0">
                <a:solidFill>
                  <a:srgbClr val="0070C0"/>
                </a:solidFill>
              </a:rPr>
              <a:t>PSxxxxJP</a:t>
            </a:r>
            <a:endParaRPr lang="en-US" altLang="ja-JP" sz="1200" u="sng" dirty="0" smtClean="0">
              <a:solidFill>
                <a:srgbClr val="0070C0"/>
              </a:solidFill>
            </a:endParaRPr>
          </a:p>
        </p:txBody>
      </p:sp>
    </p:spTree>
    <p:extLst>
      <p:ext uri="{BB962C8B-B14F-4D97-AF65-F5344CB8AC3E}">
        <p14:creationId xmlns:p14="http://schemas.microsoft.com/office/powerpoint/2010/main" xmlns="" val="1361643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円/楕円 26"/>
          <p:cNvSpPr/>
          <p:nvPr/>
        </p:nvSpPr>
        <p:spPr>
          <a:xfrm>
            <a:off x="1619672" y="3140968"/>
            <a:ext cx="1008112" cy="504056"/>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S</a:t>
            </a:r>
            <a:r>
              <a:rPr kumimoji="1" lang="en-US" altLang="ja-JP" sz="1600" dirty="0" smtClean="0">
                <a:solidFill>
                  <a:schemeClr val="tx1"/>
                </a:solidFill>
              </a:rPr>
              <a:t>P</a:t>
            </a:r>
            <a:endParaRPr kumimoji="1" lang="ja-JP" altLang="en-US" dirty="0">
              <a:solidFill>
                <a:schemeClr val="tx1"/>
              </a:solidFill>
            </a:endParaRPr>
          </a:p>
        </p:txBody>
      </p:sp>
      <p:sp>
        <p:nvSpPr>
          <p:cNvPr id="26" name="円/楕円 25"/>
          <p:cNvSpPr/>
          <p:nvPr/>
        </p:nvSpPr>
        <p:spPr>
          <a:xfrm>
            <a:off x="5076056" y="2060848"/>
            <a:ext cx="1008112" cy="504056"/>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S</a:t>
            </a:r>
            <a:r>
              <a:rPr kumimoji="1" lang="en-US" altLang="ja-JP" sz="1600" dirty="0" smtClean="0">
                <a:solidFill>
                  <a:schemeClr val="tx1"/>
                </a:solidFill>
              </a:rPr>
              <a:t>P</a:t>
            </a:r>
            <a:endParaRPr kumimoji="1" lang="ja-JP" altLang="en-US" dirty="0">
              <a:solidFill>
                <a:schemeClr val="tx1"/>
              </a:solidFill>
            </a:endParaRPr>
          </a:p>
        </p:txBody>
      </p:sp>
      <p:sp>
        <p:nvSpPr>
          <p:cNvPr id="2" name="タイトル 1"/>
          <p:cNvSpPr>
            <a:spLocks noGrp="1"/>
          </p:cNvSpPr>
          <p:nvPr>
            <p:ph type="title"/>
          </p:nvPr>
        </p:nvSpPr>
        <p:spPr/>
        <p:txBody>
          <a:bodyPr>
            <a:normAutofit/>
          </a:bodyPr>
          <a:lstStyle/>
          <a:p>
            <a:r>
              <a:rPr lang="ja-JP" altLang="en-US" dirty="0" smtClean="0"/>
              <a:t>利用</a:t>
            </a:r>
            <a:r>
              <a:rPr lang="ja-JP" altLang="en-US" dirty="0" smtClean="0"/>
              <a:t>可能</a:t>
            </a:r>
            <a:r>
              <a:rPr lang="en-US" altLang="ja-JP" dirty="0" smtClean="0"/>
              <a:t>SP/</a:t>
            </a:r>
            <a:r>
              <a:rPr lang="en-US" altLang="ja-JP" dirty="0" smtClean="0"/>
              <a:t>IdP</a:t>
            </a:r>
            <a:r>
              <a:rPr lang="ja-JP" altLang="en-US" dirty="0" smtClean="0"/>
              <a:t>取捨選択</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
        <p:nvSpPr>
          <p:cNvPr id="6" name="テキスト ボックス 5"/>
          <p:cNvSpPr txBox="1"/>
          <p:nvPr/>
        </p:nvSpPr>
        <p:spPr>
          <a:xfrm>
            <a:off x="1805433" y="2208707"/>
            <a:ext cx="1709941" cy="369333"/>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sz="1800" dirty="0" err="1" smtClean="0"/>
              <a:t>GakuNinDS</a:t>
            </a:r>
            <a:endParaRPr kumimoji="1" lang="ja-JP" altLang="en-US" sz="1800" dirty="0"/>
          </a:p>
        </p:txBody>
      </p:sp>
      <p:sp>
        <p:nvSpPr>
          <p:cNvPr id="7" name="テキスト ボックス 6"/>
          <p:cNvSpPr txBox="1"/>
          <p:nvPr/>
        </p:nvSpPr>
        <p:spPr>
          <a:xfrm>
            <a:off x="2850397" y="4203638"/>
            <a:ext cx="2544286" cy="461665"/>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ja-JP" altLang="en-US" sz="2400" dirty="0" smtClean="0"/>
              <a:t>学認申請システム</a:t>
            </a:r>
            <a:endParaRPr lang="en-US" altLang="ja-JP" sz="2400" dirty="0" smtClean="0"/>
          </a:p>
        </p:txBody>
      </p:sp>
      <p:cxnSp>
        <p:nvCxnSpPr>
          <p:cNvPr id="10" name="直線矢印コネクタ 9"/>
          <p:cNvCxnSpPr>
            <a:stCxn id="6" idx="3"/>
            <a:endCxn id="13" idx="3"/>
          </p:cNvCxnSpPr>
          <p:nvPr/>
        </p:nvCxnSpPr>
        <p:spPr>
          <a:xfrm>
            <a:off x="3515374" y="2393374"/>
            <a:ext cx="1567446" cy="195321"/>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6" idx="2"/>
          </p:cNvCxnSpPr>
          <p:nvPr/>
        </p:nvCxnSpPr>
        <p:spPr>
          <a:xfrm flipH="1">
            <a:off x="2503394" y="2578041"/>
            <a:ext cx="157010" cy="708956"/>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sp>
        <p:nvSpPr>
          <p:cNvPr id="12" name="縦巻き 11"/>
          <p:cNvSpPr/>
          <p:nvPr/>
        </p:nvSpPr>
        <p:spPr>
          <a:xfrm flipH="1">
            <a:off x="2280417" y="3443664"/>
            <a:ext cx="379987" cy="379987"/>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縦巻き 12"/>
          <p:cNvSpPr/>
          <p:nvPr/>
        </p:nvSpPr>
        <p:spPr>
          <a:xfrm flipH="1">
            <a:off x="5035322" y="2398700"/>
            <a:ext cx="379987" cy="379987"/>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p:nvPr/>
        </p:nvCxnSpPr>
        <p:spPr>
          <a:xfrm flipH="1" flipV="1">
            <a:off x="2755400" y="3823651"/>
            <a:ext cx="759974" cy="379987"/>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4370345" y="2873684"/>
            <a:ext cx="854971" cy="1329954"/>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655335" y="4773618"/>
            <a:ext cx="2656496" cy="461665"/>
          </a:xfrm>
          <a:prstGeom prst="rect">
            <a:avLst/>
          </a:prstGeom>
          <a:noFill/>
        </p:spPr>
        <p:txBody>
          <a:bodyPr wrap="none" rtlCol="0">
            <a:spAutoFit/>
          </a:bodyPr>
          <a:lstStyle/>
          <a:p>
            <a:r>
              <a:rPr lang="en-US" altLang="ja-JP" sz="2400" dirty="0" smtClean="0"/>
              <a:t>IdP</a:t>
            </a:r>
            <a:r>
              <a:rPr lang="ja-JP" altLang="en-US" sz="2400" dirty="0" smtClean="0"/>
              <a:t>ポリシーの集約</a:t>
            </a:r>
            <a:endParaRPr lang="en-US" altLang="ja-JP" sz="2400" dirty="0" smtClean="0"/>
          </a:p>
        </p:txBody>
      </p:sp>
      <p:sp>
        <p:nvSpPr>
          <p:cNvPr id="17" name="テキスト ボックス 16"/>
          <p:cNvSpPr txBox="1"/>
          <p:nvPr/>
        </p:nvSpPr>
        <p:spPr>
          <a:xfrm>
            <a:off x="3568404" y="1589707"/>
            <a:ext cx="1795684" cy="646331"/>
          </a:xfrm>
          <a:prstGeom prst="rect">
            <a:avLst/>
          </a:prstGeom>
          <a:noFill/>
        </p:spPr>
        <p:txBody>
          <a:bodyPr wrap="none" rtlCol="0">
            <a:spAutoFit/>
          </a:bodyPr>
          <a:lstStyle/>
          <a:p>
            <a:r>
              <a:rPr lang="en-US" altLang="ja-JP" dirty="0" smtClean="0"/>
              <a:t>IdP</a:t>
            </a:r>
            <a:r>
              <a:rPr lang="ja-JP" altLang="en-US" dirty="0" smtClean="0"/>
              <a:t>リスト表示用</a:t>
            </a:r>
            <a:r>
              <a:rPr lang="en-US" altLang="ja-JP" dirty="0" smtClean="0"/>
              <a:t/>
            </a:r>
            <a:br>
              <a:rPr lang="en-US" altLang="ja-JP" dirty="0" smtClean="0"/>
            </a:br>
            <a:r>
              <a:rPr lang="ja-JP" altLang="en-US" dirty="0" smtClean="0"/>
              <a:t>スクリプトの提供</a:t>
            </a:r>
            <a:endParaRPr lang="en-US" altLang="ja-JP" dirty="0" smtClean="0"/>
          </a:p>
        </p:txBody>
      </p:sp>
      <p:sp>
        <p:nvSpPr>
          <p:cNvPr id="18" name="円弧 17"/>
          <p:cNvSpPr/>
          <p:nvPr/>
        </p:nvSpPr>
        <p:spPr>
          <a:xfrm rot="262032" flipH="1">
            <a:off x="1731874" y="3465101"/>
            <a:ext cx="569980" cy="569980"/>
          </a:xfrm>
          <a:prstGeom prst="arc">
            <a:avLst>
              <a:gd name="adj1" fmla="val 16200000"/>
              <a:gd name="adj2" fmla="val 10842192"/>
            </a:avLst>
          </a:prstGeom>
          <a:ln>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rot="21337968">
            <a:off x="5394435" y="2472822"/>
            <a:ext cx="569980" cy="569980"/>
          </a:xfrm>
          <a:prstGeom prst="arc">
            <a:avLst>
              <a:gd name="adj1" fmla="val 16200000"/>
              <a:gd name="adj2" fmla="val 10842192"/>
            </a:avLst>
          </a:prstGeom>
          <a:ln>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5962301" y="2303703"/>
            <a:ext cx="1778051" cy="830997"/>
          </a:xfrm>
          <a:prstGeom prst="rect">
            <a:avLst/>
          </a:prstGeom>
          <a:noFill/>
        </p:spPr>
        <p:txBody>
          <a:bodyPr wrap="none" rtlCol="0">
            <a:spAutoFit/>
          </a:bodyPr>
          <a:lstStyle/>
          <a:p>
            <a:r>
              <a:rPr lang="en-US" altLang="ja-JP" sz="2400" dirty="0" smtClean="0"/>
              <a:t>SP</a:t>
            </a:r>
            <a:r>
              <a:rPr lang="ja-JP" altLang="en-US" sz="2400" dirty="0" smtClean="0"/>
              <a:t>による</a:t>
            </a:r>
            <a:r>
              <a:rPr lang="en-US" altLang="ja-JP" sz="2400" dirty="0" smtClean="0"/>
              <a:t/>
            </a:r>
            <a:br>
              <a:rPr lang="en-US" altLang="ja-JP" sz="2400" dirty="0" smtClean="0"/>
            </a:br>
            <a:r>
              <a:rPr lang="ja-JP" altLang="en-US" sz="2400" dirty="0" smtClean="0"/>
              <a:t>カスタマイズ</a:t>
            </a:r>
            <a:endParaRPr lang="en-US" altLang="ja-JP" sz="2400" dirty="0" smtClean="0"/>
          </a:p>
        </p:txBody>
      </p:sp>
      <p:cxnSp>
        <p:nvCxnSpPr>
          <p:cNvPr id="21" name="直線矢印コネクタ 20"/>
          <p:cNvCxnSpPr/>
          <p:nvPr/>
        </p:nvCxnSpPr>
        <p:spPr>
          <a:xfrm flipV="1">
            <a:off x="3325381" y="4678622"/>
            <a:ext cx="379987" cy="664977"/>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4465342" y="4678622"/>
            <a:ext cx="284990" cy="664977"/>
          </a:xfrm>
          <a:prstGeom prst="straightConnector1">
            <a:avLst/>
          </a:prstGeom>
          <a:ln w="38100">
            <a:tailEnd type="arrow" w="lg" len="lg"/>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4580596" y="3662003"/>
            <a:ext cx="4490332" cy="461665"/>
          </a:xfrm>
          <a:prstGeom prst="rect">
            <a:avLst/>
          </a:prstGeom>
          <a:noFill/>
        </p:spPr>
        <p:txBody>
          <a:bodyPr wrap="none" rtlCol="0">
            <a:spAutoFit/>
          </a:bodyPr>
          <a:lstStyle/>
          <a:p>
            <a:r>
              <a:rPr lang="en-US" altLang="ja-JP" sz="2400" dirty="0" smtClean="0"/>
              <a:t>IdP</a:t>
            </a:r>
            <a:r>
              <a:rPr lang="ja-JP" altLang="en-US" sz="2400" dirty="0" smtClean="0"/>
              <a:t>ポリシーの</a:t>
            </a:r>
            <a:r>
              <a:rPr lang="ja-JP" altLang="en-US" sz="2400" dirty="0" smtClean="0"/>
              <a:t>提供</a:t>
            </a:r>
            <a:r>
              <a:rPr lang="ja-JP" altLang="en-US" sz="2400" dirty="0" smtClean="0"/>
              <a:t>（</a:t>
            </a:r>
            <a:r>
              <a:rPr lang="en-US" altLang="ja-JP" sz="2400" dirty="0" err="1" smtClean="0"/>
              <a:t>DiscoFeed</a:t>
            </a:r>
            <a:r>
              <a:rPr lang="ja-JP" altLang="en-US" sz="2400" dirty="0" smtClean="0"/>
              <a:t>）</a:t>
            </a:r>
            <a:endParaRPr lang="en-US" altLang="ja-JP" sz="2400" dirty="0" smtClean="0"/>
          </a:p>
        </p:txBody>
      </p:sp>
      <p:sp>
        <p:nvSpPr>
          <p:cNvPr id="24" name="テキスト ボックス 23"/>
          <p:cNvSpPr txBox="1"/>
          <p:nvPr/>
        </p:nvSpPr>
        <p:spPr>
          <a:xfrm>
            <a:off x="2565407" y="5343599"/>
            <a:ext cx="1560042" cy="461665"/>
          </a:xfrm>
          <a:prstGeom prst="rect">
            <a:avLst/>
          </a:prstGeom>
          <a:noFill/>
        </p:spPr>
        <p:txBody>
          <a:bodyPr wrap="none" rtlCol="0">
            <a:spAutoFit/>
          </a:bodyPr>
          <a:lstStyle/>
          <a:p>
            <a:r>
              <a:rPr lang="en-US" altLang="ja-JP" sz="2400" dirty="0" smtClean="0"/>
              <a:t>IdP</a:t>
            </a:r>
            <a:r>
              <a:rPr lang="ja-JP" altLang="en-US" sz="2400" dirty="0" smtClean="0"/>
              <a:t>運用者</a:t>
            </a:r>
            <a:endParaRPr lang="en-US" altLang="ja-JP" sz="2400" dirty="0" smtClean="0"/>
          </a:p>
        </p:txBody>
      </p:sp>
      <p:sp>
        <p:nvSpPr>
          <p:cNvPr id="25" name="テキスト ボックス 24"/>
          <p:cNvSpPr txBox="1"/>
          <p:nvPr/>
        </p:nvSpPr>
        <p:spPr>
          <a:xfrm>
            <a:off x="4180351" y="5343599"/>
            <a:ext cx="1560042" cy="461665"/>
          </a:xfrm>
          <a:prstGeom prst="rect">
            <a:avLst/>
          </a:prstGeom>
          <a:noFill/>
        </p:spPr>
        <p:txBody>
          <a:bodyPr wrap="none" rtlCol="0">
            <a:spAutoFit/>
          </a:bodyPr>
          <a:lstStyle/>
          <a:p>
            <a:r>
              <a:rPr lang="en-US" altLang="ja-JP" sz="2400" dirty="0" smtClean="0"/>
              <a:t>IdP</a:t>
            </a:r>
            <a:r>
              <a:rPr lang="ja-JP" altLang="en-US" sz="2400" dirty="0" smtClean="0"/>
              <a:t>運用者</a:t>
            </a:r>
            <a:endParaRPr lang="en-US" altLang="ja-JP" sz="2400" dirty="0" smtClean="0"/>
          </a:p>
        </p:txBody>
      </p:sp>
    </p:spTree>
    <p:extLst>
      <p:ext uri="{BB962C8B-B14F-4D97-AF65-F5344CB8AC3E}">
        <p14:creationId xmlns:p14="http://schemas.microsoft.com/office/powerpoint/2010/main" xmlns="" val="2648793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利用可能</a:t>
            </a:r>
            <a:r>
              <a:rPr lang="en-US" altLang="ja-JP" dirty="0" smtClean="0"/>
              <a:t>SP/IdP</a:t>
            </a:r>
            <a:r>
              <a:rPr lang="ja-JP" altLang="en-US" dirty="0" smtClean="0"/>
              <a:t>取捨選択</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cxnSp>
        <p:nvCxnSpPr>
          <p:cNvPr id="5" name="直線矢印コネクタ 4"/>
          <p:cNvCxnSpPr/>
          <p:nvPr/>
        </p:nvCxnSpPr>
        <p:spPr>
          <a:xfrm>
            <a:off x="1392683" y="1727202"/>
            <a:ext cx="0" cy="3517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a:off x="2622659" y="1727202"/>
            <a:ext cx="0" cy="3517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3852636" y="1786817"/>
            <a:ext cx="0" cy="34577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082612" y="1727202"/>
            <a:ext cx="0" cy="3517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6312589" y="1727202"/>
            <a:ext cx="0" cy="3517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971600" y="1429123"/>
            <a:ext cx="866960" cy="298079"/>
          </a:xfrm>
          <a:prstGeom prst="rect">
            <a:avLst/>
          </a:prstGeom>
          <a:noFill/>
        </p:spPr>
        <p:txBody>
          <a:bodyPr wrap="square" rtlCol="0">
            <a:noAutofit/>
          </a:bodyPr>
          <a:lstStyle/>
          <a:p>
            <a:pPr algn="ctr"/>
            <a:r>
              <a:rPr kumimoji="1" lang="ja-JP" altLang="en-US" sz="1600" dirty="0" smtClean="0"/>
              <a:t>利用者</a:t>
            </a:r>
            <a:endParaRPr kumimoji="1" lang="ja-JP" altLang="en-US" sz="1600" dirty="0"/>
          </a:p>
        </p:txBody>
      </p:sp>
      <p:sp>
        <p:nvSpPr>
          <p:cNvPr id="11" name="テキスト ボックス 10"/>
          <p:cNvSpPr txBox="1"/>
          <p:nvPr/>
        </p:nvSpPr>
        <p:spPr>
          <a:xfrm>
            <a:off x="2051720" y="1429123"/>
            <a:ext cx="1165241" cy="338554"/>
          </a:xfrm>
          <a:prstGeom prst="rect">
            <a:avLst/>
          </a:prstGeom>
          <a:noFill/>
        </p:spPr>
        <p:txBody>
          <a:bodyPr wrap="square" rtlCol="0">
            <a:noAutofit/>
          </a:bodyPr>
          <a:lstStyle/>
          <a:p>
            <a:pPr algn="ctr"/>
            <a:r>
              <a:rPr kumimoji="1" lang="en-US" altLang="ja-JP" sz="1600" dirty="0" smtClean="0"/>
              <a:t>IdP</a:t>
            </a:r>
            <a:r>
              <a:rPr kumimoji="1" lang="ja-JP" altLang="en-US" sz="1600" dirty="0" smtClean="0"/>
              <a:t>管理者</a:t>
            </a:r>
            <a:endParaRPr kumimoji="1" lang="ja-JP" altLang="en-US" sz="1600" dirty="0"/>
          </a:p>
        </p:txBody>
      </p:sp>
      <p:sp>
        <p:nvSpPr>
          <p:cNvPr id="12" name="テキスト ボックス 11"/>
          <p:cNvSpPr txBox="1"/>
          <p:nvPr/>
        </p:nvSpPr>
        <p:spPr>
          <a:xfrm>
            <a:off x="3399487" y="1412777"/>
            <a:ext cx="1100505" cy="552888"/>
          </a:xfrm>
          <a:prstGeom prst="rect">
            <a:avLst/>
          </a:prstGeom>
          <a:noFill/>
        </p:spPr>
        <p:txBody>
          <a:bodyPr wrap="square" rtlCol="0">
            <a:noAutofit/>
          </a:bodyPr>
          <a:lstStyle/>
          <a:p>
            <a:pPr algn="ctr"/>
            <a:r>
              <a:rPr kumimoji="1" lang="ja-JP" altLang="en-US" sz="1600" dirty="0" smtClean="0"/>
              <a:t>学認申請システム</a:t>
            </a:r>
            <a:endParaRPr kumimoji="1" lang="ja-JP" altLang="en-US" sz="1600" dirty="0"/>
          </a:p>
        </p:txBody>
      </p:sp>
      <p:sp>
        <p:nvSpPr>
          <p:cNvPr id="13" name="テキスト ボックス 12"/>
          <p:cNvSpPr txBox="1"/>
          <p:nvPr/>
        </p:nvSpPr>
        <p:spPr>
          <a:xfrm>
            <a:off x="4427984" y="1429124"/>
            <a:ext cx="1359447" cy="338554"/>
          </a:xfrm>
          <a:prstGeom prst="rect">
            <a:avLst/>
          </a:prstGeom>
          <a:noFill/>
        </p:spPr>
        <p:txBody>
          <a:bodyPr wrap="square" rtlCol="0">
            <a:noAutofit/>
          </a:bodyPr>
          <a:lstStyle/>
          <a:p>
            <a:pPr algn="ctr"/>
            <a:r>
              <a:rPr kumimoji="1" lang="en-US" altLang="ja-JP" sz="1600" dirty="0" smtClean="0"/>
              <a:t>SP/SP</a:t>
            </a:r>
            <a:r>
              <a:rPr kumimoji="1" lang="ja-JP" altLang="en-US" sz="1600" dirty="0" smtClean="0"/>
              <a:t>管理者</a:t>
            </a:r>
            <a:endParaRPr kumimoji="1" lang="ja-JP" altLang="en-US" sz="1600" dirty="0"/>
          </a:p>
        </p:txBody>
      </p:sp>
      <p:sp>
        <p:nvSpPr>
          <p:cNvPr id="14" name="テキスト ボックス 13"/>
          <p:cNvSpPr txBox="1"/>
          <p:nvPr/>
        </p:nvSpPr>
        <p:spPr>
          <a:xfrm>
            <a:off x="5724128" y="1429123"/>
            <a:ext cx="1297576" cy="298079"/>
          </a:xfrm>
          <a:prstGeom prst="rect">
            <a:avLst/>
          </a:prstGeom>
          <a:noFill/>
        </p:spPr>
        <p:txBody>
          <a:bodyPr wrap="square" rtlCol="0">
            <a:noAutofit/>
          </a:bodyPr>
          <a:lstStyle/>
          <a:p>
            <a:r>
              <a:rPr kumimoji="1" lang="en-US" altLang="ja-JP" sz="1600" dirty="0" err="1" smtClean="0"/>
              <a:t>GakuNinDS</a:t>
            </a:r>
            <a:endParaRPr kumimoji="1" lang="ja-JP" altLang="en-US" sz="1600" dirty="0"/>
          </a:p>
        </p:txBody>
      </p:sp>
      <p:cxnSp>
        <p:nvCxnSpPr>
          <p:cNvPr id="15" name="直線矢印コネクタ 14"/>
          <p:cNvCxnSpPr/>
          <p:nvPr/>
        </p:nvCxnSpPr>
        <p:spPr>
          <a:xfrm>
            <a:off x="2622659" y="1906049"/>
            <a:ext cx="1229977" cy="119231"/>
          </a:xfrm>
          <a:prstGeom prst="straightConnector1">
            <a:avLst/>
          </a:prstGeom>
          <a:ln>
            <a:prstDash val="lgDashDot"/>
            <a:tailEnd type="arrow"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392683" y="2903169"/>
            <a:ext cx="3689930" cy="596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a:off x="1392683" y="4231062"/>
            <a:ext cx="2459953" cy="119231"/>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1392683" y="4052215"/>
            <a:ext cx="2459953" cy="119231"/>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1392683" y="3694520"/>
            <a:ext cx="4919906" cy="119231"/>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1392683" y="3575289"/>
            <a:ext cx="4919906" cy="59616"/>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1392683" y="3022400"/>
            <a:ext cx="3689930" cy="1192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1392683" y="4707988"/>
            <a:ext cx="3689930" cy="2980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5017877" y="4989719"/>
            <a:ext cx="664063" cy="357694"/>
          </a:xfrm>
          <a:prstGeom prst="rect">
            <a:avLst/>
          </a:prstGeom>
          <a:noFill/>
        </p:spPr>
        <p:txBody>
          <a:bodyPr vert="eaVert" wrap="square" rtlCol="0">
            <a:spAutoFit/>
          </a:bodyPr>
          <a:lstStyle/>
          <a:p>
            <a:r>
              <a:rPr kumimoji="1" lang="en-US" altLang="ja-JP" sz="3600" dirty="0" smtClean="0"/>
              <a:t>…</a:t>
            </a:r>
            <a:endParaRPr kumimoji="1" lang="ja-JP" altLang="en-US" sz="3600" dirty="0"/>
          </a:p>
        </p:txBody>
      </p:sp>
      <p:sp>
        <p:nvSpPr>
          <p:cNvPr id="24" name="円弧 23"/>
          <p:cNvSpPr/>
          <p:nvPr/>
        </p:nvSpPr>
        <p:spPr>
          <a:xfrm rot="2976196" flipH="1">
            <a:off x="4724380" y="1844723"/>
            <a:ext cx="357694" cy="388414"/>
          </a:xfrm>
          <a:prstGeom prst="arc">
            <a:avLst>
              <a:gd name="adj1" fmla="val 16200000"/>
              <a:gd name="adj2" fmla="val 10842192"/>
            </a:avLst>
          </a:prstGeom>
          <a:ln>
            <a:prstDash val="dash"/>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右中かっこ 24"/>
          <p:cNvSpPr/>
          <p:nvPr/>
        </p:nvSpPr>
        <p:spPr>
          <a:xfrm>
            <a:off x="6377325" y="1727202"/>
            <a:ext cx="323678" cy="7750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テキスト ボックス 25"/>
          <p:cNvSpPr txBox="1"/>
          <p:nvPr/>
        </p:nvSpPr>
        <p:spPr>
          <a:xfrm>
            <a:off x="6701003" y="1906049"/>
            <a:ext cx="1615413" cy="646331"/>
          </a:xfrm>
          <a:prstGeom prst="rect">
            <a:avLst/>
          </a:prstGeom>
          <a:noFill/>
        </p:spPr>
        <p:txBody>
          <a:bodyPr wrap="square" rtlCol="0">
            <a:spAutoFit/>
          </a:bodyPr>
          <a:lstStyle/>
          <a:p>
            <a:r>
              <a:rPr kumimoji="1" lang="ja-JP" altLang="en-US" dirty="0" smtClean="0"/>
              <a:t>ポリシー伝達</a:t>
            </a:r>
            <a:r>
              <a:rPr kumimoji="1" lang="en-US" altLang="ja-JP" dirty="0" smtClean="0"/>
              <a:t/>
            </a:r>
            <a:br>
              <a:rPr kumimoji="1" lang="en-US" altLang="ja-JP" dirty="0" smtClean="0"/>
            </a:br>
            <a:r>
              <a:rPr kumimoji="1" lang="ja-JP" altLang="en-US" dirty="0" smtClean="0"/>
              <a:t>フェーズ</a:t>
            </a:r>
            <a:endParaRPr kumimoji="1" lang="ja-JP" altLang="en-US" dirty="0"/>
          </a:p>
        </p:txBody>
      </p:sp>
      <p:sp>
        <p:nvSpPr>
          <p:cNvPr id="27" name="右中かっこ 26"/>
          <p:cNvSpPr/>
          <p:nvPr/>
        </p:nvSpPr>
        <p:spPr>
          <a:xfrm>
            <a:off x="6377325" y="2724322"/>
            <a:ext cx="323678" cy="25634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8" name="テキスト ボックス 27"/>
          <p:cNvSpPr txBox="1"/>
          <p:nvPr/>
        </p:nvSpPr>
        <p:spPr>
          <a:xfrm>
            <a:off x="6701003" y="3718773"/>
            <a:ext cx="1615413" cy="646331"/>
          </a:xfrm>
          <a:prstGeom prst="rect">
            <a:avLst/>
          </a:prstGeom>
          <a:noFill/>
        </p:spPr>
        <p:txBody>
          <a:bodyPr wrap="square" rtlCol="0">
            <a:spAutoFit/>
          </a:bodyPr>
          <a:lstStyle/>
          <a:p>
            <a:r>
              <a:rPr kumimoji="1" lang="ja-JP" altLang="en-US" dirty="0" smtClean="0"/>
              <a:t>利用者による</a:t>
            </a:r>
            <a:r>
              <a:rPr kumimoji="1" lang="en-US" altLang="ja-JP" dirty="0" smtClean="0"/>
              <a:t/>
            </a:r>
            <a:br>
              <a:rPr kumimoji="1" lang="en-US" altLang="ja-JP" dirty="0" smtClean="0"/>
            </a:br>
            <a:r>
              <a:rPr kumimoji="1" lang="en-US" altLang="ja-JP" dirty="0" smtClean="0"/>
              <a:t>SP</a:t>
            </a:r>
            <a:r>
              <a:rPr kumimoji="1" lang="ja-JP" altLang="en-US" dirty="0" smtClean="0"/>
              <a:t>アクセス時</a:t>
            </a:r>
            <a:endParaRPr kumimoji="1" lang="ja-JP" altLang="en-US" dirty="0"/>
          </a:p>
        </p:txBody>
      </p:sp>
      <p:sp>
        <p:nvSpPr>
          <p:cNvPr id="29" name="テキスト ボックス 28"/>
          <p:cNvSpPr txBox="1"/>
          <p:nvPr/>
        </p:nvSpPr>
        <p:spPr>
          <a:xfrm>
            <a:off x="3658429" y="3797405"/>
            <a:ext cx="2654160" cy="276999"/>
          </a:xfrm>
          <a:prstGeom prst="rect">
            <a:avLst/>
          </a:prstGeom>
          <a:solidFill>
            <a:schemeClr val="bg1">
              <a:alpha val="75000"/>
            </a:schemeClr>
          </a:solidFill>
        </p:spPr>
        <p:txBody>
          <a:bodyPr wrap="square" rtlCol="0">
            <a:spAutoFit/>
          </a:bodyPr>
          <a:lstStyle/>
          <a:p>
            <a:r>
              <a:rPr kumimoji="1" lang="en-US" altLang="ja-JP" sz="1200" dirty="0" smtClean="0"/>
              <a:t>IdP</a:t>
            </a:r>
            <a:r>
              <a:rPr kumimoji="1" lang="ja-JP" altLang="en-US" sz="1200" dirty="0" smtClean="0"/>
              <a:t>リスト表示用</a:t>
            </a:r>
            <a:r>
              <a:rPr kumimoji="1" lang="en-US" altLang="ja-JP" sz="1200" dirty="0" smtClean="0"/>
              <a:t>JavaScript</a:t>
            </a:r>
            <a:r>
              <a:rPr kumimoji="1" lang="ja-JP" altLang="en-US" sz="1200" dirty="0" smtClean="0"/>
              <a:t>要求・取得</a:t>
            </a:r>
            <a:endParaRPr kumimoji="1" lang="ja-JP" altLang="en-US" sz="1200" dirty="0"/>
          </a:p>
        </p:txBody>
      </p:sp>
      <p:sp>
        <p:nvSpPr>
          <p:cNvPr id="30" name="テキスト ボックス 29"/>
          <p:cNvSpPr txBox="1"/>
          <p:nvPr/>
        </p:nvSpPr>
        <p:spPr>
          <a:xfrm>
            <a:off x="1457418" y="4393562"/>
            <a:ext cx="4402021" cy="276999"/>
          </a:xfrm>
          <a:prstGeom prst="rect">
            <a:avLst/>
          </a:prstGeom>
          <a:solidFill>
            <a:schemeClr val="bg1">
              <a:alpha val="75000"/>
            </a:schemeClr>
          </a:solidFill>
        </p:spPr>
        <p:txBody>
          <a:bodyPr wrap="square" rtlCol="0">
            <a:spAutoFit/>
          </a:bodyPr>
          <a:lstStyle/>
          <a:p>
            <a:r>
              <a:rPr kumimoji="1" lang="ja-JP" altLang="en-US" sz="1200" dirty="0" smtClean="0"/>
              <a:t>当該</a:t>
            </a:r>
            <a:r>
              <a:rPr kumimoji="1" lang="en-US" altLang="ja-JP" sz="1200" dirty="0" smtClean="0"/>
              <a:t>SP</a:t>
            </a:r>
            <a:r>
              <a:rPr kumimoji="1" lang="ja-JP" altLang="en-US" sz="1200" dirty="0" smtClean="0"/>
              <a:t>向け</a:t>
            </a:r>
            <a:r>
              <a:rPr kumimoji="1" lang="en-US" altLang="ja-JP" sz="1200" dirty="0" smtClean="0"/>
              <a:t>IdP</a:t>
            </a:r>
            <a:r>
              <a:rPr kumimoji="1" lang="ja-JP" altLang="en-US" sz="1200" dirty="0" smtClean="0"/>
              <a:t>許可リスト要求・取得（</a:t>
            </a:r>
            <a:r>
              <a:rPr kumimoji="1" lang="en-US" altLang="ja-JP" sz="1200" dirty="0" smtClean="0"/>
              <a:t>AJAX</a:t>
            </a:r>
            <a:r>
              <a:rPr kumimoji="1" lang="ja-JP" altLang="en-US" sz="1200" dirty="0" smtClean="0"/>
              <a:t>による非同期通信）</a:t>
            </a:r>
            <a:endParaRPr kumimoji="1" lang="ja-JP" altLang="en-US" sz="1200" dirty="0"/>
          </a:p>
        </p:txBody>
      </p:sp>
      <p:sp>
        <p:nvSpPr>
          <p:cNvPr id="31" name="テキスト ボックス 30"/>
          <p:cNvSpPr txBox="1"/>
          <p:nvPr/>
        </p:nvSpPr>
        <p:spPr>
          <a:xfrm>
            <a:off x="1457418" y="4870488"/>
            <a:ext cx="1675589" cy="276999"/>
          </a:xfrm>
          <a:prstGeom prst="rect">
            <a:avLst/>
          </a:prstGeom>
          <a:solidFill>
            <a:schemeClr val="bg1">
              <a:alpha val="75000"/>
            </a:schemeClr>
          </a:solidFill>
        </p:spPr>
        <p:txBody>
          <a:bodyPr wrap="square" rtlCol="0">
            <a:spAutoFit/>
          </a:bodyPr>
          <a:lstStyle/>
          <a:p>
            <a:r>
              <a:rPr kumimoji="1" lang="ja-JP" altLang="en-US" sz="1200" dirty="0" smtClean="0"/>
              <a:t>利用者による</a:t>
            </a:r>
            <a:r>
              <a:rPr kumimoji="1" lang="en-US" altLang="ja-JP" sz="1200" dirty="0" smtClean="0"/>
              <a:t>IdP</a:t>
            </a:r>
            <a:r>
              <a:rPr kumimoji="1" lang="ja-JP" altLang="en-US" sz="1200" dirty="0" smtClean="0"/>
              <a:t>選択</a:t>
            </a:r>
            <a:endParaRPr kumimoji="1" lang="ja-JP" altLang="en-US" sz="1200" dirty="0"/>
          </a:p>
        </p:txBody>
      </p:sp>
      <p:sp>
        <p:nvSpPr>
          <p:cNvPr id="32" name="テキスト ボックス 31"/>
          <p:cNvSpPr txBox="1"/>
          <p:nvPr/>
        </p:nvSpPr>
        <p:spPr>
          <a:xfrm>
            <a:off x="2687395" y="2084896"/>
            <a:ext cx="1424183" cy="276999"/>
          </a:xfrm>
          <a:prstGeom prst="rect">
            <a:avLst/>
          </a:prstGeom>
          <a:solidFill>
            <a:schemeClr val="bg1">
              <a:alpha val="75000"/>
            </a:schemeClr>
          </a:solidFill>
        </p:spPr>
        <p:txBody>
          <a:bodyPr wrap="square" rtlCol="0">
            <a:spAutoFit/>
          </a:bodyPr>
          <a:lstStyle/>
          <a:p>
            <a:r>
              <a:rPr kumimoji="1" lang="en-US" altLang="ja-JP" sz="1200" dirty="0" smtClean="0"/>
              <a:t>IdP</a:t>
            </a:r>
            <a:r>
              <a:rPr kumimoji="1" lang="ja-JP" altLang="en-US" sz="1200" dirty="0" smtClean="0"/>
              <a:t>ポリシーの入力</a:t>
            </a:r>
            <a:endParaRPr kumimoji="1" lang="ja-JP" altLang="en-US" sz="1200" dirty="0"/>
          </a:p>
        </p:txBody>
      </p:sp>
      <p:sp>
        <p:nvSpPr>
          <p:cNvPr id="33" name="テキスト ボックス 32"/>
          <p:cNvSpPr txBox="1"/>
          <p:nvPr/>
        </p:nvSpPr>
        <p:spPr>
          <a:xfrm>
            <a:off x="4435256" y="2307012"/>
            <a:ext cx="1424183" cy="276999"/>
          </a:xfrm>
          <a:prstGeom prst="rect">
            <a:avLst/>
          </a:prstGeom>
          <a:solidFill>
            <a:schemeClr val="bg1">
              <a:alpha val="75000"/>
            </a:schemeClr>
          </a:solidFill>
        </p:spPr>
        <p:txBody>
          <a:bodyPr wrap="square" rtlCol="0">
            <a:spAutoFit/>
          </a:bodyPr>
          <a:lstStyle/>
          <a:p>
            <a:r>
              <a:rPr kumimoji="1" lang="en-US" altLang="ja-JP" sz="1200" dirty="0" smtClean="0"/>
              <a:t>SP</a:t>
            </a:r>
            <a:r>
              <a:rPr kumimoji="1" lang="ja-JP" altLang="en-US" sz="1200" dirty="0" smtClean="0"/>
              <a:t>ポリシーの設定</a:t>
            </a:r>
            <a:endParaRPr kumimoji="1" lang="ja-JP" altLang="en-US" sz="1200" dirty="0"/>
          </a:p>
        </p:txBody>
      </p:sp>
      <p:sp>
        <p:nvSpPr>
          <p:cNvPr id="34" name="テキスト ボックス 33"/>
          <p:cNvSpPr txBox="1"/>
          <p:nvPr/>
        </p:nvSpPr>
        <p:spPr>
          <a:xfrm>
            <a:off x="1651625" y="3141632"/>
            <a:ext cx="4207815" cy="276999"/>
          </a:xfrm>
          <a:prstGeom prst="rect">
            <a:avLst/>
          </a:prstGeom>
          <a:solidFill>
            <a:schemeClr val="bg1">
              <a:alpha val="75000"/>
            </a:schemeClr>
          </a:solidFill>
        </p:spPr>
        <p:txBody>
          <a:bodyPr wrap="square" rtlCol="0">
            <a:spAutoFit/>
          </a:bodyPr>
          <a:lstStyle/>
          <a:p>
            <a:r>
              <a:rPr kumimoji="1" lang="en-US" altLang="ja-JP" sz="1200" dirty="0" smtClean="0"/>
              <a:t>Embedded DS</a:t>
            </a:r>
            <a:r>
              <a:rPr kumimoji="1" lang="ja-JP" altLang="en-US" sz="1200" dirty="0" smtClean="0"/>
              <a:t>を含む</a:t>
            </a:r>
            <a:r>
              <a:rPr kumimoji="1" lang="en-US" altLang="ja-JP" sz="1200" dirty="0" smtClean="0"/>
              <a:t>Web</a:t>
            </a:r>
            <a:r>
              <a:rPr kumimoji="1" lang="ja-JP" altLang="en-US" sz="1200" dirty="0" smtClean="0"/>
              <a:t>ページの表示（</a:t>
            </a:r>
            <a:r>
              <a:rPr kumimoji="1" lang="en-US" altLang="ja-JP" sz="1200" dirty="0" smtClean="0"/>
              <a:t>SP</a:t>
            </a:r>
            <a:r>
              <a:rPr kumimoji="1" lang="ja-JP" altLang="en-US" sz="1200" dirty="0" smtClean="0"/>
              <a:t>ポリシーを含む）</a:t>
            </a:r>
            <a:endParaRPr kumimoji="1" lang="ja-JP" altLang="en-US" sz="1200" dirty="0"/>
          </a:p>
        </p:txBody>
      </p:sp>
      <p:sp>
        <p:nvSpPr>
          <p:cNvPr id="35" name="テキスト ボックス 34"/>
          <p:cNvSpPr txBox="1"/>
          <p:nvPr/>
        </p:nvSpPr>
        <p:spPr>
          <a:xfrm>
            <a:off x="1621104" y="2636912"/>
            <a:ext cx="1294712" cy="276999"/>
          </a:xfrm>
          <a:prstGeom prst="rect">
            <a:avLst/>
          </a:prstGeom>
          <a:solidFill>
            <a:schemeClr val="bg1">
              <a:alpha val="75000"/>
            </a:schemeClr>
          </a:solidFill>
        </p:spPr>
        <p:txBody>
          <a:bodyPr wrap="square" rtlCol="0">
            <a:spAutoFit/>
          </a:bodyPr>
          <a:lstStyle/>
          <a:p>
            <a:r>
              <a:rPr kumimoji="1" lang="en-US" altLang="ja-JP" sz="1200" dirty="0" smtClean="0"/>
              <a:t>SP</a:t>
            </a:r>
            <a:r>
              <a:rPr kumimoji="1" lang="ja-JP" altLang="en-US" sz="1200" dirty="0" err="1" smtClean="0"/>
              <a:t>への</a:t>
            </a:r>
            <a:r>
              <a:rPr kumimoji="1" lang="ja-JP" altLang="en-US" sz="1200" dirty="0" smtClean="0"/>
              <a:t>アクセス</a:t>
            </a:r>
            <a:endParaRPr kumimoji="1" lang="ja-JP" altLang="en-US" sz="1200" dirty="0"/>
          </a:p>
        </p:txBody>
      </p:sp>
      <p:sp>
        <p:nvSpPr>
          <p:cNvPr id="36" name="テキスト ボックス 35"/>
          <p:cNvSpPr txBox="1"/>
          <p:nvPr/>
        </p:nvSpPr>
        <p:spPr>
          <a:xfrm>
            <a:off x="1263212" y="5590981"/>
            <a:ext cx="1675589" cy="276999"/>
          </a:xfrm>
          <a:prstGeom prst="rect">
            <a:avLst/>
          </a:prstGeom>
          <a:solidFill>
            <a:schemeClr val="bg1">
              <a:alpha val="75000"/>
            </a:schemeClr>
          </a:solidFill>
        </p:spPr>
        <p:txBody>
          <a:bodyPr wrap="square" rtlCol="0">
            <a:spAutoFit/>
          </a:bodyPr>
          <a:lstStyle/>
          <a:p>
            <a:r>
              <a:rPr lang="ja-JP" altLang="en-US" sz="1200" dirty="0" smtClean="0"/>
              <a:t>凡例</a:t>
            </a:r>
            <a:r>
              <a:rPr lang="en-US" altLang="ja-JP" sz="1200" dirty="0" smtClean="0"/>
              <a:t>:</a:t>
            </a:r>
            <a:endParaRPr kumimoji="1" lang="ja-JP" altLang="en-US" sz="1200" dirty="0"/>
          </a:p>
        </p:txBody>
      </p:sp>
      <p:cxnSp>
        <p:nvCxnSpPr>
          <p:cNvPr id="37" name="直線矢印コネクタ 36"/>
          <p:cNvCxnSpPr/>
          <p:nvPr/>
        </p:nvCxnSpPr>
        <p:spPr>
          <a:xfrm>
            <a:off x="1975303" y="5726559"/>
            <a:ext cx="323678" cy="0"/>
          </a:xfrm>
          <a:prstGeom prst="straightConnector1">
            <a:avLst/>
          </a:prstGeom>
          <a:ln>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1975303" y="5905406"/>
            <a:ext cx="323678" cy="0"/>
          </a:xfrm>
          <a:prstGeom prst="straightConnector1">
            <a:avLst/>
          </a:prstGeom>
          <a:ln>
            <a:prstDash val="lgDashDot"/>
            <a:tailEnd type="arrow" w="lg" len="lg"/>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975303" y="6084253"/>
            <a:ext cx="323678" cy="0"/>
          </a:xfrm>
          <a:prstGeom prst="straightConnector1">
            <a:avLst/>
          </a:prstGeom>
          <a:ln>
            <a:prstDash val="dash"/>
            <a:tailEnd type="arrow" w="lg" len="lg"/>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2371254" y="5590981"/>
            <a:ext cx="3099772" cy="646331"/>
          </a:xfrm>
          <a:prstGeom prst="rect">
            <a:avLst/>
          </a:prstGeom>
          <a:solidFill>
            <a:schemeClr val="bg1">
              <a:alpha val="75000"/>
            </a:schemeClr>
          </a:solidFill>
        </p:spPr>
        <p:txBody>
          <a:bodyPr wrap="square" rtlCol="0">
            <a:spAutoFit/>
          </a:bodyPr>
          <a:lstStyle/>
          <a:p>
            <a:r>
              <a:rPr kumimoji="1" lang="ja-JP" altLang="en-US" sz="1200" dirty="0" smtClean="0"/>
              <a:t>インターネット上の通信</a:t>
            </a:r>
            <a:r>
              <a:rPr kumimoji="1" lang="en-US" altLang="ja-JP" sz="1200" dirty="0" smtClean="0"/>
              <a:t/>
            </a:r>
            <a:br>
              <a:rPr kumimoji="1" lang="en-US" altLang="ja-JP" sz="1200" dirty="0" smtClean="0"/>
            </a:br>
            <a:r>
              <a:rPr kumimoji="1" lang="ja-JP" altLang="en-US" sz="1200" dirty="0" smtClean="0"/>
              <a:t>複数の通信をまとめたオンラインでの作業</a:t>
            </a:r>
            <a:r>
              <a:rPr kumimoji="1" lang="en-US" altLang="ja-JP" sz="1200" dirty="0" smtClean="0"/>
              <a:t/>
            </a:r>
            <a:br>
              <a:rPr kumimoji="1" lang="en-US" altLang="ja-JP" sz="1200" dirty="0" smtClean="0"/>
            </a:br>
            <a:r>
              <a:rPr kumimoji="1" lang="ja-JP" altLang="en-US" sz="1200" dirty="0" smtClean="0"/>
              <a:t>オフラインでの伝達・設定</a:t>
            </a:r>
            <a:endParaRPr kumimoji="1" lang="ja-JP" altLang="en-US" sz="1200" dirty="0"/>
          </a:p>
        </p:txBody>
      </p:sp>
      <p:sp>
        <p:nvSpPr>
          <p:cNvPr id="41" name="正方形/長方形 40"/>
          <p:cNvSpPr/>
          <p:nvPr/>
        </p:nvSpPr>
        <p:spPr>
          <a:xfrm>
            <a:off x="1198476" y="5547712"/>
            <a:ext cx="4143079" cy="661482"/>
          </a:xfrm>
          <a:prstGeom prst="rect">
            <a:avLst/>
          </a:prstGeom>
          <a:noFill/>
          <a:ln w="28575" cmpd="sng">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xmlns="" val="304885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Embedded DS</a:t>
            </a:r>
            <a:r>
              <a:rPr kumimoji="1" lang="ja-JP" altLang="en-US" dirty="0" smtClean="0"/>
              <a:t>に反映させるためには</a:t>
            </a:r>
            <a:endParaRPr kumimoji="1" lang="ja-JP" altLang="en-US" dirty="0"/>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
        <p:nvSpPr>
          <p:cNvPr id="4" name="コンテンツ プレースホルダ 3"/>
          <p:cNvSpPr>
            <a:spLocks noGrp="1"/>
          </p:cNvSpPr>
          <p:nvPr>
            <p:ph sz="quarter" idx="1"/>
          </p:nvPr>
        </p:nvSpPr>
        <p:spPr/>
        <p:txBody>
          <a:bodyPr/>
          <a:lstStyle/>
          <a:p>
            <a:r>
              <a:rPr kumimoji="1" lang="en-US" altLang="ja-JP" dirty="0" smtClean="0"/>
              <a:t>Embedded DS</a:t>
            </a:r>
            <a:r>
              <a:rPr kumimoji="1" lang="ja-JP" altLang="en-US" dirty="0" smtClean="0"/>
              <a:t>に以下の</a:t>
            </a:r>
            <a:r>
              <a:rPr kumimoji="1" lang="en-US" altLang="ja-JP" dirty="0" smtClean="0"/>
              <a:t>1</a:t>
            </a:r>
            <a:r>
              <a:rPr kumimoji="1" lang="ja-JP" altLang="en-US" dirty="0" smtClean="0"/>
              <a:t>行を入れるだけ！</a:t>
            </a:r>
            <a:endParaRPr kumimoji="1" lang="en-US" altLang="ja-JP" dirty="0" smtClean="0"/>
          </a:p>
          <a:p>
            <a:endParaRPr kumimoji="1" lang="en-US" altLang="ja-JP" dirty="0" smtClean="0"/>
          </a:p>
          <a:p>
            <a:endParaRPr lang="en-US" altLang="ja-JP" dirty="0" smtClean="0"/>
          </a:p>
          <a:p>
            <a:pPr lvl="1"/>
            <a:r>
              <a:rPr kumimoji="1" lang="en-US" altLang="ja-JP" dirty="0" smtClean="0"/>
              <a:t>“/</a:t>
            </a:r>
            <a:r>
              <a:rPr kumimoji="1" lang="en-US" altLang="ja-JP" dirty="0" err="1" smtClean="0"/>
              <a:t>TestFed</a:t>
            </a:r>
            <a:r>
              <a:rPr kumimoji="1" lang="en-US" altLang="ja-JP" dirty="0" smtClean="0"/>
              <a:t>/”</a:t>
            </a:r>
            <a:r>
              <a:rPr kumimoji="1" lang="ja-JP" altLang="en-US" dirty="0" smtClean="0"/>
              <a:t>のところは，</a:t>
            </a:r>
            <a:r>
              <a:rPr kumimoji="1" lang="en-US" altLang="ja-JP" dirty="0" smtClean="0"/>
              <a:t/>
            </a:r>
            <a:br>
              <a:rPr kumimoji="1" lang="en-US" altLang="ja-JP" dirty="0" smtClean="0"/>
            </a:br>
            <a:r>
              <a:rPr kumimoji="1" lang="ja-JP" altLang="en-US" dirty="0" smtClean="0"/>
              <a:t>運用フェデレーションなら</a:t>
            </a:r>
            <a:r>
              <a:rPr kumimoji="1" lang="en-US" altLang="ja-JP" dirty="0" smtClean="0"/>
              <a:t>”/</a:t>
            </a:r>
            <a:r>
              <a:rPr kumimoji="1" lang="en-US" altLang="ja-JP" dirty="0" err="1" smtClean="0"/>
              <a:t>ProdFed</a:t>
            </a:r>
            <a:r>
              <a:rPr kumimoji="1" lang="en-US" altLang="ja-JP" dirty="0" smtClean="0"/>
              <a:t>/”</a:t>
            </a:r>
          </a:p>
          <a:p>
            <a:pPr lvl="1"/>
            <a:r>
              <a:rPr lang="ja-JP" altLang="en-US" dirty="0" smtClean="0"/>
              <a:t>最後の部分は自分の</a:t>
            </a:r>
            <a:r>
              <a:rPr lang="en-US" altLang="ja-JP" dirty="0" smtClean="0"/>
              <a:t>SP</a:t>
            </a:r>
            <a:r>
              <a:rPr lang="ja-JP" altLang="en-US" dirty="0" smtClean="0"/>
              <a:t>の申請書ベース</a:t>
            </a:r>
            <a:r>
              <a:rPr lang="en-US" altLang="ja-JP" dirty="0" smtClean="0"/>
              <a:t>ID</a:t>
            </a:r>
            <a:r>
              <a:rPr lang="ja-JP" altLang="en-US" dirty="0" smtClean="0"/>
              <a:t>を指定する</a:t>
            </a:r>
            <a:endParaRPr kumimoji="1" lang="ja-JP" altLang="en-US" dirty="0"/>
          </a:p>
        </p:txBody>
      </p:sp>
      <p:sp>
        <p:nvSpPr>
          <p:cNvPr id="5" name="テキスト ボックス 4"/>
          <p:cNvSpPr txBox="1"/>
          <p:nvPr/>
        </p:nvSpPr>
        <p:spPr>
          <a:xfrm>
            <a:off x="251520" y="1844824"/>
            <a:ext cx="8640960" cy="307777"/>
          </a:xfrm>
          <a:prstGeom prst="rect">
            <a:avLst/>
          </a:prstGeom>
          <a:noFill/>
        </p:spPr>
        <p:txBody>
          <a:bodyPr wrap="square" rtlCol="0">
            <a:spAutoFit/>
          </a:bodyPr>
          <a:lstStyle/>
          <a:p>
            <a:r>
              <a:rPr lang="en-US" altLang="ja-JP" sz="1400" dirty="0" err="1" smtClean="0"/>
              <a:t>var</a:t>
            </a:r>
            <a:r>
              <a:rPr lang="en-US" altLang="ja-JP" sz="1400" dirty="0" smtClean="0"/>
              <a:t> </a:t>
            </a:r>
            <a:r>
              <a:rPr lang="en-US" altLang="ja-JP" sz="1400" dirty="0" err="1" smtClean="0"/>
              <a:t>wayf_discofeed_url</a:t>
            </a:r>
            <a:r>
              <a:rPr lang="en-US" altLang="ja-JP" sz="1400" dirty="0" smtClean="0"/>
              <a:t> = "https://office.gakunin.nii.ac.jp/</a:t>
            </a:r>
            <a:r>
              <a:rPr lang="en-US" altLang="ja-JP" sz="1400" u="sng" dirty="0" smtClean="0"/>
              <a:t>TestFed</a:t>
            </a:r>
            <a:r>
              <a:rPr lang="en-US" altLang="ja-JP" sz="1400" dirty="0" smtClean="0"/>
              <a:t>/export/discofeed/</a:t>
            </a:r>
            <a:r>
              <a:rPr lang="en-US" altLang="ja-JP" sz="1400" u="sng" dirty="0" smtClean="0"/>
              <a:t>TS0083JP</a:t>
            </a:r>
            <a:r>
              <a:rPr lang="en-US" altLang="ja-JP" sz="1400" dirty="0" smtClean="0"/>
              <a:t>";</a:t>
            </a:r>
            <a:endParaRPr kumimoji="1" lang="ja-JP" altLang="en-US"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kuN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GakuNin</Template>
  <TotalTime>1054</TotalTime>
  <Words>916</Words>
  <Application>Microsoft Office PowerPoint</Application>
  <PresentationFormat>画面に合わせる (4:3)</PresentationFormat>
  <Paragraphs>234</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GakuNin</vt:lpstr>
      <vt:lpstr>学認申請システムとDS/uApprove.jpの 新しい関係 - IdPがSPを選べて、SPがIdPを選べる機能などなど -</vt:lpstr>
      <vt:lpstr>まずはEmbedded DS – GakuNinDS ver.1</vt:lpstr>
      <vt:lpstr>そしてGakuNinDS ver.2</vt:lpstr>
      <vt:lpstr>新しい申請システムでできるようになったこと（本発表での説明部分を抜粋）</vt:lpstr>
      <vt:lpstr>利用可能SP/IdP取捨選択</vt:lpstr>
      <vt:lpstr>利用可能SP/IdP取捨選択</vt:lpstr>
      <vt:lpstr>利用可能SP/IdP取捨選択</vt:lpstr>
      <vt:lpstr>利用可能SP/IdP取捨選択</vt:lpstr>
      <vt:lpstr>Embedded DSに反映させるためには</vt:lpstr>
      <vt:lpstr>IdPの地理的分類</vt:lpstr>
      <vt:lpstr>メタデータ mdui対応: Discovery Hinting Information</vt:lpstr>
      <vt:lpstr>メタデータ DiscoHints対応</vt:lpstr>
      <vt:lpstr>メタデータ 属性情報対応</vt:lpstr>
      <vt:lpstr>さらに　必須属性／任意属性の問題</vt:lpstr>
      <vt:lpstr>メタデータ 属性情報対応</vt:lpstr>
      <vt:lpstr>uApprove.jpとの連携</vt:lpstr>
      <vt:lpstr>uApprove.jpとの連携</vt:lpstr>
      <vt:lpstr>まとめ</vt:lpstr>
      <vt:lpstr>どこに情報があるかわからない方へ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yamaji</dc:creator>
  <cp:lastModifiedBy>Sonehara Lab.</cp:lastModifiedBy>
  <cp:revision>115</cp:revision>
  <dcterms:created xsi:type="dcterms:W3CDTF">2012-09-06T09:18:23Z</dcterms:created>
  <dcterms:modified xsi:type="dcterms:W3CDTF">2012-09-12T06:14:54Z</dcterms:modified>
</cp:coreProperties>
</file>