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8" r:id="rId4"/>
    <p:sldId id="262" r:id="rId5"/>
    <p:sldId id="261" r:id="rId6"/>
    <p:sldId id="263" r:id="rId7"/>
    <p:sldId id="268" r:id="rId8"/>
    <p:sldId id="281" r:id="rId9"/>
    <p:sldId id="274" r:id="rId10"/>
    <p:sldId id="275" r:id="rId11"/>
    <p:sldId id="276" r:id="rId12"/>
    <p:sldId id="265" r:id="rId13"/>
    <p:sldId id="270" r:id="rId14"/>
    <p:sldId id="279" r:id="rId15"/>
    <p:sldId id="273" r:id="rId16"/>
    <p:sldId id="283" r:id="rId17"/>
    <p:sldId id="277" r:id="rId18"/>
    <p:sldId id="258" r:id="rId19"/>
    <p:sldId id="260" r:id="rId20"/>
    <p:sldId id="282" r:id="rId21"/>
    <p:sldId id="259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505414576529"/>
          <c:y val="0.18495861570936625"/>
          <c:w val="0.8142735468165726"/>
          <c:h val="0.527483057438062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IdPs</c:v>
                </c:pt>
              </c:strCache>
            </c:strRef>
          </c:tx>
          <c:marker>
            <c:symbol val="none"/>
          </c:marker>
          <c:cat>
            <c:numRef>
              <c:f>Sheet1!$A$2:$A$55</c:f>
              <c:numCache>
                <c:formatCode>mmm\-yy</c:formatCode>
                <c:ptCount val="54"/>
                <c:pt idx="0">
                  <c:v>39995</c:v>
                </c:pt>
                <c:pt idx="1">
                  <c:v>40026</c:v>
                </c:pt>
                <c:pt idx="2">
                  <c:v>40057</c:v>
                </c:pt>
                <c:pt idx="3">
                  <c:v>40087</c:v>
                </c:pt>
                <c:pt idx="4">
                  <c:v>40118</c:v>
                </c:pt>
                <c:pt idx="5">
                  <c:v>40148</c:v>
                </c:pt>
                <c:pt idx="6">
                  <c:v>40179</c:v>
                </c:pt>
                <c:pt idx="7">
                  <c:v>40210</c:v>
                </c:pt>
                <c:pt idx="8">
                  <c:v>40238</c:v>
                </c:pt>
                <c:pt idx="9">
                  <c:v>40269</c:v>
                </c:pt>
                <c:pt idx="10">
                  <c:v>40299</c:v>
                </c:pt>
                <c:pt idx="11">
                  <c:v>40330</c:v>
                </c:pt>
                <c:pt idx="12">
                  <c:v>40360</c:v>
                </c:pt>
                <c:pt idx="13">
                  <c:v>40391</c:v>
                </c:pt>
                <c:pt idx="14">
                  <c:v>40422</c:v>
                </c:pt>
                <c:pt idx="15">
                  <c:v>40452</c:v>
                </c:pt>
                <c:pt idx="16">
                  <c:v>40483</c:v>
                </c:pt>
                <c:pt idx="17">
                  <c:v>40513</c:v>
                </c:pt>
                <c:pt idx="18">
                  <c:v>40544</c:v>
                </c:pt>
                <c:pt idx="19">
                  <c:v>40575</c:v>
                </c:pt>
                <c:pt idx="20">
                  <c:v>40603</c:v>
                </c:pt>
                <c:pt idx="21">
                  <c:v>40634</c:v>
                </c:pt>
                <c:pt idx="22">
                  <c:v>40664</c:v>
                </c:pt>
                <c:pt idx="23">
                  <c:v>40695</c:v>
                </c:pt>
                <c:pt idx="24">
                  <c:v>40725</c:v>
                </c:pt>
                <c:pt idx="25">
                  <c:v>40756</c:v>
                </c:pt>
                <c:pt idx="26">
                  <c:v>40787</c:v>
                </c:pt>
                <c:pt idx="27">
                  <c:v>40817</c:v>
                </c:pt>
                <c:pt idx="28">
                  <c:v>40848</c:v>
                </c:pt>
                <c:pt idx="29">
                  <c:v>40878</c:v>
                </c:pt>
                <c:pt idx="30">
                  <c:v>40909</c:v>
                </c:pt>
                <c:pt idx="31">
                  <c:v>40940</c:v>
                </c:pt>
                <c:pt idx="32">
                  <c:v>40969</c:v>
                </c:pt>
                <c:pt idx="33">
                  <c:v>41000</c:v>
                </c:pt>
                <c:pt idx="34">
                  <c:v>41030</c:v>
                </c:pt>
                <c:pt idx="35">
                  <c:v>41061</c:v>
                </c:pt>
                <c:pt idx="36">
                  <c:v>41091</c:v>
                </c:pt>
                <c:pt idx="37">
                  <c:v>41122</c:v>
                </c:pt>
                <c:pt idx="38">
                  <c:v>41153</c:v>
                </c:pt>
                <c:pt idx="39">
                  <c:v>41183</c:v>
                </c:pt>
                <c:pt idx="40">
                  <c:v>41214</c:v>
                </c:pt>
                <c:pt idx="41">
                  <c:v>41244</c:v>
                </c:pt>
                <c:pt idx="42">
                  <c:v>41275</c:v>
                </c:pt>
                <c:pt idx="43">
                  <c:v>41306</c:v>
                </c:pt>
                <c:pt idx="44">
                  <c:v>41334</c:v>
                </c:pt>
                <c:pt idx="45">
                  <c:v>41365</c:v>
                </c:pt>
                <c:pt idx="46">
                  <c:v>41395</c:v>
                </c:pt>
                <c:pt idx="47">
                  <c:v>41426</c:v>
                </c:pt>
                <c:pt idx="48">
                  <c:v>41456</c:v>
                </c:pt>
                <c:pt idx="49">
                  <c:v>41487</c:v>
                </c:pt>
                <c:pt idx="50">
                  <c:v>41518</c:v>
                </c:pt>
                <c:pt idx="51">
                  <c:v>41548</c:v>
                </c:pt>
                <c:pt idx="52">
                  <c:v>41579</c:v>
                </c:pt>
                <c:pt idx="53">
                  <c:v>41609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15</c:v>
                </c:pt>
                <c:pt idx="16">
                  <c:v>18</c:v>
                </c:pt>
                <c:pt idx="17">
                  <c:v>18</c:v>
                </c:pt>
                <c:pt idx="18">
                  <c:v>19</c:v>
                </c:pt>
                <c:pt idx="19">
                  <c:v>22</c:v>
                </c:pt>
                <c:pt idx="20">
                  <c:v>23</c:v>
                </c:pt>
                <c:pt idx="21">
                  <c:v>25</c:v>
                </c:pt>
                <c:pt idx="22">
                  <c:v>26</c:v>
                </c:pt>
                <c:pt idx="23">
                  <c:v>28</c:v>
                </c:pt>
                <c:pt idx="24">
                  <c:v>28</c:v>
                </c:pt>
                <c:pt idx="25">
                  <c:v>28</c:v>
                </c:pt>
                <c:pt idx="26">
                  <c:v>30</c:v>
                </c:pt>
                <c:pt idx="27">
                  <c:v>31</c:v>
                </c:pt>
                <c:pt idx="28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37</c:v>
                </c:pt>
                <c:pt idx="32">
                  <c:v>40</c:v>
                </c:pt>
                <c:pt idx="33">
                  <c:v>41</c:v>
                </c:pt>
                <c:pt idx="53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87872"/>
        <c:axId val="36689408"/>
      </c:lineChart>
      <c:dateAx>
        <c:axId val="366878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36689408"/>
        <c:crosses val="autoZero"/>
        <c:auto val="1"/>
        <c:lblOffset val="100"/>
        <c:baseTimeUnit val="months"/>
      </c:dateAx>
      <c:valAx>
        <c:axId val="3668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3668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505414576529"/>
          <c:y val="0.18495861570936625"/>
          <c:w val="0.86280687108709364"/>
          <c:h val="0.527483057438062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numRef>
              <c:f>Sheet1!$A$2:$A$55</c:f>
              <c:numCache>
                <c:formatCode>mmm\-yy</c:formatCode>
                <c:ptCount val="54"/>
                <c:pt idx="0">
                  <c:v>39995</c:v>
                </c:pt>
                <c:pt idx="1">
                  <c:v>40026</c:v>
                </c:pt>
                <c:pt idx="2">
                  <c:v>40057</c:v>
                </c:pt>
                <c:pt idx="3">
                  <c:v>40087</c:v>
                </c:pt>
                <c:pt idx="4">
                  <c:v>40118</c:v>
                </c:pt>
                <c:pt idx="5">
                  <c:v>40148</c:v>
                </c:pt>
                <c:pt idx="6">
                  <c:v>40179</c:v>
                </c:pt>
                <c:pt idx="7">
                  <c:v>40210</c:v>
                </c:pt>
                <c:pt idx="8">
                  <c:v>40238</c:v>
                </c:pt>
                <c:pt idx="9">
                  <c:v>40269</c:v>
                </c:pt>
                <c:pt idx="10">
                  <c:v>40299</c:v>
                </c:pt>
                <c:pt idx="11">
                  <c:v>40330</c:v>
                </c:pt>
                <c:pt idx="12">
                  <c:v>40360</c:v>
                </c:pt>
                <c:pt idx="13">
                  <c:v>40391</c:v>
                </c:pt>
                <c:pt idx="14">
                  <c:v>40422</c:v>
                </c:pt>
                <c:pt idx="15">
                  <c:v>40452</c:v>
                </c:pt>
                <c:pt idx="16">
                  <c:v>40483</c:v>
                </c:pt>
                <c:pt idx="17">
                  <c:v>40513</c:v>
                </c:pt>
                <c:pt idx="18">
                  <c:v>40544</c:v>
                </c:pt>
                <c:pt idx="19">
                  <c:v>40575</c:v>
                </c:pt>
                <c:pt idx="20">
                  <c:v>40603</c:v>
                </c:pt>
                <c:pt idx="21">
                  <c:v>40634</c:v>
                </c:pt>
                <c:pt idx="22">
                  <c:v>40664</c:v>
                </c:pt>
                <c:pt idx="23">
                  <c:v>40695</c:v>
                </c:pt>
                <c:pt idx="24">
                  <c:v>40725</c:v>
                </c:pt>
                <c:pt idx="25">
                  <c:v>40756</c:v>
                </c:pt>
                <c:pt idx="26">
                  <c:v>40787</c:v>
                </c:pt>
                <c:pt idx="27">
                  <c:v>40817</c:v>
                </c:pt>
                <c:pt idx="28">
                  <c:v>40848</c:v>
                </c:pt>
                <c:pt idx="29">
                  <c:v>40878</c:v>
                </c:pt>
                <c:pt idx="30">
                  <c:v>40909</c:v>
                </c:pt>
                <c:pt idx="31">
                  <c:v>40940</c:v>
                </c:pt>
                <c:pt idx="32">
                  <c:v>40969</c:v>
                </c:pt>
                <c:pt idx="33">
                  <c:v>41000</c:v>
                </c:pt>
                <c:pt idx="34">
                  <c:v>41030</c:v>
                </c:pt>
                <c:pt idx="35">
                  <c:v>41061</c:v>
                </c:pt>
                <c:pt idx="36">
                  <c:v>41091</c:v>
                </c:pt>
                <c:pt idx="37">
                  <c:v>41122</c:v>
                </c:pt>
                <c:pt idx="38">
                  <c:v>41153</c:v>
                </c:pt>
                <c:pt idx="39">
                  <c:v>41183</c:v>
                </c:pt>
                <c:pt idx="40">
                  <c:v>41214</c:v>
                </c:pt>
                <c:pt idx="41">
                  <c:v>41244</c:v>
                </c:pt>
                <c:pt idx="42">
                  <c:v>41275</c:v>
                </c:pt>
                <c:pt idx="43">
                  <c:v>41306</c:v>
                </c:pt>
                <c:pt idx="44">
                  <c:v>41334</c:v>
                </c:pt>
                <c:pt idx="45">
                  <c:v>41365</c:v>
                </c:pt>
                <c:pt idx="46">
                  <c:v>41395</c:v>
                </c:pt>
                <c:pt idx="47">
                  <c:v>41426</c:v>
                </c:pt>
                <c:pt idx="48">
                  <c:v>41456</c:v>
                </c:pt>
                <c:pt idx="49">
                  <c:v>41487</c:v>
                </c:pt>
                <c:pt idx="50">
                  <c:v>41518</c:v>
                </c:pt>
                <c:pt idx="51">
                  <c:v>41548</c:v>
                </c:pt>
                <c:pt idx="52">
                  <c:v>41579</c:v>
                </c:pt>
                <c:pt idx="53">
                  <c:v>41609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250</c:v>
                </c:pt>
                <c:pt idx="1">
                  <c:v>19231</c:v>
                </c:pt>
                <c:pt idx="2">
                  <c:v>19231</c:v>
                </c:pt>
                <c:pt idx="3">
                  <c:v>19231</c:v>
                </c:pt>
                <c:pt idx="4">
                  <c:v>76431</c:v>
                </c:pt>
                <c:pt idx="5">
                  <c:v>76431</c:v>
                </c:pt>
                <c:pt idx="6">
                  <c:v>95139</c:v>
                </c:pt>
                <c:pt idx="7">
                  <c:v>107939</c:v>
                </c:pt>
                <c:pt idx="8">
                  <c:v>129523</c:v>
                </c:pt>
                <c:pt idx="9">
                  <c:v>171034</c:v>
                </c:pt>
                <c:pt idx="10">
                  <c:v>176984</c:v>
                </c:pt>
                <c:pt idx="11">
                  <c:v>185284</c:v>
                </c:pt>
                <c:pt idx="12">
                  <c:v>185284</c:v>
                </c:pt>
                <c:pt idx="13">
                  <c:v>194284</c:v>
                </c:pt>
                <c:pt idx="14">
                  <c:v>272254</c:v>
                </c:pt>
                <c:pt idx="15">
                  <c:v>272254</c:v>
                </c:pt>
                <c:pt idx="16">
                  <c:v>285945</c:v>
                </c:pt>
                <c:pt idx="17">
                  <c:v>285945</c:v>
                </c:pt>
                <c:pt idx="18">
                  <c:v>292345</c:v>
                </c:pt>
                <c:pt idx="19">
                  <c:v>352604</c:v>
                </c:pt>
                <c:pt idx="20">
                  <c:v>391100</c:v>
                </c:pt>
                <c:pt idx="21">
                  <c:v>448869</c:v>
                </c:pt>
                <c:pt idx="22">
                  <c:v>462683</c:v>
                </c:pt>
                <c:pt idx="23">
                  <c:v>471875</c:v>
                </c:pt>
                <c:pt idx="24">
                  <c:v>471875</c:v>
                </c:pt>
                <c:pt idx="25">
                  <c:v>471875</c:v>
                </c:pt>
                <c:pt idx="26">
                  <c:v>479951</c:v>
                </c:pt>
                <c:pt idx="27">
                  <c:v>509496</c:v>
                </c:pt>
                <c:pt idx="28">
                  <c:v>527435</c:v>
                </c:pt>
                <c:pt idx="29">
                  <c:v>528233</c:v>
                </c:pt>
                <c:pt idx="30">
                  <c:v>528233</c:v>
                </c:pt>
                <c:pt idx="31">
                  <c:v>536768</c:v>
                </c:pt>
                <c:pt idx="32">
                  <c:v>551339</c:v>
                </c:pt>
                <c:pt idx="33">
                  <c:v>553839</c:v>
                </c:pt>
                <c:pt idx="53">
                  <c:v>1000000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</c:v>
                </c:pt>
              </c:strCache>
            </c:strRef>
          </c:tx>
          <c:marker>
            <c:symbol val="none"/>
          </c:marker>
          <c:cat>
            <c:numRef>
              <c:f>Sheet1!$A$2:$A$55</c:f>
              <c:numCache>
                <c:formatCode>mmm\-yy</c:formatCode>
                <c:ptCount val="54"/>
                <c:pt idx="0">
                  <c:v>39995</c:v>
                </c:pt>
                <c:pt idx="1">
                  <c:v>40026</c:v>
                </c:pt>
                <c:pt idx="2">
                  <c:v>40057</c:v>
                </c:pt>
                <c:pt idx="3">
                  <c:v>40087</c:v>
                </c:pt>
                <c:pt idx="4">
                  <c:v>40118</c:v>
                </c:pt>
                <c:pt idx="5">
                  <c:v>40148</c:v>
                </c:pt>
                <c:pt idx="6">
                  <c:v>40179</c:v>
                </c:pt>
                <c:pt idx="7">
                  <c:v>40210</c:v>
                </c:pt>
                <c:pt idx="8">
                  <c:v>40238</c:v>
                </c:pt>
                <c:pt idx="9">
                  <c:v>40269</c:v>
                </c:pt>
                <c:pt idx="10">
                  <c:v>40299</c:v>
                </c:pt>
                <c:pt idx="11">
                  <c:v>40330</c:v>
                </c:pt>
                <c:pt idx="12">
                  <c:v>40360</c:v>
                </c:pt>
                <c:pt idx="13">
                  <c:v>40391</c:v>
                </c:pt>
                <c:pt idx="14">
                  <c:v>40422</c:v>
                </c:pt>
                <c:pt idx="15">
                  <c:v>40452</c:v>
                </c:pt>
                <c:pt idx="16">
                  <c:v>40483</c:v>
                </c:pt>
                <c:pt idx="17">
                  <c:v>40513</c:v>
                </c:pt>
                <c:pt idx="18">
                  <c:v>40544</c:v>
                </c:pt>
                <c:pt idx="19">
                  <c:v>40575</c:v>
                </c:pt>
                <c:pt idx="20">
                  <c:v>40603</c:v>
                </c:pt>
                <c:pt idx="21">
                  <c:v>40634</c:v>
                </c:pt>
                <c:pt idx="22">
                  <c:v>40664</c:v>
                </c:pt>
                <c:pt idx="23">
                  <c:v>40695</c:v>
                </c:pt>
                <c:pt idx="24">
                  <c:v>40725</c:v>
                </c:pt>
                <c:pt idx="25">
                  <c:v>40756</c:v>
                </c:pt>
                <c:pt idx="26">
                  <c:v>40787</c:v>
                </c:pt>
                <c:pt idx="27">
                  <c:v>40817</c:v>
                </c:pt>
                <c:pt idx="28">
                  <c:v>40848</c:v>
                </c:pt>
                <c:pt idx="29">
                  <c:v>40878</c:v>
                </c:pt>
                <c:pt idx="30">
                  <c:v>40909</c:v>
                </c:pt>
                <c:pt idx="31">
                  <c:v>40940</c:v>
                </c:pt>
                <c:pt idx="32">
                  <c:v>40969</c:v>
                </c:pt>
                <c:pt idx="33">
                  <c:v>41000</c:v>
                </c:pt>
                <c:pt idx="34">
                  <c:v>41030</c:v>
                </c:pt>
                <c:pt idx="35">
                  <c:v>41061</c:v>
                </c:pt>
                <c:pt idx="36">
                  <c:v>41091</c:v>
                </c:pt>
                <c:pt idx="37">
                  <c:v>41122</c:v>
                </c:pt>
                <c:pt idx="38">
                  <c:v>41153</c:v>
                </c:pt>
                <c:pt idx="39">
                  <c:v>41183</c:v>
                </c:pt>
                <c:pt idx="40">
                  <c:v>41214</c:v>
                </c:pt>
                <c:pt idx="41">
                  <c:v>41244</c:v>
                </c:pt>
                <c:pt idx="42">
                  <c:v>41275</c:v>
                </c:pt>
                <c:pt idx="43">
                  <c:v>41306</c:v>
                </c:pt>
                <c:pt idx="44">
                  <c:v>41334</c:v>
                </c:pt>
                <c:pt idx="45">
                  <c:v>41365</c:v>
                </c:pt>
                <c:pt idx="46">
                  <c:v>41395</c:v>
                </c:pt>
                <c:pt idx="47">
                  <c:v>41426</c:v>
                </c:pt>
                <c:pt idx="48">
                  <c:v>41456</c:v>
                </c:pt>
                <c:pt idx="49">
                  <c:v>41487</c:v>
                </c:pt>
                <c:pt idx="50">
                  <c:v>41518</c:v>
                </c:pt>
                <c:pt idx="51">
                  <c:v>41548</c:v>
                </c:pt>
                <c:pt idx="52">
                  <c:v>41579</c:v>
                </c:pt>
                <c:pt idx="53">
                  <c:v>41609</c:v>
                </c:pt>
              </c:numCache>
            </c:numRef>
          </c:cat>
          <c:val>
            <c:numRef>
              <c:f>Sheet1!$C$2:$C$55</c:f>
              <c:numCache>
                <c:formatCode>General</c:formatCode>
                <c:ptCount val="54"/>
                <c:pt idx="0">
                  <c:v>50</c:v>
                </c:pt>
                <c:pt idx="1">
                  <c:v>15851</c:v>
                </c:pt>
                <c:pt idx="2">
                  <c:v>15851</c:v>
                </c:pt>
                <c:pt idx="3">
                  <c:v>15851</c:v>
                </c:pt>
                <c:pt idx="4">
                  <c:v>62196</c:v>
                </c:pt>
                <c:pt idx="5">
                  <c:v>62196</c:v>
                </c:pt>
                <c:pt idx="6">
                  <c:v>77604</c:v>
                </c:pt>
                <c:pt idx="7">
                  <c:v>87904</c:v>
                </c:pt>
                <c:pt idx="8">
                  <c:v>105488</c:v>
                </c:pt>
                <c:pt idx="9">
                  <c:v>139488</c:v>
                </c:pt>
                <c:pt idx="10">
                  <c:v>145438</c:v>
                </c:pt>
                <c:pt idx="11">
                  <c:v>149938</c:v>
                </c:pt>
                <c:pt idx="12">
                  <c:v>149938</c:v>
                </c:pt>
                <c:pt idx="13">
                  <c:v>157238</c:v>
                </c:pt>
                <c:pt idx="14">
                  <c:v>230838</c:v>
                </c:pt>
                <c:pt idx="15">
                  <c:v>230838</c:v>
                </c:pt>
                <c:pt idx="16">
                  <c:v>241288</c:v>
                </c:pt>
                <c:pt idx="17">
                  <c:v>241288</c:v>
                </c:pt>
                <c:pt idx="18">
                  <c:v>247088</c:v>
                </c:pt>
                <c:pt idx="19">
                  <c:v>299247</c:v>
                </c:pt>
                <c:pt idx="20">
                  <c:v>328043</c:v>
                </c:pt>
                <c:pt idx="21">
                  <c:v>377528</c:v>
                </c:pt>
                <c:pt idx="22">
                  <c:v>388974</c:v>
                </c:pt>
                <c:pt idx="23">
                  <c:v>396022</c:v>
                </c:pt>
                <c:pt idx="24">
                  <c:v>396022</c:v>
                </c:pt>
                <c:pt idx="25">
                  <c:v>396022</c:v>
                </c:pt>
                <c:pt idx="26">
                  <c:v>403094</c:v>
                </c:pt>
                <c:pt idx="27">
                  <c:v>426796</c:v>
                </c:pt>
                <c:pt idx="28">
                  <c:v>442301</c:v>
                </c:pt>
                <c:pt idx="29">
                  <c:v>442301</c:v>
                </c:pt>
                <c:pt idx="30">
                  <c:v>442301</c:v>
                </c:pt>
                <c:pt idx="31">
                  <c:v>450205</c:v>
                </c:pt>
                <c:pt idx="32">
                  <c:v>462162</c:v>
                </c:pt>
                <c:pt idx="33">
                  <c:v>464212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Staffs</c:v>
                </c:pt>
              </c:strCache>
            </c:strRef>
          </c:tx>
          <c:marker>
            <c:symbol val="none"/>
          </c:marker>
          <c:cat>
            <c:numRef>
              <c:f>Sheet1!$A$2:$A$55</c:f>
              <c:numCache>
                <c:formatCode>mmm\-yy</c:formatCode>
                <c:ptCount val="54"/>
                <c:pt idx="0">
                  <c:v>39995</c:v>
                </c:pt>
                <c:pt idx="1">
                  <c:v>40026</c:v>
                </c:pt>
                <c:pt idx="2">
                  <c:v>40057</c:v>
                </c:pt>
                <c:pt idx="3">
                  <c:v>40087</c:v>
                </c:pt>
                <c:pt idx="4">
                  <c:v>40118</c:v>
                </c:pt>
                <c:pt idx="5">
                  <c:v>40148</c:v>
                </c:pt>
                <c:pt idx="6">
                  <c:v>40179</c:v>
                </c:pt>
                <c:pt idx="7">
                  <c:v>40210</c:v>
                </c:pt>
                <c:pt idx="8">
                  <c:v>40238</c:v>
                </c:pt>
                <c:pt idx="9">
                  <c:v>40269</c:v>
                </c:pt>
                <c:pt idx="10">
                  <c:v>40299</c:v>
                </c:pt>
                <c:pt idx="11">
                  <c:v>40330</c:v>
                </c:pt>
                <c:pt idx="12">
                  <c:v>40360</c:v>
                </c:pt>
                <c:pt idx="13">
                  <c:v>40391</c:v>
                </c:pt>
                <c:pt idx="14">
                  <c:v>40422</c:v>
                </c:pt>
                <c:pt idx="15">
                  <c:v>40452</c:v>
                </c:pt>
                <c:pt idx="16">
                  <c:v>40483</c:v>
                </c:pt>
                <c:pt idx="17">
                  <c:v>40513</c:v>
                </c:pt>
                <c:pt idx="18">
                  <c:v>40544</c:v>
                </c:pt>
                <c:pt idx="19">
                  <c:v>40575</c:v>
                </c:pt>
                <c:pt idx="20">
                  <c:v>40603</c:v>
                </c:pt>
                <c:pt idx="21">
                  <c:v>40634</c:v>
                </c:pt>
                <c:pt idx="22">
                  <c:v>40664</c:v>
                </c:pt>
                <c:pt idx="23">
                  <c:v>40695</c:v>
                </c:pt>
                <c:pt idx="24">
                  <c:v>40725</c:v>
                </c:pt>
                <c:pt idx="25">
                  <c:v>40756</c:v>
                </c:pt>
                <c:pt idx="26">
                  <c:v>40787</c:v>
                </c:pt>
                <c:pt idx="27">
                  <c:v>40817</c:v>
                </c:pt>
                <c:pt idx="28">
                  <c:v>40848</c:v>
                </c:pt>
                <c:pt idx="29">
                  <c:v>40878</c:v>
                </c:pt>
                <c:pt idx="30">
                  <c:v>40909</c:v>
                </c:pt>
                <c:pt idx="31">
                  <c:v>40940</c:v>
                </c:pt>
                <c:pt idx="32">
                  <c:v>40969</c:v>
                </c:pt>
                <c:pt idx="33">
                  <c:v>41000</c:v>
                </c:pt>
                <c:pt idx="34">
                  <c:v>41030</c:v>
                </c:pt>
                <c:pt idx="35">
                  <c:v>41061</c:v>
                </c:pt>
                <c:pt idx="36">
                  <c:v>41091</c:v>
                </c:pt>
                <c:pt idx="37">
                  <c:v>41122</c:v>
                </c:pt>
                <c:pt idx="38">
                  <c:v>41153</c:v>
                </c:pt>
                <c:pt idx="39">
                  <c:v>41183</c:v>
                </c:pt>
                <c:pt idx="40">
                  <c:v>41214</c:v>
                </c:pt>
                <c:pt idx="41">
                  <c:v>41244</c:v>
                </c:pt>
                <c:pt idx="42">
                  <c:v>41275</c:v>
                </c:pt>
                <c:pt idx="43">
                  <c:v>41306</c:v>
                </c:pt>
                <c:pt idx="44">
                  <c:v>41334</c:v>
                </c:pt>
                <c:pt idx="45">
                  <c:v>41365</c:v>
                </c:pt>
                <c:pt idx="46">
                  <c:v>41395</c:v>
                </c:pt>
                <c:pt idx="47">
                  <c:v>41426</c:v>
                </c:pt>
                <c:pt idx="48">
                  <c:v>41456</c:v>
                </c:pt>
                <c:pt idx="49">
                  <c:v>41487</c:v>
                </c:pt>
                <c:pt idx="50">
                  <c:v>41518</c:v>
                </c:pt>
                <c:pt idx="51">
                  <c:v>41548</c:v>
                </c:pt>
                <c:pt idx="52">
                  <c:v>41579</c:v>
                </c:pt>
                <c:pt idx="53">
                  <c:v>41609</c:v>
                </c:pt>
              </c:numCache>
            </c:numRef>
          </c:cat>
          <c:val>
            <c:numRef>
              <c:f>Sheet1!$D$2:$D$55</c:f>
              <c:numCache>
                <c:formatCode>General</c:formatCode>
                <c:ptCount val="54"/>
                <c:pt idx="0">
                  <c:v>200</c:v>
                </c:pt>
                <c:pt idx="1">
                  <c:v>3380</c:v>
                </c:pt>
                <c:pt idx="2">
                  <c:v>3380</c:v>
                </c:pt>
                <c:pt idx="3">
                  <c:v>3380</c:v>
                </c:pt>
                <c:pt idx="4">
                  <c:v>14235</c:v>
                </c:pt>
                <c:pt idx="5">
                  <c:v>14235</c:v>
                </c:pt>
                <c:pt idx="6">
                  <c:v>17535</c:v>
                </c:pt>
                <c:pt idx="7">
                  <c:v>20035</c:v>
                </c:pt>
                <c:pt idx="8">
                  <c:v>24035</c:v>
                </c:pt>
                <c:pt idx="9">
                  <c:v>31546</c:v>
                </c:pt>
                <c:pt idx="10">
                  <c:v>31546</c:v>
                </c:pt>
                <c:pt idx="11">
                  <c:v>35346</c:v>
                </c:pt>
                <c:pt idx="12">
                  <c:v>35346</c:v>
                </c:pt>
                <c:pt idx="13">
                  <c:v>37046</c:v>
                </c:pt>
                <c:pt idx="14">
                  <c:v>41416</c:v>
                </c:pt>
                <c:pt idx="15">
                  <c:v>41416</c:v>
                </c:pt>
                <c:pt idx="16">
                  <c:v>44657</c:v>
                </c:pt>
                <c:pt idx="17">
                  <c:v>44657</c:v>
                </c:pt>
                <c:pt idx="18">
                  <c:v>45257</c:v>
                </c:pt>
                <c:pt idx="19">
                  <c:v>53357</c:v>
                </c:pt>
                <c:pt idx="20">
                  <c:v>63057</c:v>
                </c:pt>
                <c:pt idx="21">
                  <c:v>71341</c:v>
                </c:pt>
                <c:pt idx="22">
                  <c:v>73709</c:v>
                </c:pt>
                <c:pt idx="23">
                  <c:v>75853</c:v>
                </c:pt>
                <c:pt idx="24">
                  <c:v>75853</c:v>
                </c:pt>
                <c:pt idx="25">
                  <c:v>75853</c:v>
                </c:pt>
                <c:pt idx="26">
                  <c:v>76857</c:v>
                </c:pt>
                <c:pt idx="27">
                  <c:v>82700</c:v>
                </c:pt>
                <c:pt idx="28">
                  <c:v>85134</c:v>
                </c:pt>
                <c:pt idx="29">
                  <c:v>85932</c:v>
                </c:pt>
                <c:pt idx="30">
                  <c:v>85932</c:v>
                </c:pt>
                <c:pt idx="31">
                  <c:v>86563</c:v>
                </c:pt>
                <c:pt idx="32">
                  <c:v>89177</c:v>
                </c:pt>
                <c:pt idx="33">
                  <c:v>89627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96320"/>
        <c:axId val="157159424"/>
      </c:lineChart>
      <c:dateAx>
        <c:axId val="814963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57159424"/>
        <c:crosses val="autoZero"/>
        <c:auto val="1"/>
        <c:lblOffset val="100"/>
        <c:baseTimeUnit val="months"/>
      </c:dateAx>
      <c:valAx>
        <c:axId val="157159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81496320"/>
        <c:crosses val="autoZero"/>
        <c:crossBetween val="between"/>
        <c:dispUnits>
          <c:builtInUnit val="tenThousands"/>
          <c:dispUnitsLbl>
            <c:layout/>
          </c:dispUnitsLbl>
        </c:dispUnits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ja-JP"/>
          </a:p>
        </c:txPr>
      </c:legendEntry>
      <c:layout>
        <c:manualLayout>
          <c:xMode val="edge"/>
          <c:yMode val="edge"/>
          <c:x val="0.11820019376813864"/>
          <c:y val="2.2349738917898015E-2"/>
          <c:w val="0.8468516725654831"/>
          <c:h val="0.141048988600615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5054145765276"/>
          <c:y val="0.18495861570936631"/>
          <c:w val="0.86280687108709364"/>
          <c:h val="0.527483057438062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SPs</c:v>
                </c:pt>
              </c:strCache>
            </c:strRef>
          </c:tx>
          <c:marker>
            <c:symbol val="none"/>
          </c:marker>
          <c:cat>
            <c:numRef>
              <c:f>Sheet1!$A$2:$A$43</c:f>
              <c:numCache>
                <c:formatCode>mmm\-yy</c:formatCode>
                <c:ptCount val="42"/>
                <c:pt idx="0">
                  <c:v>39995</c:v>
                </c:pt>
                <c:pt idx="1">
                  <c:v>40026</c:v>
                </c:pt>
                <c:pt idx="2">
                  <c:v>40057</c:v>
                </c:pt>
                <c:pt idx="3">
                  <c:v>40087</c:v>
                </c:pt>
                <c:pt idx="4">
                  <c:v>40118</c:v>
                </c:pt>
                <c:pt idx="5">
                  <c:v>40148</c:v>
                </c:pt>
                <c:pt idx="6">
                  <c:v>40179</c:v>
                </c:pt>
                <c:pt idx="7">
                  <c:v>40210</c:v>
                </c:pt>
                <c:pt idx="8">
                  <c:v>40238</c:v>
                </c:pt>
                <c:pt idx="9">
                  <c:v>40269</c:v>
                </c:pt>
                <c:pt idx="10">
                  <c:v>40299</c:v>
                </c:pt>
                <c:pt idx="11">
                  <c:v>40330</c:v>
                </c:pt>
                <c:pt idx="12">
                  <c:v>40360</c:v>
                </c:pt>
                <c:pt idx="13">
                  <c:v>40391</c:v>
                </c:pt>
                <c:pt idx="14">
                  <c:v>40422</c:v>
                </c:pt>
                <c:pt idx="15">
                  <c:v>40452</c:v>
                </c:pt>
                <c:pt idx="16">
                  <c:v>40483</c:v>
                </c:pt>
                <c:pt idx="17">
                  <c:v>40513</c:v>
                </c:pt>
                <c:pt idx="18">
                  <c:v>40544</c:v>
                </c:pt>
                <c:pt idx="19">
                  <c:v>40575</c:v>
                </c:pt>
                <c:pt idx="20">
                  <c:v>40603</c:v>
                </c:pt>
                <c:pt idx="21">
                  <c:v>40634</c:v>
                </c:pt>
                <c:pt idx="22">
                  <c:v>40664</c:v>
                </c:pt>
                <c:pt idx="23">
                  <c:v>40695</c:v>
                </c:pt>
                <c:pt idx="24">
                  <c:v>40725</c:v>
                </c:pt>
                <c:pt idx="25">
                  <c:v>40756</c:v>
                </c:pt>
                <c:pt idx="26">
                  <c:v>40787</c:v>
                </c:pt>
                <c:pt idx="27">
                  <c:v>40817</c:v>
                </c:pt>
                <c:pt idx="28">
                  <c:v>40848</c:v>
                </c:pt>
                <c:pt idx="29">
                  <c:v>40878</c:v>
                </c:pt>
                <c:pt idx="30">
                  <c:v>40909</c:v>
                </c:pt>
                <c:pt idx="31">
                  <c:v>40940</c:v>
                </c:pt>
                <c:pt idx="32">
                  <c:v>40969</c:v>
                </c:pt>
                <c:pt idx="33">
                  <c:v>41000</c:v>
                </c:pt>
                <c:pt idx="34">
                  <c:v>41030</c:v>
                </c:pt>
                <c:pt idx="35">
                  <c:v>41061</c:v>
                </c:pt>
                <c:pt idx="36">
                  <c:v>41091</c:v>
                </c:pt>
                <c:pt idx="37">
                  <c:v>41122</c:v>
                </c:pt>
                <c:pt idx="38">
                  <c:v>41153</c:v>
                </c:pt>
                <c:pt idx="39">
                  <c:v>41183</c:v>
                </c:pt>
                <c:pt idx="40">
                  <c:v>41214</c:v>
                </c:pt>
                <c:pt idx="41">
                  <c:v>41244</c:v>
                </c:pt>
              </c:numCache>
            </c:num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14</c:v>
                </c:pt>
                <c:pt idx="7">
                  <c:v>16</c:v>
                </c:pt>
                <c:pt idx="8">
                  <c:v>16</c:v>
                </c:pt>
                <c:pt idx="9">
                  <c:v>21</c:v>
                </c:pt>
                <c:pt idx="10">
                  <c:v>21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37</c:v>
                </c:pt>
                <c:pt idx="21">
                  <c:v>38</c:v>
                </c:pt>
                <c:pt idx="22">
                  <c:v>43</c:v>
                </c:pt>
                <c:pt idx="23">
                  <c:v>44</c:v>
                </c:pt>
                <c:pt idx="24">
                  <c:v>46</c:v>
                </c:pt>
                <c:pt idx="25">
                  <c:v>46</c:v>
                </c:pt>
                <c:pt idx="26">
                  <c:v>48</c:v>
                </c:pt>
                <c:pt idx="27">
                  <c:v>50</c:v>
                </c:pt>
                <c:pt idx="28">
                  <c:v>53</c:v>
                </c:pt>
                <c:pt idx="29">
                  <c:v>53</c:v>
                </c:pt>
                <c:pt idx="30">
                  <c:v>56</c:v>
                </c:pt>
                <c:pt idx="31">
                  <c:v>58</c:v>
                </c:pt>
                <c:pt idx="32">
                  <c:v>60</c:v>
                </c:pt>
                <c:pt idx="33">
                  <c:v>80</c:v>
                </c:pt>
                <c:pt idx="41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03936"/>
        <c:axId val="157305472"/>
      </c:lineChart>
      <c:dateAx>
        <c:axId val="1573039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57305472"/>
        <c:crosses val="autoZero"/>
        <c:auto val="1"/>
        <c:lblOffset val="100"/>
        <c:baseTimeUnit val="months"/>
      </c:dateAx>
      <c:valAx>
        <c:axId val="157305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5730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505414576529"/>
          <c:y val="0.18495861570936625"/>
          <c:w val="0.8142735468165726"/>
          <c:h val="0.527483057438062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IdPs</c:v>
                </c:pt>
              </c:strCache>
            </c:strRef>
          </c:tx>
          <c:marker>
            <c:symbol val="none"/>
          </c:marker>
          <c:cat>
            <c:numRef>
              <c:f>Sheet1!$A$2:$A$35</c:f>
              <c:numCache>
                <c:formatCode>mmm\-yy</c:formatCode>
                <c:ptCount val="34"/>
                <c:pt idx="0">
                  <c:v>39995</c:v>
                </c:pt>
                <c:pt idx="1">
                  <c:v>40026</c:v>
                </c:pt>
                <c:pt idx="2">
                  <c:v>40057</c:v>
                </c:pt>
                <c:pt idx="3">
                  <c:v>40087</c:v>
                </c:pt>
                <c:pt idx="4">
                  <c:v>40118</c:v>
                </c:pt>
                <c:pt idx="5">
                  <c:v>40148</c:v>
                </c:pt>
                <c:pt idx="6">
                  <c:v>40179</c:v>
                </c:pt>
                <c:pt idx="7">
                  <c:v>40210</c:v>
                </c:pt>
                <c:pt idx="8">
                  <c:v>40238</c:v>
                </c:pt>
                <c:pt idx="9">
                  <c:v>40269</c:v>
                </c:pt>
                <c:pt idx="10">
                  <c:v>40299</c:v>
                </c:pt>
                <c:pt idx="11">
                  <c:v>40330</c:v>
                </c:pt>
                <c:pt idx="12">
                  <c:v>40360</c:v>
                </c:pt>
                <c:pt idx="13">
                  <c:v>40391</c:v>
                </c:pt>
                <c:pt idx="14">
                  <c:v>40422</c:v>
                </c:pt>
                <c:pt idx="15">
                  <c:v>40452</c:v>
                </c:pt>
                <c:pt idx="16">
                  <c:v>40483</c:v>
                </c:pt>
                <c:pt idx="17">
                  <c:v>40513</c:v>
                </c:pt>
                <c:pt idx="18">
                  <c:v>40544</c:v>
                </c:pt>
                <c:pt idx="19">
                  <c:v>40575</c:v>
                </c:pt>
                <c:pt idx="20">
                  <c:v>40603</c:v>
                </c:pt>
                <c:pt idx="21">
                  <c:v>40634</c:v>
                </c:pt>
                <c:pt idx="22">
                  <c:v>40664</c:v>
                </c:pt>
                <c:pt idx="23">
                  <c:v>40695</c:v>
                </c:pt>
                <c:pt idx="24">
                  <c:v>40725</c:v>
                </c:pt>
                <c:pt idx="25">
                  <c:v>40756</c:v>
                </c:pt>
                <c:pt idx="26">
                  <c:v>40787</c:v>
                </c:pt>
                <c:pt idx="27">
                  <c:v>40817</c:v>
                </c:pt>
                <c:pt idx="28">
                  <c:v>40848</c:v>
                </c:pt>
                <c:pt idx="29">
                  <c:v>40878</c:v>
                </c:pt>
                <c:pt idx="30">
                  <c:v>40909</c:v>
                </c:pt>
                <c:pt idx="31">
                  <c:v>40940</c:v>
                </c:pt>
                <c:pt idx="32">
                  <c:v>40969</c:v>
                </c:pt>
                <c:pt idx="33">
                  <c:v>41000</c:v>
                </c:pt>
              </c:numCache>
            </c:numRef>
          </c:cat>
          <c:val>
            <c:numRef>
              <c:f>Sheet1!$B$2:$B$35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15</c:v>
                </c:pt>
                <c:pt idx="16">
                  <c:v>18</c:v>
                </c:pt>
                <c:pt idx="17">
                  <c:v>18</c:v>
                </c:pt>
                <c:pt idx="18">
                  <c:v>19</c:v>
                </c:pt>
                <c:pt idx="19">
                  <c:v>22</c:v>
                </c:pt>
                <c:pt idx="20">
                  <c:v>23</c:v>
                </c:pt>
                <c:pt idx="21">
                  <c:v>25</c:v>
                </c:pt>
                <c:pt idx="22">
                  <c:v>26</c:v>
                </c:pt>
                <c:pt idx="23">
                  <c:v>28</c:v>
                </c:pt>
                <c:pt idx="24">
                  <c:v>28</c:v>
                </c:pt>
                <c:pt idx="25">
                  <c:v>28</c:v>
                </c:pt>
                <c:pt idx="26">
                  <c:v>30</c:v>
                </c:pt>
                <c:pt idx="27">
                  <c:v>31</c:v>
                </c:pt>
                <c:pt idx="28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37</c:v>
                </c:pt>
                <c:pt idx="32">
                  <c:v>40</c:v>
                </c:pt>
                <c:pt idx="33">
                  <c:v>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SPs</c:v>
                </c:pt>
              </c:strCache>
            </c:strRef>
          </c:tx>
          <c:marker>
            <c:symbol val="none"/>
          </c:marker>
          <c:cat>
            <c:numRef>
              <c:f>Sheet1!$A$2:$A$35</c:f>
              <c:numCache>
                <c:formatCode>mmm\-yy</c:formatCode>
                <c:ptCount val="34"/>
                <c:pt idx="0">
                  <c:v>39995</c:v>
                </c:pt>
                <c:pt idx="1">
                  <c:v>40026</c:v>
                </c:pt>
                <c:pt idx="2">
                  <c:v>40057</c:v>
                </c:pt>
                <c:pt idx="3">
                  <c:v>40087</c:v>
                </c:pt>
                <c:pt idx="4">
                  <c:v>40118</c:v>
                </c:pt>
                <c:pt idx="5">
                  <c:v>40148</c:v>
                </c:pt>
                <c:pt idx="6">
                  <c:v>40179</c:v>
                </c:pt>
                <c:pt idx="7">
                  <c:v>40210</c:v>
                </c:pt>
                <c:pt idx="8">
                  <c:v>40238</c:v>
                </c:pt>
                <c:pt idx="9">
                  <c:v>40269</c:v>
                </c:pt>
                <c:pt idx="10">
                  <c:v>40299</c:v>
                </c:pt>
                <c:pt idx="11">
                  <c:v>40330</c:v>
                </c:pt>
                <c:pt idx="12">
                  <c:v>40360</c:v>
                </c:pt>
                <c:pt idx="13">
                  <c:v>40391</c:v>
                </c:pt>
                <c:pt idx="14">
                  <c:v>40422</c:v>
                </c:pt>
                <c:pt idx="15">
                  <c:v>40452</c:v>
                </c:pt>
                <c:pt idx="16">
                  <c:v>40483</c:v>
                </c:pt>
                <c:pt idx="17">
                  <c:v>40513</c:v>
                </c:pt>
                <c:pt idx="18">
                  <c:v>40544</c:v>
                </c:pt>
                <c:pt idx="19">
                  <c:v>40575</c:v>
                </c:pt>
                <c:pt idx="20">
                  <c:v>40603</c:v>
                </c:pt>
                <c:pt idx="21">
                  <c:v>40634</c:v>
                </c:pt>
                <c:pt idx="22">
                  <c:v>40664</c:v>
                </c:pt>
                <c:pt idx="23">
                  <c:v>40695</c:v>
                </c:pt>
                <c:pt idx="24">
                  <c:v>40725</c:v>
                </c:pt>
                <c:pt idx="25">
                  <c:v>40756</c:v>
                </c:pt>
                <c:pt idx="26">
                  <c:v>40787</c:v>
                </c:pt>
                <c:pt idx="27">
                  <c:v>40817</c:v>
                </c:pt>
                <c:pt idx="28">
                  <c:v>40848</c:v>
                </c:pt>
                <c:pt idx="29">
                  <c:v>40878</c:v>
                </c:pt>
                <c:pt idx="30">
                  <c:v>40909</c:v>
                </c:pt>
                <c:pt idx="31">
                  <c:v>40940</c:v>
                </c:pt>
                <c:pt idx="32">
                  <c:v>40969</c:v>
                </c:pt>
                <c:pt idx="33">
                  <c:v>41000</c:v>
                </c:pt>
              </c:numCache>
            </c:numRef>
          </c:cat>
          <c:val>
            <c:numRef>
              <c:f>Sheet1!$C$2:$C$35</c:f>
              <c:numCache>
                <c:formatCode>General</c:formatCode>
                <c:ptCount val="34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14</c:v>
                </c:pt>
                <c:pt idx="7">
                  <c:v>16</c:v>
                </c:pt>
                <c:pt idx="8">
                  <c:v>16</c:v>
                </c:pt>
                <c:pt idx="9">
                  <c:v>21</c:v>
                </c:pt>
                <c:pt idx="10">
                  <c:v>21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37</c:v>
                </c:pt>
                <c:pt idx="21">
                  <c:v>38</c:v>
                </c:pt>
                <c:pt idx="22">
                  <c:v>43</c:v>
                </c:pt>
                <c:pt idx="23">
                  <c:v>44</c:v>
                </c:pt>
                <c:pt idx="24">
                  <c:v>46</c:v>
                </c:pt>
                <c:pt idx="25">
                  <c:v>46</c:v>
                </c:pt>
                <c:pt idx="26">
                  <c:v>48</c:v>
                </c:pt>
                <c:pt idx="27">
                  <c:v>50</c:v>
                </c:pt>
                <c:pt idx="28">
                  <c:v>53</c:v>
                </c:pt>
                <c:pt idx="29">
                  <c:v>53</c:v>
                </c:pt>
                <c:pt idx="30">
                  <c:v>56</c:v>
                </c:pt>
                <c:pt idx="31">
                  <c:v>58</c:v>
                </c:pt>
                <c:pt idx="32">
                  <c:v>60</c:v>
                </c:pt>
                <c:pt idx="33">
                  <c:v>80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numRef>
              <c:f>Sheet1!$A$2:$A$35</c:f>
              <c:numCache>
                <c:formatCode>mmm\-yy</c:formatCode>
                <c:ptCount val="34"/>
                <c:pt idx="0">
                  <c:v>39995</c:v>
                </c:pt>
                <c:pt idx="1">
                  <c:v>40026</c:v>
                </c:pt>
                <c:pt idx="2">
                  <c:v>40057</c:v>
                </c:pt>
                <c:pt idx="3">
                  <c:v>40087</c:v>
                </c:pt>
                <c:pt idx="4">
                  <c:v>40118</c:v>
                </c:pt>
                <c:pt idx="5">
                  <c:v>40148</c:v>
                </c:pt>
                <c:pt idx="6">
                  <c:v>40179</c:v>
                </c:pt>
                <c:pt idx="7">
                  <c:v>40210</c:v>
                </c:pt>
                <c:pt idx="8">
                  <c:v>40238</c:v>
                </c:pt>
                <c:pt idx="9">
                  <c:v>40269</c:v>
                </c:pt>
                <c:pt idx="10">
                  <c:v>40299</c:v>
                </c:pt>
                <c:pt idx="11">
                  <c:v>40330</c:v>
                </c:pt>
                <c:pt idx="12">
                  <c:v>40360</c:v>
                </c:pt>
                <c:pt idx="13">
                  <c:v>40391</c:v>
                </c:pt>
                <c:pt idx="14">
                  <c:v>40422</c:v>
                </c:pt>
                <c:pt idx="15">
                  <c:v>40452</c:v>
                </c:pt>
                <c:pt idx="16">
                  <c:v>40483</c:v>
                </c:pt>
                <c:pt idx="17">
                  <c:v>40513</c:v>
                </c:pt>
                <c:pt idx="18">
                  <c:v>40544</c:v>
                </c:pt>
                <c:pt idx="19">
                  <c:v>40575</c:v>
                </c:pt>
                <c:pt idx="20">
                  <c:v>40603</c:v>
                </c:pt>
                <c:pt idx="21">
                  <c:v>40634</c:v>
                </c:pt>
                <c:pt idx="22">
                  <c:v>40664</c:v>
                </c:pt>
                <c:pt idx="23">
                  <c:v>40695</c:v>
                </c:pt>
                <c:pt idx="24">
                  <c:v>40725</c:v>
                </c:pt>
                <c:pt idx="25">
                  <c:v>40756</c:v>
                </c:pt>
                <c:pt idx="26">
                  <c:v>40787</c:v>
                </c:pt>
                <c:pt idx="27">
                  <c:v>40817</c:v>
                </c:pt>
                <c:pt idx="28">
                  <c:v>40848</c:v>
                </c:pt>
                <c:pt idx="29">
                  <c:v>40878</c:v>
                </c:pt>
                <c:pt idx="30">
                  <c:v>40909</c:v>
                </c:pt>
                <c:pt idx="31">
                  <c:v>40940</c:v>
                </c:pt>
                <c:pt idx="32">
                  <c:v>40969</c:v>
                </c:pt>
                <c:pt idx="33">
                  <c:v>41000</c:v>
                </c:pt>
              </c:numCache>
            </c:numRef>
          </c:cat>
          <c:val>
            <c:numRef>
              <c:f>Sheet1!$D$2:$D$35</c:f>
              <c:numCache>
                <c:formatCode>General</c:formatCode>
                <c:ptCount val="34"/>
                <c:pt idx="0">
                  <c:v>6</c:v>
                </c:pt>
                <c:pt idx="1">
                  <c:v>9</c:v>
                </c:pt>
                <c:pt idx="2">
                  <c:v>9</c:v>
                </c:pt>
                <c:pt idx="3">
                  <c:v>13</c:v>
                </c:pt>
                <c:pt idx="4">
                  <c:v>16</c:v>
                </c:pt>
                <c:pt idx="5">
                  <c:v>16</c:v>
                </c:pt>
                <c:pt idx="6">
                  <c:v>20</c:v>
                </c:pt>
                <c:pt idx="7">
                  <c:v>23</c:v>
                </c:pt>
                <c:pt idx="8">
                  <c:v>24</c:v>
                </c:pt>
                <c:pt idx="9">
                  <c:v>32</c:v>
                </c:pt>
                <c:pt idx="10">
                  <c:v>33</c:v>
                </c:pt>
                <c:pt idx="11">
                  <c:v>35</c:v>
                </c:pt>
                <c:pt idx="12">
                  <c:v>37</c:v>
                </c:pt>
                <c:pt idx="13">
                  <c:v>40</c:v>
                </c:pt>
                <c:pt idx="14">
                  <c:v>42</c:v>
                </c:pt>
                <c:pt idx="15">
                  <c:v>43</c:v>
                </c:pt>
                <c:pt idx="16">
                  <c:v>49</c:v>
                </c:pt>
                <c:pt idx="17">
                  <c:v>50</c:v>
                </c:pt>
                <c:pt idx="18">
                  <c:v>52</c:v>
                </c:pt>
                <c:pt idx="19">
                  <c:v>56</c:v>
                </c:pt>
                <c:pt idx="20">
                  <c:v>60</c:v>
                </c:pt>
                <c:pt idx="21">
                  <c:v>63</c:v>
                </c:pt>
                <c:pt idx="22">
                  <c:v>69</c:v>
                </c:pt>
                <c:pt idx="23">
                  <c:v>72</c:v>
                </c:pt>
                <c:pt idx="24">
                  <c:v>74</c:v>
                </c:pt>
                <c:pt idx="25">
                  <c:v>74</c:v>
                </c:pt>
                <c:pt idx="26">
                  <c:v>78</c:v>
                </c:pt>
                <c:pt idx="27">
                  <c:v>81</c:v>
                </c:pt>
                <c:pt idx="28">
                  <c:v>86</c:v>
                </c:pt>
                <c:pt idx="29">
                  <c:v>87</c:v>
                </c:pt>
                <c:pt idx="30">
                  <c:v>91</c:v>
                </c:pt>
                <c:pt idx="31">
                  <c:v>95</c:v>
                </c:pt>
                <c:pt idx="32">
                  <c:v>100</c:v>
                </c:pt>
                <c:pt idx="33">
                  <c:v>121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223168"/>
        <c:axId val="157229056"/>
      </c:lineChart>
      <c:dateAx>
        <c:axId val="1572231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ja-JP"/>
          </a:p>
        </c:txPr>
        <c:crossAx val="157229056"/>
        <c:crosses val="autoZero"/>
        <c:auto val="1"/>
        <c:lblOffset val="100"/>
        <c:baseTimeUnit val="months"/>
      </c:dateAx>
      <c:valAx>
        <c:axId val="15722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572231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505414576529"/>
          <c:y val="0.18495861570936625"/>
          <c:w val="0.8142735468165726"/>
          <c:h val="0.527483057438062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IdPs</c:v>
                </c:pt>
              </c:strCache>
            </c:strRef>
          </c:tx>
          <c:marker>
            <c:symbol val="none"/>
          </c:marker>
          <c:cat>
            <c:numRef>
              <c:f>Sheet1!$A$2:$A$35</c:f>
              <c:numCache>
                <c:formatCode>mmm\-yy</c:formatCode>
                <c:ptCount val="34"/>
                <c:pt idx="0">
                  <c:v>39995</c:v>
                </c:pt>
                <c:pt idx="1">
                  <c:v>40026</c:v>
                </c:pt>
                <c:pt idx="2">
                  <c:v>40057</c:v>
                </c:pt>
                <c:pt idx="3">
                  <c:v>40087</c:v>
                </c:pt>
                <c:pt idx="4">
                  <c:v>40118</c:v>
                </c:pt>
                <c:pt idx="5">
                  <c:v>40148</c:v>
                </c:pt>
                <c:pt idx="6">
                  <c:v>40179</c:v>
                </c:pt>
                <c:pt idx="7">
                  <c:v>40210</c:v>
                </c:pt>
                <c:pt idx="8">
                  <c:v>40238</c:v>
                </c:pt>
                <c:pt idx="9">
                  <c:v>40269</c:v>
                </c:pt>
                <c:pt idx="10">
                  <c:v>40299</c:v>
                </c:pt>
                <c:pt idx="11">
                  <c:v>40330</c:v>
                </c:pt>
                <c:pt idx="12">
                  <c:v>40360</c:v>
                </c:pt>
                <c:pt idx="13">
                  <c:v>40391</c:v>
                </c:pt>
                <c:pt idx="14">
                  <c:v>40422</c:v>
                </c:pt>
                <c:pt idx="15">
                  <c:v>40452</c:v>
                </c:pt>
                <c:pt idx="16">
                  <c:v>40483</c:v>
                </c:pt>
                <c:pt idx="17">
                  <c:v>40513</c:v>
                </c:pt>
                <c:pt idx="18">
                  <c:v>40544</c:v>
                </c:pt>
                <c:pt idx="19">
                  <c:v>40575</c:v>
                </c:pt>
                <c:pt idx="20">
                  <c:v>40603</c:v>
                </c:pt>
                <c:pt idx="21">
                  <c:v>40634</c:v>
                </c:pt>
                <c:pt idx="22">
                  <c:v>40664</c:v>
                </c:pt>
                <c:pt idx="23">
                  <c:v>40695</c:v>
                </c:pt>
                <c:pt idx="24">
                  <c:v>40725</c:v>
                </c:pt>
                <c:pt idx="25">
                  <c:v>40756</c:v>
                </c:pt>
                <c:pt idx="26">
                  <c:v>40787</c:v>
                </c:pt>
                <c:pt idx="27">
                  <c:v>40817</c:v>
                </c:pt>
                <c:pt idx="28">
                  <c:v>40848</c:v>
                </c:pt>
                <c:pt idx="29">
                  <c:v>40878</c:v>
                </c:pt>
                <c:pt idx="30">
                  <c:v>40909</c:v>
                </c:pt>
                <c:pt idx="31">
                  <c:v>40940</c:v>
                </c:pt>
                <c:pt idx="32">
                  <c:v>40969</c:v>
                </c:pt>
                <c:pt idx="33">
                  <c:v>41000</c:v>
                </c:pt>
              </c:numCache>
            </c:numRef>
          </c:cat>
          <c:val>
            <c:numRef>
              <c:f>Sheet1!$B$2:$B$35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15</c:v>
                </c:pt>
                <c:pt idx="16">
                  <c:v>18</c:v>
                </c:pt>
                <c:pt idx="17">
                  <c:v>18</c:v>
                </c:pt>
                <c:pt idx="18">
                  <c:v>19</c:v>
                </c:pt>
                <c:pt idx="19">
                  <c:v>22</c:v>
                </c:pt>
                <c:pt idx="20">
                  <c:v>23</c:v>
                </c:pt>
                <c:pt idx="21">
                  <c:v>25</c:v>
                </c:pt>
                <c:pt idx="22">
                  <c:v>26</c:v>
                </c:pt>
                <c:pt idx="23">
                  <c:v>28</c:v>
                </c:pt>
                <c:pt idx="24">
                  <c:v>28</c:v>
                </c:pt>
                <c:pt idx="25">
                  <c:v>28</c:v>
                </c:pt>
                <c:pt idx="26">
                  <c:v>30</c:v>
                </c:pt>
                <c:pt idx="27">
                  <c:v>31</c:v>
                </c:pt>
                <c:pt idx="28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37</c:v>
                </c:pt>
                <c:pt idx="32">
                  <c:v>40</c:v>
                </c:pt>
                <c:pt idx="33">
                  <c:v>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SPs</c:v>
                </c:pt>
              </c:strCache>
            </c:strRef>
          </c:tx>
          <c:marker>
            <c:symbol val="none"/>
          </c:marker>
          <c:cat>
            <c:numRef>
              <c:f>Sheet1!$A$2:$A$35</c:f>
              <c:numCache>
                <c:formatCode>mmm\-yy</c:formatCode>
                <c:ptCount val="34"/>
                <c:pt idx="0">
                  <c:v>39995</c:v>
                </c:pt>
                <c:pt idx="1">
                  <c:v>40026</c:v>
                </c:pt>
                <c:pt idx="2">
                  <c:v>40057</c:v>
                </c:pt>
                <c:pt idx="3">
                  <c:v>40087</c:v>
                </c:pt>
                <c:pt idx="4">
                  <c:v>40118</c:v>
                </c:pt>
                <c:pt idx="5">
                  <c:v>40148</c:v>
                </c:pt>
                <c:pt idx="6">
                  <c:v>40179</c:v>
                </c:pt>
                <c:pt idx="7">
                  <c:v>40210</c:v>
                </c:pt>
                <c:pt idx="8">
                  <c:v>40238</c:v>
                </c:pt>
                <c:pt idx="9">
                  <c:v>40269</c:v>
                </c:pt>
                <c:pt idx="10">
                  <c:v>40299</c:v>
                </c:pt>
                <c:pt idx="11">
                  <c:v>40330</c:v>
                </c:pt>
                <c:pt idx="12">
                  <c:v>40360</c:v>
                </c:pt>
                <c:pt idx="13">
                  <c:v>40391</c:v>
                </c:pt>
                <c:pt idx="14">
                  <c:v>40422</c:v>
                </c:pt>
                <c:pt idx="15">
                  <c:v>40452</c:v>
                </c:pt>
                <c:pt idx="16">
                  <c:v>40483</c:v>
                </c:pt>
                <c:pt idx="17">
                  <c:v>40513</c:v>
                </c:pt>
                <c:pt idx="18">
                  <c:v>40544</c:v>
                </c:pt>
                <c:pt idx="19">
                  <c:v>40575</c:v>
                </c:pt>
                <c:pt idx="20">
                  <c:v>40603</c:v>
                </c:pt>
                <c:pt idx="21">
                  <c:v>40634</c:v>
                </c:pt>
                <c:pt idx="22">
                  <c:v>40664</c:v>
                </c:pt>
                <c:pt idx="23">
                  <c:v>40695</c:v>
                </c:pt>
                <c:pt idx="24">
                  <c:v>40725</c:v>
                </c:pt>
                <c:pt idx="25">
                  <c:v>40756</c:v>
                </c:pt>
                <c:pt idx="26">
                  <c:v>40787</c:v>
                </c:pt>
                <c:pt idx="27">
                  <c:v>40817</c:v>
                </c:pt>
                <c:pt idx="28">
                  <c:v>40848</c:v>
                </c:pt>
                <c:pt idx="29">
                  <c:v>40878</c:v>
                </c:pt>
                <c:pt idx="30">
                  <c:v>40909</c:v>
                </c:pt>
                <c:pt idx="31">
                  <c:v>40940</c:v>
                </c:pt>
                <c:pt idx="32">
                  <c:v>40969</c:v>
                </c:pt>
                <c:pt idx="33">
                  <c:v>41000</c:v>
                </c:pt>
              </c:numCache>
            </c:numRef>
          </c:cat>
          <c:val>
            <c:numRef>
              <c:f>Sheet1!$C$2:$C$35</c:f>
              <c:numCache>
                <c:formatCode>General</c:formatCode>
                <c:ptCount val="34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14</c:v>
                </c:pt>
                <c:pt idx="7">
                  <c:v>16</c:v>
                </c:pt>
                <c:pt idx="8">
                  <c:v>16</c:v>
                </c:pt>
                <c:pt idx="9">
                  <c:v>21</c:v>
                </c:pt>
                <c:pt idx="10">
                  <c:v>21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37</c:v>
                </c:pt>
                <c:pt idx="21">
                  <c:v>38</c:v>
                </c:pt>
                <c:pt idx="22">
                  <c:v>43</c:v>
                </c:pt>
                <c:pt idx="23">
                  <c:v>44</c:v>
                </c:pt>
                <c:pt idx="24">
                  <c:v>46</c:v>
                </c:pt>
                <c:pt idx="25">
                  <c:v>46</c:v>
                </c:pt>
                <c:pt idx="26">
                  <c:v>48</c:v>
                </c:pt>
                <c:pt idx="27">
                  <c:v>50</c:v>
                </c:pt>
                <c:pt idx="28">
                  <c:v>53</c:v>
                </c:pt>
                <c:pt idx="29">
                  <c:v>53</c:v>
                </c:pt>
                <c:pt idx="30">
                  <c:v>56</c:v>
                </c:pt>
                <c:pt idx="31">
                  <c:v>58</c:v>
                </c:pt>
                <c:pt idx="32">
                  <c:v>60</c:v>
                </c:pt>
                <c:pt idx="33">
                  <c:v>80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numRef>
              <c:f>Sheet1!$A$2:$A$35</c:f>
              <c:numCache>
                <c:formatCode>mmm\-yy</c:formatCode>
                <c:ptCount val="34"/>
                <c:pt idx="0">
                  <c:v>39995</c:v>
                </c:pt>
                <c:pt idx="1">
                  <c:v>40026</c:v>
                </c:pt>
                <c:pt idx="2">
                  <c:v>40057</c:v>
                </c:pt>
                <c:pt idx="3">
                  <c:v>40087</c:v>
                </c:pt>
                <c:pt idx="4">
                  <c:v>40118</c:v>
                </c:pt>
                <c:pt idx="5">
                  <c:v>40148</c:v>
                </c:pt>
                <c:pt idx="6">
                  <c:v>40179</c:v>
                </c:pt>
                <c:pt idx="7">
                  <c:v>40210</c:v>
                </c:pt>
                <c:pt idx="8">
                  <c:v>40238</c:v>
                </c:pt>
                <c:pt idx="9">
                  <c:v>40269</c:v>
                </c:pt>
                <c:pt idx="10">
                  <c:v>40299</c:v>
                </c:pt>
                <c:pt idx="11">
                  <c:v>40330</c:v>
                </c:pt>
                <c:pt idx="12">
                  <c:v>40360</c:v>
                </c:pt>
                <c:pt idx="13">
                  <c:v>40391</c:v>
                </c:pt>
                <c:pt idx="14">
                  <c:v>40422</c:v>
                </c:pt>
                <c:pt idx="15">
                  <c:v>40452</c:v>
                </c:pt>
                <c:pt idx="16">
                  <c:v>40483</c:v>
                </c:pt>
                <c:pt idx="17">
                  <c:v>40513</c:v>
                </c:pt>
                <c:pt idx="18">
                  <c:v>40544</c:v>
                </c:pt>
                <c:pt idx="19">
                  <c:v>40575</c:v>
                </c:pt>
                <c:pt idx="20">
                  <c:v>40603</c:v>
                </c:pt>
                <c:pt idx="21">
                  <c:v>40634</c:v>
                </c:pt>
                <c:pt idx="22">
                  <c:v>40664</c:v>
                </c:pt>
                <c:pt idx="23">
                  <c:v>40695</c:v>
                </c:pt>
                <c:pt idx="24">
                  <c:v>40725</c:v>
                </c:pt>
                <c:pt idx="25">
                  <c:v>40756</c:v>
                </c:pt>
                <c:pt idx="26">
                  <c:v>40787</c:v>
                </c:pt>
                <c:pt idx="27">
                  <c:v>40817</c:v>
                </c:pt>
                <c:pt idx="28">
                  <c:v>40848</c:v>
                </c:pt>
                <c:pt idx="29">
                  <c:v>40878</c:v>
                </c:pt>
                <c:pt idx="30">
                  <c:v>40909</c:v>
                </c:pt>
                <c:pt idx="31">
                  <c:v>40940</c:v>
                </c:pt>
                <c:pt idx="32">
                  <c:v>40969</c:v>
                </c:pt>
                <c:pt idx="33">
                  <c:v>41000</c:v>
                </c:pt>
              </c:numCache>
            </c:numRef>
          </c:cat>
          <c:val>
            <c:numRef>
              <c:f>Sheet1!$D$2:$D$35</c:f>
              <c:numCache>
                <c:formatCode>General</c:formatCode>
                <c:ptCount val="34"/>
                <c:pt idx="0">
                  <c:v>6</c:v>
                </c:pt>
                <c:pt idx="1">
                  <c:v>9</c:v>
                </c:pt>
                <c:pt idx="2">
                  <c:v>9</c:v>
                </c:pt>
                <c:pt idx="3">
                  <c:v>13</c:v>
                </c:pt>
                <c:pt idx="4">
                  <c:v>16</c:v>
                </c:pt>
                <c:pt idx="5">
                  <c:v>16</c:v>
                </c:pt>
                <c:pt idx="6">
                  <c:v>20</c:v>
                </c:pt>
                <c:pt idx="7">
                  <c:v>23</c:v>
                </c:pt>
                <c:pt idx="8">
                  <c:v>24</c:v>
                </c:pt>
                <c:pt idx="9">
                  <c:v>32</c:v>
                </c:pt>
                <c:pt idx="10">
                  <c:v>33</c:v>
                </c:pt>
                <c:pt idx="11">
                  <c:v>35</c:v>
                </c:pt>
                <c:pt idx="12">
                  <c:v>37</c:v>
                </c:pt>
                <c:pt idx="13">
                  <c:v>40</c:v>
                </c:pt>
                <c:pt idx="14">
                  <c:v>42</c:v>
                </c:pt>
                <c:pt idx="15">
                  <c:v>43</c:v>
                </c:pt>
                <c:pt idx="16">
                  <c:v>49</c:v>
                </c:pt>
                <c:pt idx="17">
                  <c:v>50</c:v>
                </c:pt>
                <c:pt idx="18">
                  <c:v>52</c:v>
                </c:pt>
                <c:pt idx="19">
                  <c:v>56</c:v>
                </c:pt>
                <c:pt idx="20">
                  <c:v>60</c:v>
                </c:pt>
                <c:pt idx="21">
                  <c:v>63</c:v>
                </c:pt>
                <c:pt idx="22">
                  <c:v>69</c:v>
                </c:pt>
                <c:pt idx="23">
                  <c:v>72</c:v>
                </c:pt>
                <c:pt idx="24">
                  <c:v>74</c:v>
                </c:pt>
                <c:pt idx="25">
                  <c:v>74</c:v>
                </c:pt>
                <c:pt idx="26">
                  <c:v>78</c:v>
                </c:pt>
                <c:pt idx="27">
                  <c:v>81</c:v>
                </c:pt>
                <c:pt idx="28">
                  <c:v>86</c:v>
                </c:pt>
                <c:pt idx="29">
                  <c:v>87</c:v>
                </c:pt>
                <c:pt idx="30">
                  <c:v>91</c:v>
                </c:pt>
                <c:pt idx="31">
                  <c:v>95</c:v>
                </c:pt>
                <c:pt idx="32">
                  <c:v>100</c:v>
                </c:pt>
                <c:pt idx="33">
                  <c:v>121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53088"/>
        <c:axId val="157354624"/>
      </c:lineChart>
      <c:dateAx>
        <c:axId val="1573530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ja-JP"/>
          </a:p>
        </c:txPr>
        <c:crossAx val="157354624"/>
        <c:crosses val="autoZero"/>
        <c:auto val="1"/>
        <c:lblOffset val="100"/>
        <c:baseTimeUnit val="months"/>
      </c:dateAx>
      <c:valAx>
        <c:axId val="15735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573530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0.50875</cdr:x>
      <cdr:y>0.31632</cdr:y>
    </cdr:from>
    <cdr:to>
      <cdr:x>0.75375</cdr:x>
      <cdr:y>0.433</cdr:y>
    </cdr:to>
    <cdr:sp macro="" textlink="">
      <cdr:nvSpPr>
        <cdr:cNvPr id="2" name="四角形吹き出し 1"/>
        <cdr:cNvSpPr/>
      </cdr:nvSpPr>
      <cdr:spPr>
        <a:xfrm xmlns:a="http://schemas.openxmlformats.org/drawingml/2006/main">
          <a:off x="4186808" y="1561728"/>
          <a:ext cx="2016224" cy="576064"/>
        </a:xfrm>
        <a:prstGeom xmlns:a="http://schemas.openxmlformats.org/drawingml/2006/main" prst="wedgeRectCallout">
          <a:avLst>
            <a:gd name="adj1" fmla="val 62313"/>
            <a:gd name="adj2" fmla="val 25022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ja-JP" sz="1400" dirty="0" err="1" smtClean="0"/>
            <a:t>HighWire</a:t>
          </a:r>
          <a:r>
            <a:rPr lang="en-US" altLang="ja-JP" sz="1400" dirty="0" smtClean="0"/>
            <a:t> Press</a:t>
          </a:r>
        </a:p>
        <a:p xmlns:a="http://schemas.openxmlformats.org/drawingml/2006/main">
          <a:pPr algn="ctr"/>
          <a:r>
            <a:rPr lang="en-US" altLang="ja-JP" sz="1400" dirty="0" smtClean="0"/>
            <a:t>Stanford University</a:t>
          </a:r>
          <a:endParaRPr lang="ja-JP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43B84-C6E2-487E-8CBB-47B96FDD8E17}" type="datetimeFigureOut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06246-55C8-495C-B54D-04339D05CC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44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25EF9E3-568B-436E-B66B-4803054B7A3B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29" name="Picture 5" descr="C:\Users\yamaji\Desktop\GakuNin_logo_mark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114922"/>
            <a:ext cx="1905000" cy="19621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EE05630-FB9F-407F-8A7E-D8918C2F4404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41E0112-3C85-4D3B-994F-54B7A5EEB510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AD69F48-7D74-413A-A46A-301EB46E6D64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anchor="ctr" anchorCtr="0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2573ADF-463C-4947-8DCD-3B00BB230791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211144" cy="914400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35EB-0BF5-4C8D-A6D4-6966C7EEC36E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211144" cy="914400"/>
          </a:xfrm>
        </p:spPr>
        <p:txBody>
          <a:bodyPr anchor="ctr"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3E37254-75D6-424B-94C3-E97CC11CEB8B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211144" cy="914400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40BB8AD-A8DE-4A21-A42E-D0E57256D75A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34F625E-8348-4BC4-8538-B596137B19CA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ED9D7D8-0545-4C82-AF7D-A78735B7E623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7E0D-A62F-48F3-ABCC-689181C7F268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1475656" y="152400"/>
            <a:ext cx="7211144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34989A-07FF-46D0-86EE-B86154178689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26" name="Picture 2" descr="Z:\Windows\UPKI\Shibboleth\ロゴ\GakuNin_logo_tate-smal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1148" y="219869"/>
            <a:ext cx="952500" cy="9048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b="1" dirty="0"/>
              <a:t>CAMP</a:t>
            </a:r>
            <a:r>
              <a:rPr lang="ja-JP" altLang="en-US" b="1" dirty="0"/>
              <a:t>の概要と学認の現状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国立情報学</a:t>
            </a:r>
            <a:r>
              <a:rPr lang="ja-JP" altLang="en-US" dirty="0" smtClean="0"/>
              <a:t>研究所　山地一禎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88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学認</a:t>
            </a:r>
            <a:r>
              <a:rPr lang="ja-JP" altLang="en-US" dirty="0" smtClean="0"/>
              <a:t>参加</a:t>
            </a:r>
            <a:r>
              <a:rPr lang="en-US" altLang="ja-JP" dirty="0" smtClean="0"/>
              <a:t>SP</a:t>
            </a:r>
            <a:r>
              <a:rPr lang="ja-JP" altLang="en-US" dirty="0" smtClean="0"/>
              <a:t>の</a:t>
            </a:r>
            <a:r>
              <a:rPr lang="ja-JP" altLang="en-US" dirty="0"/>
              <a:t>推移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graphicFrame>
        <p:nvGraphicFramePr>
          <p:cNvPr id="6" name="コンテンツ プレースホル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32207629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15"/>
          <p:cNvCxnSpPr/>
          <p:nvPr/>
        </p:nvCxnSpPr>
        <p:spPr>
          <a:xfrm flipV="1">
            <a:off x="7236296" y="2420888"/>
            <a:ext cx="1152128" cy="576064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5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米国の推移と比較してみると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graphicFrame>
        <p:nvGraphicFramePr>
          <p:cNvPr id="8" name="コンテンツ プレースホル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61741924"/>
              </p:ext>
            </p:extLst>
          </p:nvPr>
        </p:nvGraphicFramePr>
        <p:xfrm>
          <a:off x="1619672" y="1988840"/>
          <a:ext cx="331236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9" descr="InCommon1000ent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02554"/>
            <a:ext cx="7257628" cy="4934758"/>
          </a:xfrm>
          <a:prstGeom prst="rect">
            <a:avLst/>
          </a:prstGeom>
        </p:spPr>
      </p:pic>
      <p:graphicFrame>
        <p:nvGraphicFramePr>
          <p:cNvPr id="11" name="コンテンツ プレースホル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246947"/>
              </p:ext>
            </p:extLst>
          </p:nvPr>
        </p:nvGraphicFramePr>
        <p:xfrm>
          <a:off x="1547664" y="1988840"/>
          <a:ext cx="331236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\\YAMAJI2\yamaji\Windows\認証\ロゴ\GakuNin_logo_yoko-sm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6836"/>
            <a:ext cx="1088825" cy="33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下矢印 8"/>
          <p:cNvSpPr/>
          <p:nvPr/>
        </p:nvSpPr>
        <p:spPr>
          <a:xfrm rot="2366547">
            <a:off x="4062195" y="4010124"/>
            <a:ext cx="252028" cy="14323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2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Internet2 NET+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7171" name="Picture 3" descr="C:\Users\yamaji\Desktop\0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73" y="1268760"/>
            <a:ext cx="686065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475656" y="6381328"/>
            <a:ext cx="73090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/>
              <a:t>http://www.internet2.edu/netplus/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965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146" name="Picture 2" descr="C:\Users\yamaji\Downloads\4011477023_f95601256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41818"/>
            <a:ext cx="9108504" cy="4235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475656" y="6381328"/>
            <a:ext cx="73090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/>
              <a:t>http://www.flickr.com/photos/biffyboy/4011477023</a:t>
            </a:r>
            <a:r>
              <a:rPr lang="en-US" altLang="ja-JP" sz="1200" dirty="0" smtClean="0"/>
              <a:t>/ by </a:t>
            </a:r>
            <a:r>
              <a:rPr lang="en-US" altLang="ja-JP" sz="1200" dirty="0" err="1"/>
              <a:t>jason</a:t>
            </a:r>
            <a:r>
              <a:rPr lang="en-US" altLang="ja-JP" sz="1200" dirty="0"/>
              <a:t> woodland  (CC BY 2.0</a:t>
            </a:r>
            <a:r>
              <a:rPr lang="en-US" altLang="ja-JP" sz="1200" dirty="0" smtClean="0"/>
              <a:t>)</a:t>
            </a:r>
            <a:endParaRPr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6112" y="2132856"/>
            <a:ext cx="3272050" cy="7078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ﾌﾟﾚｾﾞﾝｽEB" pitchFamily="18" charset="-128"/>
                <a:ea typeface="HGS創英ﾌﾟﾚｾﾞﾝｽEB" pitchFamily="18" charset="-128"/>
              </a:rPr>
              <a:t>クラウドの波</a:t>
            </a:r>
            <a:endParaRPr kumimoji="1" lang="ja-JP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ﾌﾟﾚｾﾞﾝｽEB" pitchFamily="18" charset="-128"/>
              <a:ea typeface="HGS創英ﾌﾟﾚｾﾞﾝｽEB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17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2050" name="Picture 2" descr="C:\Users\yamaji\Downloads\7930383842_6f6172297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920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185137" y="2132856"/>
            <a:ext cx="6873997" cy="132343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ﾌﾟﾚｾﾞﾝｽEB" pitchFamily="18" charset="-128"/>
                <a:ea typeface="HGS創英ﾌﾟﾚｾﾞﾝｽEB" pitchFamily="18" charset="-128"/>
              </a:rPr>
              <a:t>学術認証フェデレーションは</a:t>
            </a:r>
            <a:endParaRPr kumimoji="1" lang="en-US" altLang="ja-JP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ﾌﾟﾚｾﾞﾝｽEB" pitchFamily="18" charset="-128"/>
              <a:ea typeface="HGS創英ﾌﾟﾚｾﾞﾝｽEB" pitchFamily="18" charset="-128"/>
            </a:endParaRPr>
          </a:p>
          <a:p>
            <a:pPr algn="ctr"/>
            <a:r>
              <a:rPr kumimoji="1"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ﾌﾟﾚｾﾞﾝｽEB" pitchFamily="18" charset="-128"/>
                <a:ea typeface="HGS創英ﾌﾟﾚｾﾞﾝｽEB" pitchFamily="18" charset="-128"/>
              </a:rPr>
              <a:t>次世代学術インフラの核</a:t>
            </a:r>
            <a:endParaRPr kumimoji="1" lang="ja-JP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ﾌﾟﾚｾﾞﾝｽEB" pitchFamily="18" charset="-128"/>
              <a:ea typeface="HGS創英ﾌﾟﾚｾﾞﾝｽEB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59632" y="6381328"/>
            <a:ext cx="7525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/>
              <a:t>http://www.flickr.com/photos/10159247@N04/7930383842</a:t>
            </a:r>
            <a:r>
              <a:rPr lang="en-US" altLang="ja-JP" sz="1200" dirty="0" smtClean="0"/>
              <a:t>/ </a:t>
            </a:r>
            <a:r>
              <a:rPr lang="en-US" altLang="ja-JP" sz="1200" dirty="0"/>
              <a:t>by Russ Seidel  (CC BY-NC-SA 2.0) 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372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3075" name="Picture 3" descr="C:\Users\yamaji\Downloads\4295854520_567c8bd18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9676"/>
            <a:ext cx="7632848" cy="5091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475656" y="6381328"/>
            <a:ext cx="73090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/>
              <a:t>http://www.flickr.com/photos/soldiersmediacenter/4295854520/ </a:t>
            </a:r>
            <a:r>
              <a:rPr lang="en-US" altLang="ja-JP" sz="1200" dirty="0" smtClean="0"/>
              <a:t>(CC BY 2.0)</a:t>
            </a:r>
            <a:endParaRPr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83401" y="4593322"/>
            <a:ext cx="6280887" cy="7078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ﾌﾟﾚｾﾞﾝｽEB" pitchFamily="18" charset="-128"/>
                <a:ea typeface="HGS創英ﾌﾟﾚｾﾞﾝｽEB" pitchFamily="18" charset="-128"/>
              </a:rPr>
              <a:t>ID</a:t>
            </a:r>
            <a:r>
              <a:rPr kumimoji="1"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ﾌﾟﾚｾﾞﾝｽEB" pitchFamily="18" charset="-128"/>
                <a:ea typeface="HGS創英ﾌﾟﾚｾﾞﾝｽEB" pitchFamily="18" charset="-128"/>
              </a:rPr>
              <a:t>とパスワードで十分か？</a:t>
            </a:r>
            <a:endParaRPr kumimoji="1" lang="ja-JP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ﾌﾟﾚｾﾞﾝｽEB" pitchFamily="18" charset="-128"/>
              <a:ea typeface="HGS創英ﾌﾟﾚｾﾞﾝｽEB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53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学認トラストフレームワーク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8659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ja-JP" dirty="0" smtClean="0"/>
              <a:t>NIH</a:t>
            </a:r>
            <a:r>
              <a:rPr lang="ja-JP" altLang="en-US" dirty="0" smtClean="0"/>
              <a:t>のサービスを学認</a:t>
            </a:r>
            <a:r>
              <a:rPr lang="en-US" altLang="ja-JP" dirty="0" smtClean="0"/>
              <a:t>SP</a:t>
            </a:r>
            <a:r>
              <a:rPr lang="ja-JP" altLang="en-US" dirty="0" smtClean="0"/>
              <a:t>として利用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米国連邦政府内のサービス（</a:t>
            </a:r>
            <a:r>
              <a:rPr lang="en-US" altLang="ja-JP" dirty="0" smtClean="0"/>
              <a:t>SP</a:t>
            </a:r>
            <a:r>
              <a:rPr lang="ja-JP" altLang="en-US" dirty="0" smtClean="0"/>
              <a:t>）を、外部の認証システム（</a:t>
            </a:r>
            <a:r>
              <a:rPr lang="en-US" altLang="ja-JP" dirty="0" smtClean="0"/>
              <a:t>IdP</a:t>
            </a:r>
            <a:r>
              <a:rPr lang="ja-JP" altLang="en-US" dirty="0" smtClean="0"/>
              <a:t>）に接続する場合には、</a:t>
            </a:r>
            <a:r>
              <a:rPr lang="en-US" altLang="ja-JP" dirty="0" smtClean="0"/>
              <a:t>SP</a:t>
            </a:r>
            <a:r>
              <a:rPr lang="ja-JP" altLang="en-US" dirty="0" smtClean="0"/>
              <a:t>側が</a:t>
            </a:r>
            <a:r>
              <a:rPr lang="en-US" altLang="ja-JP" dirty="0" smtClean="0"/>
              <a:t>IdP</a:t>
            </a:r>
            <a:r>
              <a:rPr lang="ja-JP" altLang="en-US" dirty="0" smtClean="0"/>
              <a:t>の保証レベル（</a:t>
            </a:r>
            <a:r>
              <a:rPr lang="en-US" altLang="ja-JP" dirty="0" smtClean="0"/>
              <a:t>Level of Assurance, </a:t>
            </a:r>
            <a:r>
              <a:rPr lang="en-US" altLang="ja-JP" dirty="0" err="1" smtClean="0"/>
              <a:t>LoA</a:t>
            </a:r>
            <a:r>
              <a:rPr lang="ja-JP" altLang="en-US" dirty="0" smtClean="0"/>
              <a:t>）を要求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en-US" altLang="ja-JP" dirty="0" smtClean="0"/>
              <a:t>4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レベルを規定</a:t>
            </a:r>
            <a:endParaRPr lang="en-US" altLang="ja-JP" dirty="0" smtClean="0"/>
          </a:p>
          <a:p>
            <a:pPr lvl="2">
              <a:lnSpc>
                <a:spcPct val="110000"/>
              </a:lnSpc>
            </a:pPr>
            <a:r>
              <a:rPr lang="ja-JP" altLang="en-US" dirty="0" smtClean="0"/>
              <a:t>レベル</a:t>
            </a:r>
            <a:r>
              <a:rPr lang="en-US" altLang="ja-JP" dirty="0" smtClean="0"/>
              <a:t>1</a:t>
            </a:r>
            <a:r>
              <a:rPr lang="ja-JP" altLang="en-US" dirty="0" smtClean="0"/>
              <a:t>：</a:t>
            </a:r>
            <a:r>
              <a:rPr lang="en-US" altLang="ja-JP" dirty="0" smtClean="0"/>
              <a:t>whitehouse.gov</a:t>
            </a:r>
            <a:r>
              <a:rPr lang="ja-JP" altLang="en-US" dirty="0" smtClean="0"/>
              <a:t>の</a:t>
            </a:r>
            <a:r>
              <a:rPr lang="en-US" altLang="ja-JP" dirty="0" smtClean="0"/>
              <a:t>Web</a:t>
            </a:r>
            <a:r>
              <a:rPr lang="ja-JP" altLang="en-US" dirty="0" smtClean="0"/>
              <a:t>サイトでのオンラインディスカッションに参加</a:t>
            </a:r>
            <a:endParaRPr lang="en-US" altLang="ja-JP" dirty="0" smtClean="0"/>
          </a:p>
          <a:p>
            <a:pPr lvl="2">
              <a:lnSpc>
                <a:spcPct val="110000"/>
              </a:lnSpc>
            </a:pPr>
            <a:r>
              <a:rPr lang="ja-JP" altLang="en-US" dirty="0" smtClean="0"/>
              <a:t>レベル</a:t>
            </a:r>
            <a:r>
              <a:rPr lang="en-US" altLang="ja-JP" dirty="0" smtClean="0"/>
              <a:t>2</a:t>
            </a:r>
            <a:r>
              <a:rPr lang="ja-JP" altLang="en-US" dirty="0" smtClean="0"/>
              <a:t>：社会保障</a:t>
            </a:r>
            <a:r>
              <a:rPr lang="en-US" altLang="ja-JP" dirty="0" smtClean="0"/>
              <a:t>Web</a:t>
            </a:r>
            <a:r>
              <a:rPr lang="ja-JP" altLang="en-US" dirty="0" smtClean="0"/>
              <a:t>サイトを通じて自身の住所記録を変更</a:t>
            </a:r>
            <a:endParaRPr lang="en-US" altLang="ja-JP" dirty="0" smtClean="0"/>
          </a:p>
          <a:p>
            <a:pPr lvl="2">
              <a:lnSpc>
                <a:spcPct val="110000"/>
              </a:lnSpc>
            </a:pPr>
            <a:r>
              <a:rPr lang="ja-JP" altLang="en-US" dirty="0" smtClean="0"/>
              <a:t>レベル</a:t>
            </a:r>
            <a:r>
              <a:rPr lang="en-US" altLang="ja-JP" dirty="0" smtClean="0"/>
              <a:t>3</a:t>
            </a:r>
            <a:r>
              <a:rPr lang="ja-JP" altLang="en-US" dirty="0" smtClean="0"/>
              <a:t>：特許弁理士が特許商標局に対し、機密の特許情報を電子的に提出</a:t>
            </a:r>
            <a:endParaRPr lang="en-US" altLang="ja-JP" dirty="0" smtClean="0"/>
          </a:p>
          <a:p>
            <a:pPr lvl="2">
              <a:lnSpc>
                <a:spcPct val="110000"/>
              </a:lnSpc>
            </a:pPr>
            <a:r>
              <a:rPr lang="ja-JP" altLang="en-US" dirty="0" smtClean="0"/>
              <a:t>レベル</a:t>
            </a:r>
            <a:r>
              <a:rPr lang="en-US" altLang="ja-JP" dirty="0" smtClean="0"/>
              <a:t>4</a:t>
            </a:r>
            <a:r>
              <a:rPr lang="ja-JP" altLang="en-US" dirty="0" smtClean="0"/>
              <a:t>：法執行官が、犯罪歴が格納されている法執行データベースにアクセス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en-US" altLang="ja-JP" dirty="0" err="1" smtClean="0"/>
              <a:t>PubMed</a:t>
            </a:r>
            <a:r>
              <a:rPr lang="ja-JP" altLang="en-US" dirty="0" smtClean="0"/>
              <a:t>の要求は</a:t>
            </a:r>
            <a:r>
              <a:rPr lang="en-US" altLang="ja-JP" dirty="0" smtClean="0"/>
              <a:t>Level 1</a:t>
            </a:r>
            <a:r>
              <a:rPr lang="ja-JP" altLang="en-US" dirty="0" smtClean="0"/>
              <a:t>（最低）であり、利用するためには学認の</a:t>
            </a:r>
            <a:r>
              <a:rPr lang="en-US" altLang="ja-JP" dirty="0" smtClean="0"/>
              <a:t>IdP</a:t>
            </a:r>
            <a:r>
              <a:rPr lang="ja-JP" altLang="en-US" dirty="0" smtClean="0"/>
              <a:t>が米国の基準に則った</a:t>
            </a:r>
            <a:r>
              <a:rPr lang="en-US" altLang="ja-JP" dirty="0" smtClean="0"/>
              <a:t>Level 1</a:t>
            </a:r>
            <a:r>
              <a:rPr lang="ja-JP" altLang="en-US" dirty="0" smtClean="0"/>
              <a:t>を取得する必要あり</a:t>
            </a:r>
            <a:endParaRPr lang="en-US" altLang="ja-JP" dirty="0" smtClean="0"/>
          </a:p>
          <a:p>
            <a:pPr marL="274320" lvl="1" indent="0">
              <a:lnSpc>
                <a:spcPct val="110000"/>
              </a:lnSpc>
              <a:buNone/>
            </a:pP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学認は、学認の</a:t>
            </a:r>
            <a:r>
              <a:rPr lang="en-US" altLang="ja-JP" dirty="0" smtClean="0"/>
              <a:t>IdP</a:t>
            </a:r>
            <a:r>
              <a:rPr lang="ja-JP" altLang="en-US" dirty="0" smtClean="0"/>
              <a:t>に</a:t>
            </a:r>
            <a:r>
              <a:rPr lang="en-US" altLang="ja-JP" dirty="0" smtClean="0"/>
              <a:t>Level 1</a:t>
            </a:r>
            <a:r>
              <a:rPr lang="ja-JP" altLang="en-US" dirty="0" smtClean="0"/>
              <a:t>を発行できる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Trust Framework Provider</a:t>
            </a:r>
            <a:r>
              <a:rPr lang="ja-JP" altLang="en-US" dirty="0" smtClean="0"/>
              <a:t>になる必要あり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endParaRPr lang="en-US" altLang="ja-JP" dirty="0" smtClean="0"/>
          </a:p>
        </p:txBody>
      </p:sp>
      <p:sp>
        <p:nvSpPr>
          <p:cNvPr id="5" name="下矢印 4"/>
          <p:cNvSpPr/>
          <p:nvPr/>
        </p:nvSpPr>
        <p:spPr>
          <a:xfrm>
            <a:off x="2987824" y="4128984"/>
            <a:ext cx="504056" cy="27798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5" descr="C:\Users\yamaji\Desktop\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2517352" cy="184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6410882" y="5169169"/>
            <a:ext cx="566306" cy="28315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768153" y="4356728"/>
            <a:ext cx="255550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600" b="1" dirty="0"/>
              <a:t>Open Identity Exchange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95198" y="5743620"/>
            <a:ext cx="3089307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Level 1 TFP</a:t>
            </a:r>
            <a:r>
              <a:rPr kumimoji="1" lang="ja-JP" altLang="en-US" sz="2400" dirty="0" smtClean="0"/>
              <a:t>準備完了</a:t>
            </a:r>
            <a:endParaRPr kumimoji="1" lang="ja-JP" altLang="en-US" sz="2400" dirty="0"/>
          </a:p>
        </p:txBody>
      </p:sp>
      <p:sp>
        <p:nvSpPr>
          <p:cNvPr id="14" name="曲折矢印 13"/>
          <p:cNvSpPr/>
          <p:nvPr/>
        </p:nvSpPr>
        <p:spPr>
          <a:xfrm flipV="1">
            <a:off x="3154146" y="4968487"/>
            <a:ext cx="2562469" cy="342257"/>
          </a:xfrm>
          <a:prstGeom prst="bentArrow">
            <a:avLst>
              <a:gd name="adj1" fmla="val 50000"/>
              <a:gd name="adj2" fmla="val 48300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曲折矢印 15"/>
          <p:cNvSpPr/>
          <p:nvPr/>
        </p:nvSpPr>
        <p:spPr>
          <a:xfrm rot="16200000" flipH="1">
            <a:off x="4218441" y="4235080"/>
            <a:ext cx="360040" cy="2636313"/>
          </a:xfrm>
          <a:prstGeom prst="bentArrow">
            <a:avLst>
              <a:gd name="adj1" fmla="val 50000"/>
              <a:gd name="adj2" fmla="val 50000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eLearning</a:t>
            </a:r>
            <a:r>
              <a:rPr kumimoji="1" lang="ja-JP" altLang="en-US" dirty="0" smtClean="0"/>
              <a:t>の活用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セキュリティーラーニング</a:t>
            </a:r>
            <a:r>
              <a:rPr kumimoji="1" lang="en-US" altLang="ja-JP" dirty="0" smtClean="0"/>
              <a:t>SP</a:t>
            </a:r>
            <a:r>
              <a:rPr kumimoji="1" lang="ja-JP" altLang="en-US" dirty="0" smtClean="0"/>
              <a:t>の提供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NII</a:t>
            </a:r>
            <a:r>
              <a:rPr lang="ja-JP" altLang="en-US" dirty="0" smtClean="0"/>
              <a:t>の研修部会としての提供を検討中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群馬大学が作成した「倫倫姫」を提供予定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843808" y="2852936"/>
            <a:ext cx="3456384" cy="2232248"/>
            <a:chOff x="3635896" y="2996952"/>
            <a:chExt cx="3456384" cy="2232248"/>
          </a:xfrm>
        </p:grpSpPr>
        <p:sp>
          <p:nvSpPr>
            <p:cNvPr id="5" name="角丸四角形 4"/>
            <p:cNvSpPr/>
            <p:nvPr/>
          </p:nvSpPr>
          <p:spPr>
            <a:xfrm>
              <a:off x="3635896" y="2996952"/>
              <a:ext cx="3456384" cy="2232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kumimoji="1" lang="ja-JP" altLang="en-US" dirty="0" smtClean="0"/>
                <a:t>セキュリティラーニングシステム</a:t>
              </a:r>
              <a:endParaRPr kumimoji="1" lang="ja-JP" altLang="en-US" dirty="0"/>
            </a:p>
          </p:txBody>
        </p:sp>
        <p:pic>
          <p:nvPicPr>
            <p:cNvPr id="2050" name="Picture 2" descr="C:\Users\yamaji\Desktop\0000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948" y="3645024"/>
              <a:ext cx="2520280" cy="14187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2052" name="Picture 4" descr="C:\Users\yamaji\AppData\Local\Microsoft\Windows\Temporary Internet Files\Content.IE5\BFB42HXV\MP9004393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291" y="3331704"/>
            <a:ext cx="1792461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yamaji\AppData\Local\Microsoft\Windows\Temporary Internet Files\Content.IE5\7ROT27F0\MP90043297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68993"/>
            <a:ext cx="1800200" cy="120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矢印 6"/>
          <p:cNvSpPr/>
          <p:nvPr/>
        </p:nvSpPr>
        <p:spPr>
          <a:xfrm>
            <a:off x="2411760" y="3691744"/>
            <a:ext cx="360040" cy="5186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6372200" y="3691744"/>
            <a:ext cx="360040" cy="5186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9034" y="289965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教職員・学生が受講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32240" y="2755640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取得結果を機関に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フィードバック</a:t>
            </a:r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1529662" y="5229200"/>
            <a:ext cx="6084676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類似サービスを各機関で個別に導入する必要なし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009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本年度のプログラム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 b="1" u="sng" dirty="0" smtClean="0"/>
              <a:t>セッション</a:t>
            </a:r>
            <a:r>
              <a:rPr lang="ja-JP" altLang="en-US" b="1" u="sng" dirty="0"/>
              <a:t>１　学認を簡単にする　</a:t>
            </a:r>
            <a:r>
              <a:rPr lang="en-US" altLang="ja-JP" b="1" u="sng" dirty="0"/>
              <a:t>13:30 - 14:45</a:t>
            </a:r>
            <a:endParaRPr lang="ja-JP" altLang="en-US" dirty="0"/>
          </a:p>
          <a:p>
            <a:pPr lvl="1"/>
            <a:r>
              <a:rPr lang="en-US" altLang="ja-JP" b="1" dirty="0"/>
              <a:t>13:30 - 14:00</a:t>
            </a:r>
            <a:r>
              <a:rPr lang="ja-JP" altLang="en-US" b="1" dirty="0"/>
              <a:t>　新しい学認申請システムの使い方</a:t>
            </a:r>
            <a:endParaRPr lang="ja-JP" altLang="en-US" dirty="0"/>
          </a:p>
          <a:p>
            <a:pPr lvl="2"/>
            <a:r>
              <a:rPr lang="ja-JP" altLang="en-US" dirty="0"/>
              <a:t>佐賀大学　大谷　誠</a:t>
            </a:r>
          </a:p>
          <a:p>
            <a:pPr lvl="1"/>
            <a:r>
              <a:rPr lang="en-US" altLang="ja-JP" b="1" dirty="0"/>
              <a:t>14:00 - 14:45</a:t>
            </a:r>
            <a:r>
              <a:rPr lang="ja-JP" altLang="en-US" b="1" dirty="0"/>
              <a:t>　</a:t>
            </a:r>
            <a:r>
              <a:rPr lang="en-US" altLang="ja-JP" b="1" dirty="0"/>
              <a:t>IdP</a:t>
            </a:r>
            <a:r>
              <a:rPr lang="ja-JP" altLang="en-US" b="1" dirty="0"/>
              <a:t>が</a:t>
            </a:r>
            <a:r>
              <a:rPr lang="en-US" altLang="ja-JP" b="1" dirty="0"/>
              <a:t>SP</a:t>
            </a:r>
            <a:r>
              <a:rPr lang="ja-JP" altLang="en-US" b="1" dirty="0"/>
              <a:t>を選べて、</a:t>
            </a:r>
            <a:r>
              <a:rPr lang="en-US" altLang="ja-JP" b="1" dirty="0"/>
              <a:t>SP</a:t>
            </a:r>
            <a:r>
              <a:rPr lang="ja-JP" altLang="en-US" b="1" dirty="0"/>
              <a:t>が</a:t>
            </a:r>
            <a:r>
              <a:rPr lang="en-US" altLang="ja-JP" b="1" dirty="0"/>
              <a:t>IdP</a:t>
            </a:r>
            <a:r>
              <a:rPr lang="ja-JP" altLang="en-US" b="1" dirty="0"/>
              <a:t>を選べる新機能</a:t>
            </a:r>
            <a:endParaRPr lang="ja-JP" altLang="en-US" dirty="0"/>
          </a:p>
          <a:p>
            <a:pPr lvl="2"/>
            <a:r>
              <a:rPr lang="ja-JP" altLang="en-US" dirty="0"/>
              <a:t>国立情報学研究所　西村　</a:t>
            </a:r>
            <a:r>
              <a:rPr lang="ja-JP" altLang="en-US" dirty="0" smtClean="0"/>
              <a:t>健</a:t>
            </a:r>
            <a:endParaRPr lang="en-US" altLang="ja-JP" dirty="0" smtClean="0"/>
          </a:p>
          <a:p>
            <a:pPr lvl="2"/>
            <a:endParaRPr lang="ja-JP" altLang="en-US" dirty="0"/>
          </a:p>
          <a:p>
            <a:r>
              <a:rPr lang="ja-JP" altLang="en-US" b="1" u="sng" dirty="0" smtClean="0"/>
              <a:t>セッション</a:t>
            </a:r>
            <a:r>
              <a:rPr lang="ja-JP" altLang="en-US" b="1" u="sng" dirty="0"/>
              <a:t>２　学認を安心・安全にする　</a:t>
            </a:r>
            <a:r>
              <a:rPr lang="en-US" altLang="ja-JP" b="1" u="sng" dirty="0"/>
              <a:t>15:00 - 17:00</a:t>
            </a:r>
            <a:endParaRPr lang="ja-JP" altLang="en-US" dirty="0"/>
          </a:p>
          <a:p>
            <a:pPr lvl="1"/>
            <a:r>
              <a:rPr lang="en-US" altLang="ja-JP" b="1" dirty="0"/>
              <a:t>15:00 - 15:30</a:t>
            </a:r>
            <a:r>
              <a:rPr lang="ja-JP" altLang="en-US" b="1" dirty="0"/>
              <a:t>　学認トラストフレームワーク</a:t>
            </a:r>
            <a:endParaRPr lang="ja-JP" altLang="en-US" dirty="0"/>
          </a:p>
          <a:p>
            <a:pPr lvl="2"/>
            <a:r>
              <a:rPr lang="ja-JP" altLang="en-US" dirty="0"/>
              <a:t>東京大学　佐藤周行</a:t>
            </a:r>
          </a:p>
          <a:p>
            <a:pPr lvl="1"/>
            <a:r>
              <a:rPr lang="en-US" altLang="ja-JP" b="1" dirty="0"/>
              <a:t>15:30 - 16:00</a:t>
            </a:r>
            <a:r>
              <a:rPr lang="ja-JP" altLang="en-US" b="1" dirty="0"/>
              <a:t>　</a:t>
            </a:r>
            <a:r>
              <a:rPr lang="en-US" altLang="ja-JP" b="1" dirty="0"/>
              <a:t>uApprove.jp</a:t>
            </a:r>
            <a:r>
              <a:rPr lang="ja-JP" altLang="en-US" b="1" dirty="0"/>
              <a:t>をインストールする</a:t>
            </a:r>
            <a:endParaRPr lang="ja-JP" altLang="en-US" dirty="0"/>
          </a:p>
          <a:p>
            <a:pPr lvl="2"/>
            <a:r>
              <a:rPr lang="ja-JP" altLang="en-US" dirty="0"/>
              <a:t>豊橋技術科学大学　土屋雅稔</a:t>
            </a:r>
          </a:p>
          <a:p>
            <a:pPr lvl="1"/>
            <a:r>
              <a:rPr lang="en-US" altLang="ja-JP" b="1" dirty="0"/>
              <a:t>16:00 - 16:30</a:t>
            </a:r>
            <a:r>
              <a:rPr lang="ja-JP" altLang="en-US" b="1" dirty="0"/>
              <a:t>　</a:t>
            </a:r>
            <a:r>
              <a:rPr lang="en-US" altLang="ja-JP" b="1" dirty="0"/>
              <a:t>ID</a:t>
            </a:r>
            <a:r>
              <a:rPr lang="ja-JP" altLang="en-US" b="1" dirty="0"/>
              <a:t>とパスワードだけで大丈夫？</a:t>
            </a:r>
            <a:endParaRPr lang="ja-JP" altLang="en-US" dirty="0"/>
          </a:p>
          <a:p>
            <a:pPr lvl="2"/>
            <a:r>
              <a:rPr lang="ja-JP" altLang="en-US" dirty="0"/>
              <a:t>国立情報学研究所　中村素典</a:t>
            </a:r>
          </a:p>
          <a:p>
            <a:pPr lvl="1"/>
            <a:r>
              <a:rPr lang="en-US" altLang="ja-JP" b="1" dirty="0"/>
              <a:t>16:30 - 17:00</a:t>
            </a:r>
            <a:r>
              <a:rPr lang="ja-JP" altLang="en-US" b="1" dirty="0"/>
              <a:t>　多要素認証製品の紹介など</a:t>
            </a:r>
            <a:endParaRPr lang="ja-JP" altLang="en-US" dirty="0"/>
          </a:p>
          <a:p>
            <a:pPr lvl="2"/>
            <a:r>
              <a:rPr lang="en-US" altLang="ja-JP" dirty="0" err="1"/>
              <a:t>WisePoint</a:t>
            </a:r>
            <a:r>
              <a:rPr lang="en-US" altLang="ja-JP" dirty="0"/>
              <a:t> Shibboleth</a:t>
            </a:r>
            <a:r>
              <a:rPr lang="ja-JP" altLang="en-US" dirty="0"/>
              <a:t>による多要素認証のご紹介</a:t>
            </a:r>
            <a:br>
              <a:rPr lang="ja-JP" altLang="en-US" dirty="0"/>
            </a:br>
            <a:r>
              <a:rPr lang="ja-JP" altLang="en-US" dirty="0"/>
              <a:t>ファルコンシステムコンサルティング（株） 山下克美</a:t>
            </a:r>
          </a:p>
          <a:p>
            <a:pPr lvl="2"/>
            <a:r>
              <a:rPr lang="en-US" altLang="ja-JP" dirty="0" err="1"/>
              <a:t>SiteMinder</a:t>
            </a:r>
            <a:r>
              <a:rPr lang="ja-JP" altLang="en-US" dirty="0"/>
              <a:t>を用いた</a:t>
            </a:r>
            <a:r>
              <a:rPr lang="en-US" altLang="ja-JP" dirty="0"/>
              <a:t>Shibboleth</a:t>
            </a:r>
            <a:r>
              <a:rPr lang="ja-JP" altLang="en-US" dirty="0"/>
              <a:t>連携における多要素認証</a:t>
            </a:r>
            <a:br>
              <a:rPr lang="ja-JP" altLang="en-US" dirty="0"/>
            </a:br>
            <a:r>
              <a:rPr lang="ja-JP" altLang="en-US" dirty="0"/>
              <a:t>サイオステクノロジー　中田寿穂</a:t>
            </a:r>
          </a:p>
          <a:p>
            <a:pPr lvl="2"/>
            <a:r>
              <a:rPr lang="ja-JP" altLang="en-US" dirty="0"/>
              <a:t>スマホ</a:t>
            </a:r>
            <a:r>
              <a:rPr lang="en-US" altLang="ja-JP" dirty="0"/>
              <a:t>/</a:t>
            </a:r>
            <a:r>
              <a:rPr lang="ja-JP" altLang="en-US" dirty="0"/>
              <a:t>携帯で本人確認　二要素・二経路認証ソリューションのご紹介</a:t>
            </a:r>
            <a:br>
              <a:rPr lang="ja-JP" altLang="en-US" dirty="0"/>
            </a:br>
            <a:r>
              <a:rPr lang="ja-JP" altLang="en-US" dirty="0"/>
              <a:t>サイバネットシステム株式会社　三浦正裕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9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学認＆</a:t>
            </a:r>
            <a:r>
              <a:rPr lang="en-US" altLang="ja-JP" dirty="0"/>
              <a:t>SINET</a:t>
            </a:r>
            <a:r>
              <a:rPr lang="ja-JP" altLang="en-US" dirty="0"/>
              <a:t>クラウド接続</a:t>
            </a:r>
            <a:r>
              <a:rPr lang="ja-JP" altLang="en-US" dirty="0" smtClean="0"/>
              <a:t>サービス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利用</a:t>
            </a:r>
            <a:r>
              <a:rPr lang="ja-JP" altLang="en-US" dirty="0"/>
              <a:t>説明会の</a:t>
            </a:r>
            <a:r>
              <a:rPr kumimoji="1" lang="ja-JP" altLang="en-US" dirty="0" smtClean="0"/>
              <a:t>お知らせ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94926912"/>
              </p:ext>
            </p:extLst>
          </p:nvPr>
        </p:nvGraphicFramePr>
        <p:xfrm>
          <a:off x="395536" y="1268760"/>
          <a:ext cx="8229600" cy="3024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1500989"/>
                <a:gridCol w="850774"/>
                <a:gridCol w="2413252"/>
                <a:gridCol w="1952417"/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開催候補日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開催地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開催場所候補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開催会議室候補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TOPIC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r>
                        <a:rPr lang="ja-JP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月</a:t>
                      </a:r>
                      <a:r>
                        <a:rPr lang="en-US" altLang="ja-JP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r>
                        <a:rPr lang="ja-JP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日（月）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福島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東山グランドホテル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effectLst/>
                        </a:rPr>
                        <a:t>10/16(</a:t>
                      </a:r>
                      <a:r>
                        <a:rPr lang="ja-JP" altLang="en-US" sz="1200" u="none" strike="noStrike" dirty="0">
                          <a:effectLst/>
                        </a:rPr>
                        <a:t>火</a:t>
                      </a:r>
                      <a:r>
                        <a:rPr lang="en-US" altLang="ja-JP" sz="1200" u="none" strike="noStrike" dirty="0">
                          <a:effectLst/>
                        </a:rPr>
                        <a:t>)</a:t>
                      </a:r>
                      <a:r>
                        <a:rPr lang="ja-JP" altLang="en-US" sz="1200" u="none" strike="noStrike" dirty="0">
                          <a:effectLst/>
                        </a:rPr>
                        <a:t>～</a:t>
                      </a:r>
                      <a:r>
                        <a:rPr lang="en-US" altLang="ja-JP" sz="1200" u="none" strike="noStrike" dirty="0">
                          <a:effectLst/>
                        </a:rPr>
                        <a:t>19 </a:t>
                      </a:r>
                      <a:r>
                        <a:rPr lang="ja-JP" altLang="en-US" sz="1200" u="none" strike="noStrike" dirty="0">
                          <a:effectLst/>
                        </a:rPr>
                        <a:t>（金）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北海道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北海道大学　</a:t>
                      </a:r>
                      <a:r>
                        <a:rPr lang="en-US" altLang="zh-CN" sz="1200" u="none" strike="noStrike" dirty="0">
                          <a:effectLst/>
                        </a:rPr>
                        <a:t>or </a:t>
                      </a:r>
                      <a:r>
                        <a:rPr lang="zh-CN" altLang="en-US" sz="1200" u="none" strike="noStrike" dirty="0">
                          <a:effectLst/>
                        </a:rPr>
                        <a:t>他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百年記念会館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effectLst/>
                        </a:rPr>
                        <a:t>10/22</a:t>
                      </a:r>
                      <a:r>
                        <a:rPr lang="ja-JP" altLang="en-US" sz="1200" u="none" strike="noStrike" dirty="0">
                          <a:effectLst/>
                        </a:rPr>
                        <a:t>（月</a:t>
                      </a:r>
                      <a:r>
                        <a:rPr lang="en-US" altLang="ja-JP" sz="1200" u="none" strike="noStrike" dirty="0">
                          <a:effectLst/>
                        </a:rPr>
                        <a:t>)</a:t>
                      </a:r>
                      <a:r>
                        <a:rPr lang="ja-JP" altLang="en-US" sz="1200" u="none" strike="noStrike" dirty="0">
                          <a:effectLst/>
                        </a:rPr>
                        <a:t>～</a:t>
                      </a:r>
                      <a:r>
                        <a:rPr lang="en-US" altLang="ja-JP" sz="1200" u="none" strike="noStrike" dirty="0">
                          <a:effectLst/>
                        </a:rPr>
                        <a:t>26</a:t>
                      </a:r>
                      <a:r>
                        <a:rPr lang="ja-JP" altLang="en-US" sz="1200" u="none" strike="noStrike" dirty="0">
                          <a:effectLst/>
                        </a:rPr>
                        <a:t>（金）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金沢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>
                          <a:effectLst/>
                        </a:rPr>
                        <a:t>IT</a:t>
                      </a:r>
                      <a:r>
                        <a:rPr lang="ja-JP" altLang="en-US" sz="1200" u="none" strike="noStrike">
                          <a:effectLst/>
                        </a:rPr>
                        <a:t>ビジネスプラザ武蔵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交流室</a:t>
                      </a:r>
                      <a:r>
                        <a:rPr lang="en-US" altLang="ja-JP" sz="1200" u="none" strike="noStrike" dirty="0">
                          <a:effectLst/>
                        </a:rPr>
                        <a:t>2(62</a:t>
                      </a:r>
                      <a:r>
                        <a:rPr lang="ja-JP" altLang="en-US" sz="1200" u="none" strike="noStrike" dirty="0">
                          <a:effectLst/>
                        </a:rPr>
                        <a:t>名</a:t>
                      </a:r>
                      <a:r>
                        <a:rPr lang="en-US" altLang="ja-JP" sz="1200" u="none" strike="noStrike" dirty="0">
                          <a:effectLst/>
                        </a:rPr>
                        <a:t>)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11/12</a:t>
                      </a:r>
                      <a:r>
                        <a:rPr lang="ja-JP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（月）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岐阜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じゅう</a:t>
                      </a:r>
                      <a:r>
                        <a:rPr lang="ja-JP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ろくプラザ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小会議室</a:t>
                      </a:r>
                      <a:r>
                        <a:rPr lang="en-US" altLang="ja-JP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ja-JP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（</a:t>
                      </a:r>
                      <a:r>
                        <a:rPr lang="en-US" altLang="ja-JP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r>
                        <a:rPr lang="ja-JP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名）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11/13</a:t>
                      </a:r>
                      <a:r>
                        <a:rPr lang="ja-JP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（火）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神戸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神戸いきいき勤労会館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講習室</a:t>
                      </a:r>
                      <a:r>
                        <a:rPr lang="en-US" altLang="zh-TW" sz="1200" u="none" strike="noStrike">
                          <a:solidFill>
                            <a:srgbClr val="FF0000"/>
                          </a:solidFill>
                          <a:effectLst/>
                        </a:rPr>
                        <a:t>308</a:t>
                      </a:r>
                      <a:r>
                        <a:rPr lang="zh-TW" alt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（</a:t>
                      </a:r>
                      <a:r>
                        <a:rPr lang="en-US" altLang="zh-TW" sz="1200" u="none" strike="noStrike">
                          <a:solidFill>
                            <a:srgbClr val="FF0000"/>
                          </a:solidFill>
                          <a:effectLst/>
                        </a:rPr>
                        <a:t>120</a:t>
                      </a:r>
                      <a:r>
                        <a:rPr lang="zh-TW" alt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名）</a:t>
                      </a:r>
                      <a:endParaRPr lang="zh-TW" altLang="en-US" sz="1200" b="1" i="0" u="none" strike="noStrike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>
                          <a:effectLst/>
                        </a:rPr>
                        <a:t>NCA5</a:t>
                      </a:r>
                      <a:r>
                        <a:rPr lang="ja-JP" altLang="en-US" sz="1200" u="none" strike="noStrike">
                          <a:effectLst/>
                        </a:rPr>
                        <a:t>の開催日と連携　</a:t>
                      </a:r>
                      <a:endParaRPr lang="ja-JP" altLang="en-US" sz="1200" b="1" i="0" u="none" strike="noStrike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>
                          <a:solidFill>
                            <a:srgbClr val="FF0000"/>
                          </a:solidFill>
                          <a:effectLst/>
                        </a:rPr>
                        <a:t>11/29</a:t>
                      </a:r>
                      <a:r>
                        <a:rPr lang="ja-JP" alt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（木</a:t>
                      </a:r>
                      <a:r>
                        <a:rPr lang="en-US" altLang="ja-JP" sz="1200" u="none" strike="noStrike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altLang="ja-JP" sz="1200" b="1" i="0" u="none" strike="noStrike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京都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キャンパスプラザ京都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第三講義室（</a:t>
                      </a:r>
                      <a:r>
                        <a:rPr lang="en-US" altLang="zh-TW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170</a:t>
                      </a:r>
                      <a:r>
                        <a:rPr lang="zh-TW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名）</a:t>
                      </a:r>
                      <a:endParaRPr lang="zh-TW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>
                          <a:effectLst/>
                        </a:rPr>
                        <a:t>12/3(</a:t>
                      </a:r>
                      <a:r>
                        <a:rPr lang="ja-JP" altLang="en-US" sz="1200" u="none" strike="noStrike">
                          <a:effectLst/>
                        </a:rPr>
                        <a:t>月</a:t>
                      </a:r>
                      <a:r>
                        <a:rPr lang="en-US" altLang="ja-JP" sz="1200" u="none" strike="noStrike">
                          <a:effectLst/>
                        </a:rPr>
                        <a:t>)</a:t>
                      </a:r>
                      <a:r>
                        <a:rPr lang="ja-JP" altLang="en-US" sz="1200" u="none" strike="noStrike">
                          <a:effectLst/>
                        </a:rPr>
                        <a:t>～</a:t>
                      </a:r>
                      <a:r>
                        <a:rPr lang="en-US" altLang="ja-JP" sz="1200" u="none" strike="noStrike">
                          <a:effectLst/>
                        </a:rPr>
                        <a:t>14</a:t>
                      </a:r>
                      <a:r>
                        <a:rPr lang="ja-JP" altLang="en-US" sz="1200" u="none" strike="noStrike">
                          <a:effectLst/>
                        </a:rPr>
                        <a:t>（金）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筑波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筑波大 </a:t>
                      </a:r>
                      <a:r>
                        <a:rPr lang="en-US" sz="1200" u="none" strike="noStrike" dirty="0">
                          <a:effectLst/>
                        </a:rPr>
                        <a:t>or </a:t>
                      </a:r>
                      <a:r>
                        <a:rPr lang="ja-JP" altLang="en-US" sz="1200" u="none" strike="noStrike" dirty="0">
                          <a:effectLst/>
                        </a:rPr>
                        <a:t>他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>
                          <a:effectLst/>
                        </a:rPr>
                        <a:t>12/3(</a:t>
                      </a:r>
                      <a:r>
                        <a:rPr lang="ja-JP" altLang="en-US" sz="1200" u="none" strike="noStrike">
                          <a:effectLst/>
                        </a:rPr>
                        <a:t>月</a:t>
                      </a:r>
                      <a:r>
                        <a:rPr lang="en-US" altLang="ja-JP" sz="1200" u="none" strike="noStrike">
                          <a:effectLst/>
                        </a:rPr>
                        <a:t>)</a:t>
                      </a:r>
                      <a:r>
                        <a:rPr lang="ja-JP" altLang="en-US" sz="1200" u="none" strike="noStrike">
                          <a:effectLst/>
                        </a:rPr>
                        <a:t>～</a:t>
                      </a:r>
                      <a:r>
                        <a:rPr lang="en-US" altLang="ja-JP" sz="1200" u="none" strike="noStrike">
                          <a:effectLst/>
                        </a:rPr>
                        <a:t>14</a:t>
                      </a:r>
                      <a:r>
                        <a:rPr lang="ja-JP" altLang="en-US" sz="1200" u="none" strike="noStrike">
                          <a:effectLst/>
                        </a:rPr>
                        <a:t>（金）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鹿児島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鹿児島大学　</a:t>
                      </a:r>
                      <a:r>
                        <a:rPr lang="en-US" sz="1200" u="none" strike="noStrike">
                          <a:effectLst/>
                        </a:rPr>
                        <a:t>or </a:t>
                      </a:r>
                      <a:r>
                        <a:rPr lang="ja-JP" altLang="en-US" sz="1200" u="none" strike="noStrike">
                          <a:effectLst/>
                        </a:rPr>
                        <a:t>他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群元キャンパス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rgbClr val="0070C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70C0"/>
                          </a:solidFill>
                          <a:effectLst/>
                        </a:rPr>
                        <a:t>1/23(水) or 2/8(金)</a:t>
                      </a:r>
                      <a:endParaRPr lang="en-US" sz="1200" b="1" i="0" u="none" strike="noStrike">
                        <a:solidFill>
                          <a:srgbClr val="0070C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solidFill>
                            <a:srgbClr val="0070C0"/>
                          </a:solidFill>
                          <a:effectLst/>
                        </a:rPr>
                        <a:t>東京</a:t>
                      </a:r>
                      <a:endParaRPr lang="ja-JP" altLang="en-US" sz="1200" b="1" i="0" u="none" strike="noStrike">
                        <a:solidFill>
                          <a:srgbClr val="0070C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solidFill>
                            <a:srgbClr val="0070C0"/>
                          </a:solidFill>
                          <a:effectLst/>
                        </a:rPr>
                        <a:t>学術総合センター</a:t>
                      </a:r>
                      <a:endParaRPr lang="ja-JP" altLang="en-US" sz="1200" b="1" i="0" u="none" strike="noStrike">
                        <a:solidFill>
                          <a:srgbClr val="0070C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2Ｆ　</a:t>
                      </a:r>
                      <a:r>
                        <a:rPr lang="ja-JP" altLang="en-US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中</a:t>
                      </a:r>
                      <a:r>
                        <a:rPr lang="ja-JP" altLang="en-US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会議室</a:t>
                      </a:r>
                      <a:endParaRPr lang="ja-JP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 rowSpan="3"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effectLst/>
                        </a:rPr>
                        <a:t>※</a:t>
                      </a:r>
                      <a:r>
                        <a:rPr lang="ja-JP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赤字</a:t>
                      </a:r>
                      <a:r>
                        <a:rPr lang="ja-JP" altLang="en-US" sz="1200" u="none" strike="noStrike" dirty="0">
                          <a:effectLst/>
                        </a:rPr>
                        <a:t>は、決定している開催日</a:t>
                      </a:r>
                      <a:r>
                        <a:rPr lang="en-US" altLang="ja-JP" sz="1200" u="none" strike="noStrike" dirty="0">
                          <a:effectLst/>
                        </a:rPr>
                        <a:t>(</a:t>
                      </a:r>
                      <a:r>
                        <a:rPr lang="ja-JP" altLang="en-US" sz="1200" u="none" strike="noStrike" dirty="0">
                          <a:effectLst/>
                        </a:rPr>
                        <a:t>岐阜と神戸は最終調整中）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  <a:p>
                      <a:pPr algn="l" fontAlgn="ctr"/>
                      <a:r>
                        <a:rPr lang="en-US" altLang="ja-JP" sz="1200" u="none" strike="noStrike" dirty="0">
                          <a:effectLst/>
                        </a:rPr>
                        <a:t>※</a:t>
                      </a:r>
                      <a:r>
                        <a:rPr lang="ja-JP" altLang="en-US" sz="12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青字</a:t>
                      </a:r>
                      <a:r>
                        <a:rPr lang="ja-JP" altLang="en-US" sz="1200" u="none" strike="noStrike" dirty="0">
                          <a:effectLst/>
                        </a:rPr>
                        <a:t>は、連携しているイベントや会議室の都合で、日程の変更が難しそうなところ</a:t>
                      </a:r>
                      <a:endParaRPr lang="ja-JP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ＭＳ Ｐゴシック"/>
                      </a:endParaRPr>
                    </a:p>
                    <a:p>
                      <a:pPr algn="l" fontAlgn="ctr"/>
                      <a:r>
                        <a:rPr lang="en-US" altLang="ja-JP" sz="1200" u="none" strike="noStrike" dirty="0">
                          <a:effectLst/>
                        </a:rPr>
                        <a:t>※</a:t>
                      </a:r>
                      <a:r>
                        <a:rPr lang="ja-JP" altLang="en-US" sz="1200" u="none" strike="noStrike" dirty="0">
                          <a:effectLst/>
                        </a:rPr>
                        <a:t>黒字は、たたき台開催候補日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 gridSpan="4" vMerge="1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 gridSpan="4" vMerge="1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36318"/>
              </p:ext>
            </p:extLst>
          </p:nvPr>
        </p:nvGraphicFramePr>
        <p:xfrm>
          <a:off x="467544" y="5010874"/>
          <a:ext cx="3744416" cy="1154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4416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effectLst/>
                        </a:rPr>
                        <a:t>12:30-13:00 </a:t>
                      </a:r>
                      <a:r>
                        <a:rPr lang="ja-JP" altLang="en-US" sz="1200" u="none" strike="noStrike" dirty="0">
                          <a:effectLst/>
                        </a:rPr>
                        <a:t>受付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effectLst/>
                        </a:rPr>
                        <a:t>13:00-13:05 </a:t>
                      </a:r>
                      <a:r>
                        <a:rPr lang="ja-JP" altLang="en-US" sz="1200" u="none" strike="noStrike" dirty="0">
                          <a:effectLst/>
                        </a:rPr>
                        <a:t>挨拶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>
                          <a:effectLst/>
                        </a:rPr>
                        <a:t>13:05-13:25 </a:t>
                      </a:r>
                      <a:r>
                        <a:rPr lang="ja-JP" altLang="en-US" sz="1200" u="none" strike="noStrike">
                          <a:effectLst/>
                        </a:rPr>
                        <a:t>学認の現状と取り組みについて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>
                          <a:effectLst/>
                        </a:rPr>
                        <a:t>13:25-13:45 </a:t>
                      </a:r>
                      <a:r>
                        <a:rPr lang="ja-JP" altLang="en-US" sz="1200" u="none" strike="noStrike">
                          <a:effectLst/>
                        </a:rPr>
                        <a:t>安心・安全な認証基盤の構築に向けて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>
                          <a:effectLst/>
                        </a:rPr>
                        <a:t>13:45-14:05 </a:t>
                      </a:r>
                      <a:r>
                        <a:rPr lang="ja-JP" altLang="en-US" sz="1200" u="none" strike="noStrike">
                          <a:effectLst/>
                        </a:rPr>
                        <a:t>学認参加大学における活用事例の紹介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effectLst/>
                        </a:rPr>
                        <a:t>14:05-14:20 </a:t>
                      </a:r>
                      <a:r>
                        <a:rPr lang="ja-JP" altLang="en-US" sz="1200" u="none" strike="noStrike" dirty="0">
                          <a:effectLst/>
                        </a:rPr>
                        <a:t>質疑応答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935666"/>
              </p:ext>
            </p:extLst>
          </p:nvPr>
        </p:nvGraphicFramePr>
        <p:xfrm>
          <a:off x="4355976" y="5010874"/>
          <a:ext cx="2592288" cy="962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14:30-15:10 NII</a:t>
                      </a:r>
                      <a:r>
                        <a:rPr lang="ja-JP" altLang="en-US" sz="1200" u="none" strike="noStrike" dirty="0">
                          <a:effectLst/>
                        </a:rPr>
                        <a:t>からの説明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>
                          <a:effectLst/>
                        </a:rPr>
                        <a:t>15:10-15:50 </a:t>
                      </a:r>
                      <a:r>
                        <a:rPr lang="ja-JP" altLang="en-US" sz="1200" u="none" strike="noStrike">
                          <a:effectLst/>
                        </a:rPr>
                        <a:t>接続業者からの説明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15:50-16:00 </a:t>
                      </a:r>
                      <a:r>
                        <a:rPr lang="zh-TW" altLang="en-US" sz="1200" u="none" strike="noStrike">
                          <a:effectLst/>
                        </a:rPr>
                        <a:t>全体質疑応答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>
                          <a:effectLst/>
                        </a:rPr>
                        <a:t>16:00-17:00 </a:t>
                      </a:r>
                      <a:r>
                        <a:rPr lang="ja-JP" altLang="en-US" sz="1200" u="none" strike="noStrike">
                          <a:effectLst/>
                        </a:rPr>
                        <a:t>個別相談会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effectLst/>
                        </a:rPr>
                        <a:t>17:00</a:t>
                      </a:r>
                      <a:r>
                        <a:rPr lang="ja-JP" altLang="en-US" sz="1200" u="none" strike="noStrike" dirty="0">
                          <a:effectLst/>
                        </a:rPr>
                        <a:t>閉会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467544" y="4641542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プログラム案</a:t>
            </a:r>
            <a:endParaRPr kumimoji="1" lang="ja-JP" altLang="en-US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1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昨年度のキャンプ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開催場所</a:t>
            </a:r>
            <a:r>
              <a:rPr lang="ja-JP" altLang="en-US" dirty="0" smtClean="0"/>
              <a:t>：三重</a:t>
            </a:r>
            <a:r>
              <a:rPr lang="ja-JP" altLang="en-US" dirty="0"/>
              <a:t>大学 総合研究棟</a:t>
            </a:r>
            <a:r>
              <a:rPr lang="en-US" altLang="ja-JP" dirty="0"/>
              <a:t>II 1F </a:t>
            </a:r>
            <a:r>
              <a:rPr lang="ja-JP" altLang="en-US" dirty="0"/>
              <a:t>メディアホール</a:t>
            </a:r>
          </a:p>
          <a:p>
            <a:endParaRPr lang="ja-JP" altLang="en-US" dirty="0"/>
          </a:p>
          <a:p>
            <a:r>
              <a:rPr lang="en-US" altLang="ja-JP" dirty="0" smtClean="0"/>
              <a:t>9</a:t>
            </a:r>
            <a:r>
              <a:rPr lang="ja-JP" altLang="en-US" dirty="0"/>
              <a:t>月</a:t>
            </a:r>
            <a:r>
              <a:rPr lang="en-US" altLang="ja-JP" dirty="0"/>
              <a:t>14</a:t>
            </a:r>
            <a:r>
              <a:rPr lang="ja-JP" altLang="en-US" dirty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水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sz="1900" dirty="0" smtClean="0"/>
              <a:t>13:30 </a:t>
            </a:r>
            <a:r>
              <a:rPr lang="ja-JP" altLang="en-US" sz="1900" dirty="0"/>
              <a:t>～ </a:t>
            </a:r>
            <a:r>
              <a:rPr lang="en-US" altLang="ja-JP" sz="1900" dirty="0"/>
              <a:t>14:20</a:t>
            </a:r>
            <a:r>
              <a:rPr lang="ja-JP" altLang="en-US" sz="1900" dirty="0"/>
              <a:t>　</a:t>
            </a:r>
            <a:r>
              <a:rPr lang="en-US" altLang="ja-JP" sz="1900" dirty="0"/>
              <a:t>Shibboleth, </a:t>
            </a:r>
            <a:r>
              <a:rPr lang="ja-JP" altLang="en-US" sz="1900" dirty="0"/>
              <a:t>学認 を</a:t>
            </a:r>
            <a:r>
              <a:rPr lang="ja-JP" altLang="en-US" sz="1900" dirty="0" smtClean="0"/>
              <a:t>知ろう</a:t>
            </a:r>
            <a:endParaRPr lang="ja-JP" altLang="en-US" sz="1900" dirty="0"/>
          </a:p>
          <a:p>
            <a:pPr lvl="1"/>
            <a:r>
              <a:rPr lang="en-US" altLang="ja-JP" sz="1900" dirty="0" smtClean="0"/>
              <a:t>14:20 </a:t>
            </a:r>
            <a:r>
              <a:rPr lang="ja-JP" altLang="en-US" sz="1900" dirty="0"/>
              <a:t>～ </a:t>
            </a:r>
            <a:r>
              <a:rPr lang="en-US" altLang="ja-JP" sz="1900" dirty="0"/>
              <a:t>15:10</a:t>
            </a:r>
            <a:r>
              <a:rPr lang="ja-JP" altLang="en-US" sz="1900" dirty="0"/>
              <a:t>　新しい学認機能の紹介 </a:t>
            </a:r>
            <a:r>
              <a:rPr lang="en-US" altLang="ja-JP" sz="1900" dirty="0"/>
              <a:t>DS, uApprove.jp, </a:t>
            </a:r>
            <a:r>
              <a:rPr lang="en-US" altLang="ja-JP" sz="1900" dirty="0" err="1" smtClean="0"/>
              <a:t>OpenIdP</a:t>
            </a:r>
            <a:endParaRPr lang="en-US" altLang="ja-JP" sz="1900" dirty="0"/>
          </a:p>
          <a:p>
            <a:pPr lvl="1"/>
            <a:r>
              <a:rPr lang="en-US" altLang="ja-JP" sz="1900" dirty="0" smtClean="0"/>
              <a:t>15:10 </a:t>
            </a:r>
            <a:r>
              <a:rPr lang="ja-JP" altLang="en-US" sz="1900" dirty="0"/>
              <a:t>～ </a:t>
            </a:r>
            <a:r>
              <a:rPr lang="en-US" altLang="ja-JP" sz="1900" dirty="0"/>
              <a:t>15:30</a:t>
            </a:r>
            <a:r>
              <a:rPr lang="ja-JP" altLang="en-US" sz="1900" dirty="0"/>
              <a:t>　</a:t>
            </a:r>
            <a:r>
              <a:rPr lang="en-US" altLang="ja-JP" sz="1900" dirty="0"/>
              <a:t>(</a:t>
            </a:r>
            <a:r>
              <a:rPr lang="ja-JP" altLang="en-US" sz="1900" dirty="0"/>
              <a:t>休憩</a:t>
            </a:r>
            <a:r>
              <a:rPr lang="en-US" altLang="ja-JP" sz="1900" dirty="0" smtClean="0"/>
              <a:t>)</a:t>
            </a:r>
            <a:endParaRPr lang="en-US" altLang="ja-JP" sz="1900" dirty="0"/>
          </a:p>
          <a:p>
            <a:pPr lvl="1"/>
            <a:r>
              <a:rPr lang="en-US" altLang="ja-JP" sz="1900" dirty="0" smtClean="0"/>
              <a:t>15:30 </a:t>
            </a:r>
            <a:r>
              <a:rPr lang="ja-JP" altLang="en-US" sz="1900" dirty="0"/>
              <a:t>～ </a:t>
            </a:r>
            <a:r>
              <a:rPr lang="en-US" altLang="ja-JP" sz="1900" dirty="0"/>
              <a:t>16:20</a:t>
            </a:r>
            <a:r>
              <a:rPr lang="ja-JP" altLang="en-US" sz="1900" dirty="0"/>
              <a:t>　メンバー属性プロバイダー </a:t>
            </a:r>
            <a:r>
              <a:rPr lang="en-US" altLang="ja-JP" sz="1900" dirty="0"/>
              <a:t>GakuNin </a:t>
            </a:r>
            <a:r>
              <a:rPr lang="en-US" altLang="ja-JP" sz="1900" dirty="0" err="1"/>
              <a:t>mAP</a:t>
            </a:r>
            <a:r>
              <a:rPr lang="en-US" altLang="ja-JP" sz="1900" dirty="0"/>
              <a:t> </a:t>
            </a:r>
            <a:r>
              <a:rPr lang="ja-JP" altLang="en-US" sz="1900" dirty="0"/>
              <a:t>の</a:t>
            </a:r>
            <a:r>
              <a:rPr lang="ja-JP" altLang="en-US" sz="1900" dirty="0" smtClean="0"/>
              <a:t>紹介</a:t>
            </a:r>
            <a:endParaRPr lang="ja-JP" altLang="en-US" sz="1900" dirty="0"/>
          </a:p>
          <a:p>
            <a:pPr lvl="1"/>
            <a:r>
              <a:rPr lang="en-US" altLang="ja-JP" sz="1900" dirty="0" smtClean="0"/>
              <a:t>16:20 </a:t>
            </a:r>
            <a:r>
              <a:rPr lang="ja-JP" altLang="en-US" sz="1900" dirty="0"/>
              <a:t>～ </a:t>
            </a:r>
            <a:r>
              <a:rPr lang="en-US" altLang="ja-JP" sz="1900" dirty="0"/>
              <a:t>17:10</a:t>
            </a:r>
            <a:r>
              <a:rPr lang="ja-JP" altLang="en-US" sz="1900" dirty="0"/>
              <a:t>　地域連携、学認に関する意見</a:t>
            </a:r>
            <a:r>
              <a:rPr lang="ja-JP" altLang="en-US" sz="1900" dirty="0" smtClean="0"/>
              <a:t>交換</a:t>
            </a:r>
            <a:endParaRPr lang="en-US" altLang="ja-JP" sz="1900" dirty="0" smtClean="0"/>
          </a:p>
          <a:p>
            <a:endParaRPr kumimoji="1" lang="en-US" altLang="ja-JP" dirty="0"/>
          </a:p>
          <a:p>
            <a:r>
              <a:rPr lang="ja-JP" altLang="en-US" sz="2400" b="1" dirty="0"/>
              <a:t>主催：</a:t>
            </a:r>
            <a:r>
              <a:rPr lang="ja-JP" altLang="en-US" sz="2400" dirty="0"/>
              <a:t>国立情報学研究所</a:t>
            </a:r>
          </a:p>
          <a:p>
            <a:r>
              <a:rPr lang="ja-JP" altLang="en-US" sz="2400" b="1" dirty="0"/>
              <a:t>共催：</a:t>
            </a:r>
            <a:r>
              <a:rPr lang="ja-JP" altLang="en-US" sz="2400" dirty="0"/>
              <a:t>三重大学 総合情報処理</a:t>
            </a:r>
            <a:r>
              <a:rPr lang="ja-JP" altLang="en-US" sz="2400" dirty="0" smtClean="0"/>
              <a:t>センター</a:t>
            </a: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6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400" dirty="0"/>
              <a:t>EDUCAUSE 2012 AXIES </a:t>
            </a:r>
            <a:r>
              <a:rPr lang="ja-JP" altLang="en-US" sz="2400" dirty="0" smtClean="0"/>
              <a:t>イベント（計画進行中）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kumimoji="1" lang="ja-JP" altLang="en-US" sz="2400" dirty="0" smtClean="0"/>
              <a:t>認証連携セッション企画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 smtClean="0"/>
              <a:t>日時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lang="en-US" altLang="ja-JP" dirty="0"/>
              <a:t>2012 </a:t>
            </a:r>
            <a:r>
              <a:rPr lang="ja-JP" altLang="en-US" dirty="0"/>
              <a:t>年</a:t>
            </a:r>
            <a:r>
              <a:rPr lang="en-US" altLang="ja-JP" dirty="0"/>
              <a:t>11 </a:t>
            </a:r>
            <a:r>
              <a:rPr lang="ja-JP" altLang="en-US" dirty="0"/>
              <a:t>月</a:t>
            </a:r>
            <a:r>
              <a:rPr lang="en-US" altLang="ja-JP" dirty="0"/>
              <a:t>6 </a:t>
            </a:r>
            <a:r>
              <a:rPr lang="ja-JP" altLang="en-US" dirty="0"/>
              <a:t>日（火</a:t>
            </a:r>
            <a:r>
              <a:rPr lang="ja-JP" altLang="en-US" dirty="0" smtClean="0"/>
              <a:t>）</a:t>
            </a:r>
            <a:r>
              <a:rPr lang="ja-JP" altLang="en-US" dirty="0"/>
              <a:t>　</a:t>
            </a:r>
            <a:r>
              <a:rPr lang="en-US" altLang="ja-JP" dirty="0" smtClean="0"/>
              <a:t>10:00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17:00</a:t>
            </a:r>
            <a:endParaRPr kumimoji="1"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場所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en-US" altLang="ja-JP" dirty="0"/>
              <a:t>EDUCAUSE </a:t>
            </a:r>
            <a:r>
              <a:rPr lang="ja-JP" altLang="en-US" dirty="0"/>
              <a:t>会場か近傍の</a:t>
            </a:r>
            <a:r>
              <a:rPr lang="ja-JP" altLang="en-US" dirty="0" smtClean="0"/>
              <a:t>ホテル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kumimoji="1" lang="ja-JP" altLang="en-US" dirty="0" smtClean="0"/>
              <a:t>認証連携セッション案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lang="en-US" altLang="ja-JP" dirty="0"/>
              <a:t>NET+: Building Corporate Partnerships to Revolutionize Education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/>
              <a:t>現在，アメリカでは，</a:t>
            </a:r>
            <a:r>
              <a:rPr lang="en-US" altLang="ja-JP" dirty="0" err="1"/>
              <a:t>InCommon</a:t>
            </a:r>
            <a:r>
              <a:rPr lang="ja-JP" altLang="en-US" dirty="0"/>
              <a:t>と呼ばれる学術認証フェデレーションが指数</a:t>
            </a:r>
            <a:r>
              <a:rPr lang="ja-JP" altLang="en-US" dirty="0" smtClean="0"/>
              <a:t>関数的</a:t>
            </a:r>
            <a:r>
              <a:rPr lang="ja-JP" altLang="en-US" dirty="0"/>
              <a:t>に成長を続けています．約</a:t>
            </a:r>
            <a:r>
              <a:rPr lang="en-US" altLang="ja-JP" dirty="0"/>
              <a:t>250</a:t>
            </a:r>
            <a:r>
              <a:rPr lang="ja-JP" altLang="en-US" dirty="0"/>
              <a:t>機関が</a:t>
            </a:r>
            <a:r>
              <a:rPr lang="en-US" altLang="ja-JP" dirty="0"/>
              <a:t>IdP</a:t>
            </a:r>
            <a:r>
              <a:rPr lang="ja-JP" altLang="en-US" dirty="0" err="1"/>
              <a:t>を提</a:t>
            </a:r>
            <a:r>
              <a:rPr lang="ja-JP" altLang="en-US" dirty="0"/>
              <a:t>供し，約</a:t>
            </a:r>
            <a:r>
              <a:rPr lang="en-US" altLang="ja-JP" dirty="0"/>
              <a:t>600</a:t>
            </a:r>
            <a:r>
              <a:rPr lang="ja-JP" altLang="en-US" dirty="0"/>
              <a:t>万人の</a:t>
            </a:r>
            <a:r>
              <a:rPr lang="ja-JP" altLang="en-US" dirty="0" smtClean="0"/>
              <a:t>エンドユーザ</a:t>
            </a:r>
            <a:r>
              <a:rPr lang="ja-JP" altLang="en-US" dirty="0"/>
              <a:t>が約</a:t>
            </a:r>
            <a:r>
              <a:rPr lang="en-US" altLang="ja-JP" dirty="0"/>
              <a:t>850</a:t>
            </a:r>
            <a:r>
              <a:rPr lang="ja-JP" altLang="en-US" dirty="0"/>
              <a:t>のサービスを利用できる状況にあります．大学における，研究</a:t>
            </a:r>
            <a:r>
              <a:rPr lang="ja-JP" altLang="en-US" dirty="0" smtClean="0"/>
              <a:t>・教育</a:t>
            </a:r>
            <a:r>
              <a:rPr lang="ja-JP" altLang="en-US" dirty="0"/>
              <a:t>を進めていく上で，欠くことのできないインフラとなっていることは</a:t>
            </a:r>
            <a:r>
              <a:rPr lang="ja-JP" altLang="en-US" dirty="0" smtClean="0"/>
              <a:t>言うまで</a:t>
            </a:r>
            <a:r>
              <a:rPr lang="ja-JP" altLang="en-US" dirty="0"/>
              <a:t>もありません．最近，</a:t>
            </a:r>
            <a:r>
              <a:rPr lang="en-US" altLang="ja-JP" dirty="0"/>
              <a:t>Internet2</a:t>
            </a:r>
            <a:r>
              <a:rPr lang="ja-JP" altLang="en-US" dirty="0"/>
              <a:t>は，この認証環境を基盤として，</a:t>
            </a:r>
            <a:r>
              <a:rPr lang="ja-JP" altLang="en-US" dirty="0" smtClean="0"/>
              <a:t>クラウド等</a:t>
            </a:r>
            <a:r>
              <a:rPr lang="ja-JP" altLang="en-US" dirty="0"/>
              <a:t>のサービスを大学特別ライセンス価格で利用できる，</a:t>
            </a:r>
            <a:r>
              <a:rPr lang="en-US" altLang="ja-JP" dirty="0"/>
              <a:t>NET+</a:t>
            </a:r>
            <a:r>
              <a:rPr lang="ja-JP" altLang="en-US" dirty="0"/>
              <a:t>と呼ばれる</a:t>
            </a:r>
            <a:r>
              <a:rPr lang="ja-JP" altLang="en-US" dirty="0" smtClean="0"/>
              <a:t>サービス</a:t>
            </a:r>
            <a:r>
              <a:rPr lang="ja-JP" altLang="en-US" dirty="0"/>
              <a:t>を開始しました．本講演では，</a:t>
            </a:r>
            <a:r>
              <a:rPr lang="en-US" altLang="ja-JP" dirty="0" err="1"/>
              <a:t>InCommon</a:t>
            </a:r>
            <a:r>
              <a:rPr lang="ja-JP" altLang="en-US" dirty="0"/>
              <a:t>と</a:t>
            </a:r>
            <a:r>
              <a:rPr lang="en-US" altLang="ja-JP" dirty="0"/>
              <a:t>NET+</a:t>
            </a:r>
            <a:r>
              <a:rPr lang="ja-JP" altLang="en-US" dirty="0"/>
              <a:t>に関する最新の動向に</a:t>
            </a:r>
            <a:r>
              <a:rPr lang="ja-JP" altLang="en-US" dirty="0" smtClean="0"/>
              <a:t>ついて情報</a:t>
            </a:r>
            <a:r>
              <a:rPr lang="ja-JP" altLang="en-US" dirty="0"/>
              <a:t>提供いただきます．</a:t>
            </a:r>
            <a:r>
              <a:rPr lang="en-US" altLang="ja-JP" dirty="0"/>
              <a:t>AXIES</a:t>
            </a:r>
            <a:r>
              <a:rPr lang="ja-JP" altLang="en-US" dirty="0"/>
              <a:t>参加機関の皆様にとっても，興味深い内容と</a:t>
            </a:r>
            <a:r>
              <a:rPr lang="ja-JP" altLang="en-US" dirty="0" smtClean="0"/>
              <a:t>なる</a:t>
            </a:r>
            <a:r>
              <a:rPr lang="ja-JP" altLang="en-US" dirty="0"/>
              <a:t>ことと思いますので，是非ともご参加下さい．</a:t>
            </a:r>
          </a:p>
          <a:p>
            <a:pPr lvl="1">
              <a:lnSpc>
                <a:spcPct val="120000"/>
              </a:lnSpc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94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本年度の学認シンポは違う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63272" cy="49377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 smtClean="0"/>
              <a:t>イベント名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lang="en-US" altLang="ja-JP" sz="2600" dirty="0"/>
              <a:t>Japan Identity &amp; Could </a:t>
            </a:r>
            <a:r>
              <a:rPr lang="en-US" altLang="ja-JP" sz="2600" dirty="0" smtClean="0"/>
              <a:t>Summit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学認シンポジウム</a:t>
            </a:r>
            <a:r>
              <a:rPr lang="en-US" altLang="ja-JP" dirty="0" smtClean="0"/>
              <a:t>, OpenID Summit Japan, Cloud Identity Summit Japan</a:t>
            </a:r>
            <a:br>
              <a:rPr lang="en-US" altLang="ja-JP" dirty="0" smtClean="0"/>
            </a:br>
            <a:r>
              <a:rPr lang="ja-JP" altLang="en-US" dirty="0" smtClean="0"/>
              <a:t>によるジョイントイベント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テーマ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en-US" altLang="ja-JP" dirty="0"/>
              <a:t>Inter-Federation beyond academics, governments and industries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主催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en-US" altLang="ja-JP" dirty="0"/>
              <a:t>NII, Ping Identity Japan, OpenID Foundation </a:t>
            </a:r>
            <a:r>
              <a:rPr lang="en-US" altLang="ja-JP" dirty="0" smtClean="0"/>
              <a:t>Japan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(</a:t>
            </a:r>
            <a:r>
              <a:rPr lang="en-US" altLang="ja-JP" dirty="0" err="1" smtClean="0"/>
              <a:t>Kantara</a:t>
            </a:r>
            <a:r>
              <a:rPr lang="en-US" altLang="ja-JP" dirty="0" smtClean="0"/>
              <a:t> Initiative </a:t>
            </a:r>
            <a:r>
              <a:rPr lang="en-US" altLang="ja-JP" dirty="0"/>
              <a:t>Japan Working Group, </a:t>
            </a:r>
            <a:r>
              <a:rPr lang="en-US" altLang="ja-JP" dirty="0" smtClean="0"/>
              <a:t>No Surrender/</a:t>
            </a:r>
            <a:r>
              <a:rPr lang="en-US" altLang="ja-JP" dirty="0" err="1" smtClean="0"/>
              <a:t>ExGen</a:t>
            </a:r>
            <a:r>
              <a:rPr lang="en-US" altLang="ja-JP" dirty="0"/>
              <a:t>)</a:t>
            </a:r>
          </a:p>
          <a:p>
            <a:pPr>
              <a:lnSpc>
                <a:spcPct val="120000"/>
              </a:lnSpc>
            </a:pPr>
            <a:r>
              <a:rPr kumimoji="1" lang="ja-JP" altLang="en-US" dirty="0" smtClean="0"/>
              <a:t>日程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lang="en-US" altLang="ja-JP" dirty="0"/>
              <a:t>2013</a:t>
            </a:r>
            <a:r>
              <a:rPr lang="ja-JP" altLang="en-US" dirty="0" smtClean="0"/>
              <a:t>年</a:t>
            </a:r>
            <a:r>
              <a:rPr lang="en-US" altLang="ja-JP" dirty="0" smtClean="0"/>
              <a:t>3</a:t>
            </a:r>
            <a:r>
              <a:rPr lang="ja-JP" altLang="en-US" dirty="0" smtClean="0"/>
              <a:t>月</a:t>
            </a:r>
            <a:r>
              <a:rPr lang="en-US" altLang="ja-JP" dirty="0" smtClean="0"/>
              <a:t>4</a:t>
            </a:r>
            <a:r>
              <a:rPr lang="ja-JP" altLang="en-US" dirty="0" smtClean="0"/>
              <a:t>日，</a:t>
            </a:r>
            <a:r>
              <a:rPr lang="en-US" altLang="ja-JP" dirty="0" smtClean="0"/>
              <a:t>5</a:t>
            </a:r>
            <a:r>
              <a:rPr lang="ja-JP" altLang="en-US" dirty="0" smtClean="0"/>
              <a:t>日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kumimoji="1" lang="ja-JP" altLang="en-US" dirty="0" smtClean="0"/>
              <a:t>場所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/>
              <a:t>学術総合</a:t>
            </a:r>
            <a:r>
              <a:rPr lang="ja-JP" altLang="en-US" dirty="0" smtClean="0"/>
              <a:t>センターの一橋</a:t>
            </a:r>
            <a:r>
              <a:rPr lang="ja-JP" altLang="en-US" dirty="0"/>
              <a:t>記念</a:t>
            </a:r>
            <a:r>
              <a:rPr lang="ja-JP" altLang="en-US" dirty="0" smtClean="0"/>
              <a:t>講堂とその周辺全部</a:t>
            </a:r>
            <a:endParaRPr lang="en-US" altLang="ja-JP" dirty="0"/>
          </a:p>
          <a:p>
            <a:pPr>
              <a:lnSpc>
                <a:spcPct val="120000"/>
              </a:lnSpc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6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本年度の学認</a:t>
            </a:r>
            <a:r>
              <a:rPr lang="en-US" altLang="ja-JP" dirty="0" smtClean="0"/>
              <a:t>CAMP</a:t>
            </a:r>
            <a:r>
              <a:rPr lang="ja-JP" altLang="en-US" dirty="0" smtClean="0"/>
              <a:t>は？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652120" y="1196752"/>
            <a:ext cx="2520280" cy="59293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 descr="C:\Users\yamaji\Desktop\DSC00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64" y="2780928"/>
            <a:ext cx="2016791" cy="2068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角丸四角形吹き出し 10"/>
          <p:cNvSpPr/>
          <p:nvPr/>
        </p:nvSpPr>
        <p:spPr>
          <a:xfrm>
            <a:off x="3652426" y="2348880"/>
            <a:ext cx="2071702" cy="1143008"/>
          </a:xfrm>
          <a:prstGeom prst="wedgeRoundRectCallout">
            <a:avLst>
              <a:gd name="adj1" fmla="val 92253"/>
              <a:gd name="adj2" fmla="val 8044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今年も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</a:rPr>
              <a:t>CAMP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やりますか？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pPr algn="just"/>
            <a:r>
              <a:rPr kumimoji="1" lang="en-US" altLang="ja-JP" dirty="0" smtClean="0">
                <a:latin typeface="小塚ゴシック Pro R" pitchFamily="34" charset="-128"/>
                <a:ea typeface="小塚ゴシック Pro R" pitchFamily="34" charset="-128"/>
              </a:rPr>
              <a:t>by CAMP</a:t>
            </a:r>
            <a:r>
              <a:rPr kumimoji="1"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隊長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187624" y="1196752"/>
            <a:ext cx="2520280" cy="59293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雲形吹き出し 12"/>
          <p:cNvSpPr/>
          <p:nvPr/>
        </p:nvSpPr>
        <p:spPr>
          <a:xfrm>
            <a:off x="6215074" y="1285860"/>
            <a:ext cx="2245358" cy="1643074"/>
          </a:xfrm>
          <a:prstGeom prst="cloudCallout">
            <a:avLst>
              <a:gd name="adj1" fmla="val -19990"/>
              <a:gd name="adj2" fmla="val 588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 descr="C:\Users\yamaji\Desktop\DSC_0027ed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2776"/>
            <a:ext cx="1944216" cy="1458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yamaji\Pictures\2008-05-31\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3970204"/>
            <a:ext cx="2520280" cy="197729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16" name="雲形吹き出し 15"/>
          <p:cNvSpPr/>
          <p:nvPr/>
        </p:nvSpPr>
        <p:spPr>
          <a:xfrm>
            <a:off x="1237586" y="2145966"/>
            <a:ext cx="2245358" cy="1643074"/>
          </a:xfrm>
          <a:prstGeom prst="cloudCallout">
            <a:avLst>
              <a:gd name="adj1" fmla="val -18200"/>
              <a:gd name="adj2" fmla="val 827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3635896" y="3861048"/>
            <a:ext cx="2071702" cy="1143008"/>
          </a:xfrm>
          <a:prstGeom prst="wedgeRoundRectCallout">
            <a:avLst>
              <a:gd name="adj1" fmla="val -105639"/>
              <a:gd name="adj2" fmla="val 4176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やりたいねぇ．</a:t>
            </a:r>
            <a:endParaRPr kumimoji="1" lang="en-US" altLang="ja-JP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pPr algn="just"/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どのトピックでいく？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pic>
        <p:nvPicPr>
          <p:cNvPr id="1028" name="Picture 4" descr="C:\Users\yamaji\Desktop\img-menu-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96" y="2217440"/>
            <a:ext cx="1919860" cy="14995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5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LinkedIn</a:t>
            </a:r>
            <a:r>
              <a:rPr kumimoji="1" lang="ja-JP" altLang="en-US" dirty="0" smtClean="0"/>
              <a:t>で起きたこと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3075" name="Picture 3" descr="C:\Users\yamaji\Desktop\0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94" y="1268760"/>
            <a:ext cx="6555612" cy="49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475656" y="6381328"/>
            <a:ext cx="73090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 smtClean="0"/>
              <a:t>http</a:t>
            </a:r>
            <a:r>
              <a:rPr lang="en-US" altLang="ja-JP" sz="1200" dirty="0"/>
              <a:t>://www.bbc.co.uk/news/technology-18338956</a:t>
            </a:r>
            <a:endParaRPr lang="ja-JP" altLang="en-US" sz="1200" dirty="0"/>
          </a:p>
        </p:txBody>
      </p:sp>
      <p:sp>
        <p:nvSpPr>
          <p:cNvPr id="5" name="正方形/長方形 4"/>
          <p:cNvSpPr/>
          <p:nvPr/>
        </p:nvSpPr>
        <p:spPr>
          <a:xfrm>
            <a:off x="2411760" y="2564904"/>
            <a:ext cx="4248472" cy="5760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1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Yahoo!</a:t>
            </a:r>
            <a:r>
              <a:rPr kumimoji="1" lang="ja-JP" altLang="en-US" dirty="0" smtClean="0"/>
              <a:t>で</a:t>
            </a:r>
            <a:r>
              <a:rPr kumimoji="1" lang="ja-JP" altLang="en-US" dirty="0" smtClean="0"/>
              <a:t>起きたこと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2050" name="Picture 2" descr="C:\Users\yamaji\Desktop\0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91" y="1247204"/>
            <a:ext cx="6565019" cy="499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475656" y="6381328"/>
            <a:ext cx="73090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 smtClean="0"/>
              <a:t>http</a:t>
            </a:r>
            <a:r>
              <a:rPr lang="en-US" altLang="ja-JP" sz="1200" dirty="0"/>
              <a:t>://www.cbc.ca/news/technology/story/2012/07/12/tech-yahoo-password-leak.html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719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Top 10 most 'hacked' passwords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54909730"/>
              </p:ext>
            </p:extLst>
          </p:nvPr>
        </p:nvGraphicFramePr>
        <p:xfrm>
          <a:off x="1414462" y="1517967"/>
          <a:ext cx="6315075" cy="433959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05025"/>
                <a:gridCol w="2105025"/>
                <a:gridCol w="2105025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ja-JP" altLang="en-US" dirty="0">
                          <a:effectLst/>
                        </a:rPr>
                        <a:t/>
                      </a:r>
                      <a:br>
                        <a:rPr lang="ja-JP" altLang="en-US" dirty="0">
                          <a:effectLst/>
                        </a:rPr>
                      </a:br>
                      <a:endParaRPr lang="ja-JP" altLang="en-US" b="0" dirty="0"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dirty="0" smtClean="0">
                          <a:effectLst/>
                        </a:rPr>
                        <a:t>パスワード</a:t>
                      </a:r>
                      <a:endParaRPr lang="ja-JP" altLang="en-US" b="0" dirty="0"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effectLst/>
                        </a:rPr>
                        <a:t>インデックス</a:t>
                      </a:r>
                      <a:endParaRPr lang="ja-JP" altLang="en-US" b="0" dirty="0" smtClean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1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123456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1666 (0.38%)</a:t>
                      </a:r>
                    </a:p>
                  </a:txBody>
                  <a:tcPr marL="85725" marR="857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2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password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780 (0.18%)</a:t>
                      </a:r>
                    </a:p>
                  </a:txBody>
                  <a:tcPr marL="85725" marR="857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3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</a:rPr>
                        <a:t>welcome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436 (0.1%)</a:t>
                      </a:r>
                    </a:p>
                  </a:txBody>
                  <a:tcPr marL="85725" marR="857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4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ninja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333 (0.08%)</a:t>
                      </a:r>
                    </a:p>
                  </a:txBody>
                  <a:tcPr marL="85725" marR="857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5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abc123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250 (0.06%)</a:t>
                      </a:r>
                    </a:p>
                  </a:txBody>
                  <a:tcPr marL="85725" marR="857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6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123456789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222 (0.05%)</a:t>
                      </a:r>
                    </a:p>
                  </a:txBody>
                  <a:tcPr marL="85725" marR="857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7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12345678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208 (0.05%)</a:t>
                      </a:r>
                    </a:p>
                  </a:txBody>
                  <a:tcPr marL="85725" marR="857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8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sunshine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205 (0.05%)</a:t>
                      </a:r>
                    </a:p>
                  </a:txBody>
                  <a:tcPr marL="85725" marR="857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9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princess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>
                          <a:effectLst/>
                        </a:rPr>
                        <a:t>202 (0.05%)</a:t>
                      </a:r>
                    </a:p>
                  </a:txBody>
                  <a:tcPr marL="85725" marR="857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altLang="ja-JP" dirty="0">
                          <a:effectLst/>
                        </a:rPr>
                        <a:t>10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qwerty</a:t>
                      </a: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 dirty="0">
                          <a:effectLst/>
                        </a:rPr>
                        <a:t>172 (0.04%)</a:t>
                      </a:r>
                    </a:p>
                  </a:txBody>
                  <a:tcPr marL="85725" marR="85725" marT="47625" marB="47625" anchor="ctr"/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1475656" y="6381328"/>
            <a:ext cx="73090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 smtClean="0"/>
              <a:t>http</a:t>
            </a:r>
            <a:r>
              <a:rPr lang="en-US" altLang="ja-JP" sz="1200" dirty="0"/>
              <a:t>://pastebin.com/2D6bHGTa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930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あなた</a:t>
            </a:r>
            <a:r>
              <a:rPr lang="ja-JP" altLang="en-US" dirty="0" smtClean="0"/>
              <a:t>の機関は</a:t>
            </a:r>
            <a:r>
              <a:rPr lang="ja-JP" altLang="en-US" dirty="0"/>
              <a:t>大丈夫</a:t>
            </a:r>
            <a:r>
              <a:rPr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475656" y="6381328"/>
            <a:ext cx="73090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/>
              <a:t>http://cdn.savidtech.com/wp-content/uploads/post-it-smaller.jpg</a:t>
            </a:r>
            <a:endParaRPr lang="ja-JP" altLang="en-US" sz="1200" dirty="0"/>
          </a:p>
        </p:txBody>
      </p:sp>
      <p:pic>
        <p:nvPicPr>
          <p:cNvPr id="5124" name="Picture 4" descr="http://cdn.savidtech.com/wp-content/uploads/post-it-sma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896544" cy="3684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9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本年度の学認</a:t>
            </a:r>
            <a:r>
              <a:rPr lang="en-US" altLang="ja-JP" dirty="0"/>
              <a:t>CAMP</a:t>
            </a:r>
            <a:r>
              <a:rPr lang="ja-JP" altLang="en-US" dirty="0"/>
              <a:t>は？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311860" y="1196752"/>
            <a:ext cx="2520280" cy="59293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 descr="C:\Users\yamaji\Desktop\ota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14" y="1484784"/>
            <a:ext cx="2123675" cy="2829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3383868" y="4446232"/>
            <a:ext cx="2412268" cy="1143008"/>
          </a:xfrm>
          <a:prstGeom prst="wedgeRoundRectCallout">
            <a:avLst>
              <a:gd name="adj1" fmla="val 6444"/>
              <a:gd name="adj2" fmla="val -13405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ja-JP" altLang="en-US" dirty="0">
                <a:latin typeface="小塚ゴシック Pro R" pitchFamily="34" charset="-128"/>
                <a:ea typeface="小塚ゴシック Pro R" pitchFamily="34" charset="-128"/>
              </a:rPr>
              <a:t>それ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で</a:t>
            </a:r>
            <a:r>
              <a:rPr lang="ja-JP" altLang="en-US" dirty="0" err="1" smtClean="0">
                <a:latin typeface="小塚ゴシック Pro R" pitchFamily="34" charset="-128"/>
                <a:ea typeface="小塚ゴシック Pro R" pitchFamily="34" charset="-128"/>
              </a:rPr>
              <a:t>いきましょ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！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16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学認は成長する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86787890"/>
              </p:ext>
            </p:extLst>
          </p:nvPr>
        </p:nvGraphicFramePr>
        <p:xfrm>
          <a:off x="323528" y="1412776"/>
          <a:ext cx="4186808" cy="473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3139723" y="2924944"/>
            <a:ext cx="1016240" cy="72008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051720" y="117713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機関数</a:t>
            </a:r>
            <a:endParaRPr kumimoji="1" lang="ja-JP" altLang="en-US" sz="2400" dirty="0"/>
          </a:p>
        </p:txBody>
      </p:sp>
      <p:graphicFrame>
        <p:nvGraphicFramePr>
          <p:cNvPr id="15" name="コンテンツ プレースホル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937352"/>
              </p:ext>
            </p:extLst>
          </p:nvPr>
        </p:nvGraphicFramePr>
        <p:xfrm>
          <a:off x="4600022" y="1412776"/>
          <a:ext cx="4104456" cy="473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3"/>
          <p:cNvSpPr txBox="1"/>
          <p:nvPr/>
        </p:nvSpPr>
        <p:spPr>
          <a:xfrm>
            <a:off x="5763987" y="5573111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学生の割合は、</a:t>
            </a:r>
            <a:r>
              <a:rPr kumimoji="1" lang="en-US" altLang="ja-JP" dirty="0" smtClean="0">
                <a:solidFill>
                  <a:srgbClr val="FF0000"/>
                </a:solidFill>
              </a:rPr>
              <a:t>80%</a:t>
            </a:r>
            <a:r>
              <a:rPr kumimoji="1" lang="ja-JP" altLang="en-US" dirty="0" smtClean="0">
                <a:solidFill>
                  <a:srgbClr val="FF0000"/>
                </a:solidFill>
              </a:rPr>
              <a:t>強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5"/>
          <p:cNvCxnSpPr/>
          <p:nvPr/>
        </p:nvCxnSpPr>
        <p:spPr>
          <a:xfrm flipV="1">
            <a:off x="7596336" y="2780928"/>
            <a:ext cx="936104" cy="648072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9"/>
          <p:cNvCxnSpPr/>
          <p:nvPr/>
        </p:nvCxnSpPr>
        <p:spPr>
          <a:xfrm flipV="1">
            <a:off x="7740352" y="3140968"/>
            <a:ext cx="792088" cy="43204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3"/>
          <p:cNvCxnSpPr/>
          <p:nvPr/>
        </p:nvCxnSpPr>
        <p:spPr>
          <a:xfrm flipV="1">
            <a:off x="7810500" y="4437112"/>
            <a:ext cx="721940" cy="84088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933950" y="1177132"/>
            <a:ext cx="2316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ユーザ数の推移</a:t>
            </a:r>
            <a:endParaRPr kumimoji="1" lang="ja-JP" altLang="en-US" sz="2400" dirty="0"/>
          </a:p>
        </p:txBody>
      </p:sp>
      <p:sp>
        <p:nvSpPr>
          <p:cNvPr id="22" name="右矢印 21"/>
          <p:cNvSpPr/>
          <p:nvPr/>
        </p:nvSpPr>
        <p:spPr>
          <a:xfrm>
            <a:off x="776337" y="5570131"/>
            <a:ext cx="736718" cy="648072"/>
          </a:xfrm>
          <a:prstGeom prst="rightArrow">
            <a:avLst>
              <a:gd name="adj1" fmla="val 63784"/>
              <a:gd name="adj2" fmla="val 672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3" name="右矢印 22"/>
          <p:cNvSpPr/>
          <p:nvPr/>
        </p:nvSpPr>
        <p:spPr>
          <a:xfrm>
            <a:off x="1538140" y="5557576"/>
            <a:ext cx="2135155" cy="648072"/>
          </a:xfrm>
          <a:prstGeom prst="rightArrow">
            <a:avLst>
              <a:gd name="adj1" fmla="val 63784"/>
              <a:gd name="adj2" fmla="val 672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76337" y="573325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試行</a:t>
            </a:r>
            <a:endParaRPr kumimoji="1" lang="ja-JP" altLang="en-US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45103" y="5723964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本格</a:t>
            </a:r>
            <a:r>
              <a:rPr kumimoji="1" lang="ja-JP" altLang="en-US" b="1" dirty="0" smtClean="0"/>
              <a:t>運用</a:t>
            </a:r>
            <a:endParaRPr kumimoji="1" lang="ja-JP" altLang="en-US" b="1" dirty="0"/>
          </a:p>
        </p:txBody>
      </p:sp>
      <p:sp>
        <p:nvSpPr>
          <p:cNvPr id="26" name="爆発 1 25"/>
          <p:cNvSpPr/>
          <p:nvPr/>
        </p:nvSpPr>
        <p:spPr>
          <a:xfrm>
            <a:off x="5337469" y="2060848"/>
            <a:ext cx="3509622" cy="864096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2400" dirty="0" smtClean="0"/>
              <a:t>総</a:t>
            </a:r>
            <a:r>
              <a:rPr lang="en-US" altLang="ja-JP" sz="2400" dirty="0" smtClean="0"/>
              <a:t>ID</a:t>
            </a:r>
            <a:r>
              <a:rPr lang="ja-JP" altLang="en-US" sz="2400" dirty="0" smtClean="0"/>
              <a:t>数≒</a:t>
            </a:r>
            <a:r>
              <a:rPr lang="en-US" altLang="ja-JP" sz="2400" dirty="0" smtClean="0"/>
              <a:t>50</a:t>
            </a:r>
            <a:r>
              <a:rPr lang="ja-JP" altLang="en-US" sz="2400" dirty="0" smtClean="0"/>
              <a:t>万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482900" y="182706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（万人）</a:t>
            </a:r>
            <a:endParaRPr kumimoji="1" lang="ja-JP" altLang="en-US" sz="1400" dirty="0"/>
          </a:p>
        </p:txBody>
      </p:sp>
      <p:sp>
        <p:nvSpPr>
          <p:cNvPr id="28" name="TextBox 3"/>
          <p:cNvSpPr txBox="1"/>
          <p:nvPr/>
        </p:nvSpPr>
        <p:spPr>
          <a:xfrm>
            <a:off x="5742391" y="5923496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高等教育人口は</a:t>
            </a:r>
            <a:r>
              <a:rPr lang="en-US" altLang="ja-JP" dirty="0" smtClean="0"/>
              <a:t>350</a:t>
            </a:r>
            <a:r>
              <a:rPr lang="ja-JP" altLang="en-US" dirty="0" smtClean="0"/>
              <a:t>万人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57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kuN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GakuNin</Template>
  <TotalTime>2799</TotalTime>
  <Words>808</Words>
  <Application>Microsoft Office PowerPoint</Application>
  <PresentationFormat>画面に合わせる (4:3)</PresentationFormat>
  <Paragraphs>230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GakuNin</vt:lpstr>
      <vt:lpstr>CAMPの概要と学認の現状</vt:lpstr>
      <vt:lpstr>昨年度のキャンプ</vt:lpstr>
      <vt:lpstr>本年度の学認CAMPは？</vt:lpstr>
      <vt:lpstr>LinkedInで起きたこと</vt:lpstr>
      <vt:lpstr>Yahoo!で起きたこと</vt:lpstr>
      <vt:lpstr>Top 10 most 'hacked' passwords</vt:lpstr>
      <vt:lpstr>あなたの機関は大丈夫？</vt:lpstr>
      <vt:lpstr>本年度の学認CAMPは？</vt:lpstr>
      <vt:lpstr>学認は成長する</vt:lpstr>
      <vt:lpstr>学認参加SPの推移</vt:lpstr>
      <vt:lpstr>米国の推移と比較してみると…</vt:lpstr>
      <vt:lpstr>Internet2 NET+</vt:lpstr>
      <vt:lpstr>PowerPoint プレゼンテーション</vt:lpstr>
      <vt:lpstr>PowerPoint プレゼンテーション</vt:lpstr>
      <vt:lpstr>PowerPoint プレゼンテーション</vt:lpstr>
      <vt:lpstr>学認トラストフレームワーク</vt:lpstr>
      <vt:lpstr>eLearningの活用</vt:lpstr>
      <vt:lpstr>本年度のプログラム</vt:lpstr>
      <vt:lpstr>学認＆SINETクラウド接続サービス 利用説明会のお知らせ</vt:lpstr>
      <vt:lpstr>EDUCAUSE 2012 AXIES イベント（計画進行中） 認証連携セッション企画</vt:lpstr>
      <vt:lpstr>本年度の学認シンポは違う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CAMPの概要と学認の現状</dc:title>
  <dc:creator>yamaji</dc:creator>
  <cp:lastModifiedBy>Kazu Yamaji</cp:lastModifiedBy>
  <cp:revision>83</cp:revision>
  <dcterms:created xsi:type="dcterms:W3CDTF">2012-09-08T08:45:56Z</dcterms:created>
  <dcterms:modified xsi:type="dcterms:W3CDTF">2012-09-11T23:34:49Z</dcterms:modified>
</cp:coreProperties>
</file>