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6" r:id="rId9"/>
    <p:sldId id="270" r:id="rId10"/>
    <p:sldId id="265" r:id="rId11"/>
    <p:sldId id="266" r:id="rId12"/>
    <p:sldId id="271" r:id="rId13"/>
    <p:sldId id="272" r:id="rId14"/>
    <p:sldId id="263" r:id="rId15"/>
    <p:sldId id="273" r:id="rId16"/>
    <p:sldId id="264" r:id="rId17"/>
    <p:sldId id="269" r:id="rId18"/>
    <p:sldId id="277" r:id="rId19"/>
    <p:sldId id="274" r:id="rId20"/>
    <p:sldId id="275" r:id="rId2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3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01D6-C8DC-4DCA-BFA6-D4C1A7163465}" type="datetimeFigureOut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951C-B32F-488C-962D-A0D72E1FD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98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A33D-56F0-45E9-B0C0-75B1DC794571}" type="datetimeFigureOut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530A6-FE8F-4B91-A9BB-7FBFC990B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9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AB1CFDF-7165-4159-890C-9C5ED963C2C1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9" name="Picture 5" descr="C:\Users\yamaji\Desktop\GakuNin_logo_mark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14922"/>
            <a:ext cx="1905000" cy="1962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A37B1A3-8969-4E89-A58D-AED09027FB7C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984F2AC-C199-4080-AFDF-E94C62A445FB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E8DDBF3-D983-4799-A141-DEAD42044D7A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35F3DD-3BC2-4470-9F03-ED970141978D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8EE2-2FAB-47A5-AA65-272ACA5A8088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 anchor="ctr"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358716-23DF-4F8B-B054-A605609F8482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914400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4CB1FD6-CD6B-436E-83EE-A3BB701341AD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28E9E5E-BB93-4D93-B727-33CA68D07AE5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2B79FD8-3074-4F5F-BB29-12376F19A3FB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6E2-35A5-468B-81F0-3941EAD381B5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063255-55B5-4893-A34E-87C5C2FBC3F8}" type="datetime1">
              <a:rPr kumimoji="1" lang="ja-JP" altLang="en-US" smtClean="0"/>
              <a:t>2012/9/12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Z:\Windows\UPKI\Shibboleth\ロゴ\GakuNin_logo_tate-smal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1148" y="219869"/>
            <a:ext cx="952500" cy="904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oasis-open.org/committees/download.php/40270/sstc-saml-metadata-ui-v1.0-wd06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kunin.jp/docs/fed/technical/connect/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ffice.gakunin.nii.ac.jp/ProdFed/export/attribute_filter/PI0001J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kunin.jp/j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新しい学認申請システムの</a:t>
            </a:r>
            <a:r>
              <a:rPr lang="ja-JP" altLang="en-US" b="1" dirty="0" smtClean="0"/>
              <a:t>使い方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sz="2400" b="1" dirty="0" smtClean="0"/>
              <a:t>新機能</a:t>
            </a:r>
            <a:r>
              <a:rPr lang="ja-JP" altLang="en-US" sz="2400" b="1" dirty="0" smtClean="0"/>
              <a:t>の</a:t>
            </a:r>
            <a:r>
              <a:rPr lang="ja-JP" altLang="en-US" sz="2400" b="1" dirty="0" smtClean="0"/>
              <a:t>説明</a:t>
            </a:r>
            <a:r>
              <a:rPr lang="ja-JP" altLang="en-US" sz="2400" b="1" dirty="0" smtClean="0"/>
              <a:t>と</a:t>
            </a:r>
            <a:r>
              <a:rPr lang="ja-JP" altLang="en-US" sz="2400" b="1" dirty="0"/>
              <a:t>使い方</a:t>
            </a:r>
            <a:r>
              <a:rPr lang="ja-JP" altLang="en-US" sz="2400" b="1" dirty="0" smtClean="0"/>
              <a:t>のデモ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佐賀大学　大谷　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8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メタデータ</a:t>
            </a:r>
            <a:br>
              <a:rPr lang="ja-JP" altLang="en-US" dirty="0"/>
            </a:br>
            <a:r>
              <a:rPr lang="ja-JP" altLang="en-US" dirty="0"/>
              <a:t>メタデータテスト作成機能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170" name="Picture 2" descr="C:\Users\yamaji\Desktop\0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8208912" cy="41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yamaji\Desktop\0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t="22387" r="5875" b="32344"/>
          <a:stretch/>
        </p:blipFill>
        <p:spPr bwMode="auto">
          <a:xfrm>
            <a:off x="0" y="1729602"/>
            <a:ext cx="9138086" cy="299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メタデータ</a:t>
            </a:r>
            <a:br>
              <a:rPr lang="ja-JP" altLang="en-US" dirty="0"/>
            </a:br>
            <a:r>
              <a:rPr lang="en-US" altLang="ja-JP" dirty="0" err="1" smtClean="0"/>
              <a:t>mdui</a:t>
            </a:r>
            <a:r>
              <a:rPr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mdui</a:t>
            </a:r>
            <a:r>
              <a:rPr kumimoji="1" lang="ja-JP" altLang="en-US" dirty="0" smtClean="0"/>
              <a:t>とは？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SAML V2.0 Metadata Extensions for Login and Discovery </a:t>
            </a:r>
            <a:r>
              <a:rPr lang="en-US" altLang="ja-JP" dirty="0" smtClean="0"/>
              <a:t>User</a:t>
            </a:r>
            <a:r>
              <a:rPr lang="ja-JP" altLang="en-US" dirty="0"/>
              <a:t> </a:t>
            </a:r>
            <a:r>
              <a:rPr lang="en-US" altLang="ja-JP" dirty="0" smtClean="0"/>
              <a:t>Interface </a:t>
            </a:r>
            <a:r>
              <a:rPr lang="en-US" altLang="ja-JP" dirty="0"/>
              <a:t>Version </a:t>
            </a:r>
            <a:r>
              <a:rPr lang="en-US" altLang="ja-JP" dirty="0" smtClean="0"/>
              <a:t>1.0</a:t>
            </a:r>
          </a:p>
          <a:p>
            <a:pPr lvl="1"/>
            <a:r>
              <a:rPr lang="en-US" altLang="ja-JP" sz="1600" dirty="0">
                <a:hlinkClick r:id="rId2"/>
              </a:rPr>
              <a:t>https://</a:t>
            </a:r>
            <a:r>
              <a:rPr lang="en-US" altLang="ja-JP" sz="1600" dirty="0" smtClean="0">
                <a:hlinkClick r:id="rId2"/>
              </a:rPr>
              <a:t>www.oasis-open.org/committees/download.php/40270/sstc-saml-metadata-ui-v1.0-wd06.pdf</a:t>
            </a:r>
            <a:endParaRPr lang="en-US" altLang="ja-JP" sz="1600" dirty="0" smtClean="0"/>
          </a:p>
          <a:p>
            <a:pPr lvl="1"/>
            <a:endParaRPr kumimoji="1" lang="ja-JP" altLang="en-US" dirty="0"/>
          </a:p>
        </p:txBody>
      </p:sp>
      <p:pic>
        <p:nvPicPr>
          <p:cNvPr id="10242" name="Picture 2" descr="C:\Users\yamaji\Desktop\0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4896544" cy="32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44008" y="3603364"/>
            <a:ext cx="38164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所属機関の</a:t>
            </a:r>
            <a:r>
              <a:rPr kumimoji="1" lang="en-US" altLang="ja-JP" dirty="0" smtClean="0"/>
              <a:t>IdP</a:t>
            </a:r>
            <a:r>
              <a:rPr kumimoji="1" lang="ja-JP" altLang="en-US" dirty="0" err="1" smtClean="0"/>
              <a:t>が簡</a:t>
            </a:r>
            <a:r>
              <a:rPr kumimoji="1" lang="ja-JP" altLang="en-US" dirty="0" smtClean="0"/>
              <a:t>単に探せるなどの情報を提供するための</a:t>
            </a:r>
            <a:r>
              <a:rPr kumimoji="1" lang="en-US" altLang="ja-JP" dirty="0" smtClean="0"/>
              <a:t>SAML</a:t>
            </a:r>
            <a:r>
              <a:rPr kumimoji="1" lang="ja-JP" altLang="en-US" dirty="0" smtClean="0"/>
              <a:t>メタデータの拡張要素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04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メタデータ</a:t>
            </a:r>
            <a:br>
              <a:rPr lang="ja-JP" altLang="en-US" dirty="0"/>
            </a:br>
            <a:r>
              <a:rPr lang="en-US" altLang="ja-JP" dirty="0" err="1"/>
              <a:t>mdui</a:t>
            </a:r>
            <a:r>
              <a:rPr lang="ja-JP" altLang="en-US" dirty="0" smtClean="0"/>
              <a:t>対応</a:t>
            </a:r>
            <a:r>
              <a:rPr lang="en-US" altLang="ja-JP" dirty="0" smtClean="0"/>
              <a:t>: </a:t>
            </a:r>
            <a:r>
              <a:rPr lang="en-US" altLang="ja-JP" dirty="0"/>
              <a:t>User Interface </a:t>
            </a:r>
            <a:r>
              <a:rPr lang="en-US" altLang="ja-JP" dirty="0" smtClean="0"/>
              <a:t>Information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User Interface </a:t>
            </a:r>
            <a:r>
              <a:rPr lang="en-US" altLang="ja-JP" dirty="0" smtClean="0"/>
              <a:t>Information</a:t>
            </a:r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mdui:DisplayName</a:t>
            </a:r>
            <a:r>
              <a:rPr lang="en-US" altLang="ja-JP" dirty="0" smtClean="0"/>
              <a:t>&gt;</a:t>
            </a:r>
          </a:p>
          <a:p>
            <a:pPr lvl="2"/>
            <a:r>
              <a:rPr lang="en-US" altLang="ja-JP" dirty="0" smtClean="0"/>
              <a:t>DS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表示名に利用</a:t>
            </a:r>
            <a:endParaRPr lang="en-US" altLang="ja-JP" dirty="0"/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mdui:Description</a:t>
            </a:r>
            <a:r>
              <a:rPr lang="en-US" altLang="ja-JP" dirty="0" smtClean="0"/>
              <a:t>&gt;</a:t>
            </a:r>
          </a:p>
          <a:p>
            <a:pPr lvl="2"/>
            <a:r>
              <a:rPr lang="ja-JP" altLang="en-US" dirty="0"/>
              <a:t>新しい</a:t>
            </a:r>
            <a:r>
              <a:rPr lang="en-US" altLang="ja-JP" dirty="0"/>
              <a:t>Shibboleth</a:t>
            </a:r>
            <a:r>
              <a:rPr lang="ja-JP" altLang="en-US" dirty="0"/>
              <a:t>ではログイン画面で</a:t>
            </a:r>
            <a:r>
              <a:rPr lang="en-US" altLang="ja-JP" dirty="0"/>
              <a:t>SP</a:t>
            </a:r>
            <a:r>
              <a:rPr lang="ja-JP" altLang="en-US" dirty="0" smtClean="0"/>
              <a:t>のサービス内容を</a:t>
            </a:r>
            <a:r>
              <a:rPr lang="ja-JP" altLang="en-US" dirty="0"/>
              <a:t>表示</a:t>
            </a:r>
            <a:endParaRPr lang="en-US" altLang="ja-JP" dirty="0"/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mdui:Keywords</a:t>
            </a:r>
            <a:r>
              <a:rPr lang="en-US" altLang="ja-JP" dirty="0" smtClean="0"/>
              <a:t>&gt;</a:t>
            </a:r>
          </a:p>
          <a:p>
            <a:pPr lvl="2"/>
            <a:r>
              <a:rPr lang="en-US" altLang="ja-JP" dirty="0" smtClean="0"/>
              <a:t>IdP</a:t>
            </a:r>
            <a:r>
              <a:rPr lang="ja-JP" altLang="en-US" dirty="0" smtClean="0"/>
              <a:t>の場合は</a:t>
            </a:r>
            <a:r>
              <a:rPr lang="en-US" altLang="ja-JP" dirty="0" smtClean="0"/>
              <a:t>DS</a:t>
            </a:r>
            <a:r>
              <a:rPr lang="ja-JP" altLang="en-US" dirty="0" smtClean="0"/>
              <a:t>の地域分類に用いる地域名</a:t>
            </a:r>
            <a:endParaRPr lang="en-US" altLang="ja-JP" dirty="0"/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mdui:Logo</a:t>
            </a:r>
            <a:r>
              <a:rPr lang="en-US" altLang="ja-JP" dirty="0" smtClean="0"/>
              <a:t>&gt;</a:t>
            </a:r>
          </a:p>
          <a:p>
            <a:pPr lvl="2"/>
            <a:r>
              <a:rPr lang="ja-JP" altLang="en-US" dirty="0" smtClean="0"/>
              <a:t>新しい</a:t>
            </a:r>
            <a:r>
              <a:rPr lang="en-US" altLang="ja-JP" dirty="0" smtClean="0"/>
              <a:t>Shibboleth</a:t>
            </a:r>
            <a:r>
              <a:rPr lang="ja-JP" altLang="en-US" dirty="0" smtClean="0"/>
              <a:t>ではログイン画面で</a:t>
            </a:r>
            <a:r>
              <a:rPr lang="en-US" altLang="ja-JP" dirty="0" smtClean="0"/>
              <a:t>SP</a:t>
            </a:r>
            <a:r>
              <a:rPr lang="ja-JP" altLang="en-US" dirty="0" smtClean="0"/>
              <a:t>のロゴを表示</a:t>
            </a:r>
            <a:endParaRPr lang="en-US" altLang="ja-JP" dirty="0"/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 smtClean="0"/>
              <a:t>mdui:PrivacyStatementURL</a:t>
            </a:r>
            <a:r>
              <a:rPr lang="en-US" altLang="ja-JP" dirty="0" smtClean="0"/>
              <a:t>&gt;</a:t>
            </a:r>
          </a:p>
          <a:p>
            <a:pPr lvl="2"/>
            <a:r>
              <a:rPr lang="ja-JP" altLang="en-US" dirty="0" smtClean="0"/>
              <a:t>新しい</a:t>
            </a:r>
            <a:r>
              <a:rPr lang="en-US" altLang="ja-JP" dirty="0" smtClean="0"/>
              <a:t>Shibboleth</a:t>
            </a:r>
            <a:r>
              <a:rPr lang="ja-JP" altLang="en-US" dirty="0" smtClean="0"/>
              <a:t>では</a:t>
            </a:r>
            <a:r>
              <a:rPr lang="ja-JP" altLang="en-US" dirty="0"/>
              <a:t>ログイン画面で</a:t>
            </a:r>
            <a:r>
              <a:rPr lang="en-US" altLang="ja-JP" dirty="0"/>
              <a:t>SP</a:t>
            </a:r>
            <a:r>
              <a:rPr lang="ja-JP" altLang="en-US" dirty="0" smtClean="0"/>
              <a:t>のポリシー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を表示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96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メタデータ</a:t>
            </a:r>
            <a:br>
              <a:rPr lang="ja-JP" altLang="en-US" dirty="0"/>
            </a:br>
            <a:r>
              <a:rPr lang="en-US" altLang="ja-JP" sz="3100" dirty="0" err="1"/>
              <a:t>mdui</a:t>
            </a:r>
            <a:r>
              <a:rPr lang="ja-JP" altLang="en-US" sz="3100" dirty="0" smtClean="0"/>
              <a:t>対応</a:t>
            </a:r>
            <a:r>
              <a:rPr lang="en-US" altLang="ja-JP" sz="3100" dirty="0" smtClean="0"/>
              <a:t>: </a:t>
            </a:r>
            <a:r>
              <a:rPr lang="en-US" altLang="ja-JP" sz="3100" dirty="0"/>
              <a:t>Discovery Hinting </a:t>
            </a:r>
            <a:r>
              <a:rPr lang="en-US" altLang="ja-JP" sz="3100" dirty="0" smtClean="0"/>
              <a:t>Information</a:t>
            </a:r>
            <a:endParaRPr kumimoji="1" lang="ja-JP" altLang="en-US" sz="31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/>
              <a:t>Discovery Hinting Information</a:t>
            </a:r>
          </a:p>
          <a:p>
            <a:pPr lvl="1"/>
            <a:r>
              <a:rPr lang="en-US" altLang="ja-JP" dirty="0" smtClean="0"/>
              <a:t>&lt;</a:t>
            </a:r>
            <a:r>
              <a:rPr lang="en-US" altLang="ja-JP" dirty="0" err="1"/>
              <a:t>mdui:IPHint</a:t>
            </a:r>
            <a:r>
              <a:rPr lang="en-US" altLang="ja-JP" dirty="0" smtClean="0"/>
              <a:t>&gt;</a:t>
            </a:r>
          </a:p>
          <a:p>
            <a:pPr lvl="2"/>
            <a:r>
              <a:rPr lang="ja-JP" altLang="en-US" dirty="0"/>
              <a:t>登録</a:t>
            </a:r>
            <a:r>
              <a:rPr lang="ja-JP" altLang="en-US" dirty="0" smtClean="0"/>
              <a:t>された</a:t>
            </a:r>
            <a:r>
              <a:rPr lang="en-US" altLang="ja-JP" dirty="0" smtClean="0"/>
              <a:t>IP</a:t>
            </a:r>
            <a:r>
              <a:rPr lang="ja-JP" altLang="en-US" dirty="0" smtClean="0"/>
              <a:t>アドレス範囲内からのアクセスならば</a:t>
            </a:r>
            <a:r>
              <a:rPr lang="en-US" altLang="ja-JP" dirty="0" smtClean="0"/>
              <a:t>DS</a:t>
            </a:r>
            <a:r>
              <a:rPr lang="ja-JP" altLang="en-US" dirty="0" err="1" smtClean="0"/>
              <a:t>で優</a:t>
            </a:r>
            <a:r>
              <a:rPr lang="ja-JP" altLang="en-US" dirty="0" smtClean="0"/>
              <a:t>先表示</a:t>
            </a:r>
            <a:endParaRPr lang="en-US" altLang="ja-JP" dirty="0"/>
          </a:p>
          <a:p>
            <a:pPr lvl="1"/>
            <a:r>
              <a:rPr lang="en-US" altLang="ja-JP" dirty="0"/>
              <a:t>&lt;</a:t>
            </a:r>
            <a:r>
              <a:rPr lang="en-US" altLang="ja-JP" dirty="0" err="1"/>
              <a:t>mdui:DomainHint</a:t>
            </a:r>
            <a:r>
              <a:rPr lang="en-US" altLang="ja-JP" dirty="0" smtClean="0"/>
              <a:t>&gt;</a:t>
            </a:r>
          </a:p>
          <a:p>
            <a:pPr lvl="2"/>
            <a:r>
              <a:rPr lang="ja-JP" altLang="en-US" dirty="0"/>
              <a:t>登録</a:t>
            </a:r>
            <a:r>
              <a:rPr lang="ja-JP" altLang="en-US" dirty="0" smtClean="0"/>
              <a:t>されたドメインからのアクセスならば</a:t>
            </a:r>
            <a:r>
              <a:rPr lang="en-US" altLang="ja-JP" dirty="0"/>
              <a:t>DS</a:t>
            </a:r>
            <a:r>
              <a:rPr lang="ja-JP" altLang="en-US" dirty="0" err="1"/>
              <a:t>で優</a:t>
            </a:r>
            <a:r>
              <a:rPr lang="ja-JP" altLang="en-US" dirty="0" smtClean="0"/>
              <a:t>先表示</a:t>
            </a:r>
            <a:endParaRPr lang="en-US" altLang="ja-JP" dirty="0"/>
          </a:p>
          <a:p>
            <a:pPr lvl="1"/>
            <a:r>
              <a:rPr lang="en-US" altLang="ja-JP" dirty="0"/>
              <a:t>&lt;</a:t>
            </a:r>
            <a:r>
              <a:rPr lang="en-US" altLang="ja-JP" dirty="0" err="1"/>
              <a:t>mdui:GeolocationHint</a:t>
            </a:r>
            <a:r>
              <a:rPr lang="en-US" altLang="ja-JP" dirty="0" smtClean="0"/>
              <a:t>&gt;</a:t>
            </a:r>
          </a:p>
          <a:p>
            <a:pPr lvl="2"/>
            <a:r>
              <a:rPr lang="ja-JP" altLang="en-US" dirty="0"/>
              <a:t>登録</a:t>
            </a:r>
            <a:r>
              <a:rPr lang="ja-JP" altLang="en-US" dirty="0" smtClean="0"/>
              <a:t>された緯度経度情報の近くからのアクセスならば</a:t>
            </a:r>
            <a:r>
              <a:rPr lang="en-US" altLang="ja-JP" dirty="0" smtClean="0"/>
              <a:t>DS</a:t>
            </a:r>
            <a:r>
              <a:rPr lang="ja-JP" altLang="en-US" dirty="0" err="1" smtClean="0"/>
              <a:t>で優</a:t>
            </a:r>
            <a:r>
              <a:rPr lang="ja-JP" altLang="en-US" dirty="0" smtClean="0"/>
              <a:t>先表示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67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122" name="Picture 2" descr="C:\Users\yamaji\Desktop\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552967" cy="34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左中かっこ 4"/>
          <p:cNvSpPr/>
          <p:nvPr/>
        </p:nvSpPr>
        <p:spPr>
          <a:xfrm>
            <a:off x="3275856" y="2348880"/>
            <a:ext cx="432048" cy="10081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93" y="2668270"/>
            <a:ext cx="24160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DS</a:t>
            </a:r>
            <a:r>
              <a:rPr kumimoji="1" lang="ja-JP" altLang="en-US" dirty="0" err="1" smtClean="0"/>
              <a:t>での</a:t>
            </a:r>
            <a:r>
              <a:rPr kumimoji="1" lang="en-US" altLang="ja-JP" dirty="0" smtClean="0"/>
              <a:t>IdP</a:t>
            </a:r>
            <a:r>
              <a:rPr kumimoji="1" lang="ja-JP" altLang="en-US" dirty="0" smtClean="0"/>
              <a:t>の自動選択</a:t>
            </a:r>
            <a:endParaRPr kumimoji="1" lang="ja-JP" altLang="en-US" dirty="0"/>
          </a:p>
        </p:txBody>
      </p:sp>
      <p:pic>
        <p:nvPicPr>
          <p:cNvPr id="5123" name="Picture 3" descr="C:\Users\yamaji\Desktop\0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05" y="3574467"/>
            <a:ext cx="6132711" cy="294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左中かっこ 6"/>
          <p:cNvSpPr/>
          <p:nvPr/>
        </p:nvSpPr>
        <p:spPr>
          <a:xfrm>
            <a:off x="2337050" y="5157192"/>
            <a:ext cx="290734" cy="5040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メタデータ</a:t>
            </a:r>
            <a:br>
              <a:rPr lang="ja-JP" altLang="en-US" dirty="0"/>
            </a:br>
            <a:r>
              <a:rPr lang="en-US" altLang="ja-JP" sz="3100" dirty="0" err="1"/>
              <a:t>mdui</a:t>
            </a:r>
            <a:r>
              <a:rPr lang="ja-JP" altLang="en-US" sz="3100" dirty="0" smtClean="0"/>
              <a:t>対応</a:t>
            </a:r>
            <a:r>
              <a:rPr lang="en-US" altLang="ja-JP" sz="3100" dirty="0" smtClean="0"/>
              <a:t>: </a:t>
            </a:r>
            <a:r>
              <a:rPr lang="en-US" altLang="ja-JP" sz="3100" dirty="0"/>
              <a:t>Discovery Hinting </a:t>
            </a:r>
            <a:r>
              <a:rPr lang="en-US" altLang="ja-JP" sz="3100" dirty="0" smtClean="0"/>
              <a:t>Information</a:t>
            </a:r>
            <a:endParaRPr kumimoji="1" lang="ja-JP" altLang="en-US" sz="3100" dirty="0"/>
          </a:p>
        </p:txBody>
      </p:sp>
      <p:pic>
        <p:nvPicPr>
          <p:cNvPr id="9" name="Picture 2" descr="C:\Users\yamaji\Desktop\0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1"/>
          <a:stretch/>
        </p:blipFill>
        <p:spPr bwMode="auto">
          <a:xfrm>
            <a:off x="755576" y="1224136"/>
            <a:ext cx="797256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yamaji\Desktop\0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0620"/>
            <a:ext cx="10867168" cy="52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メタデータ</a:t>
            </a:r>
            <a:br>
              <a:rPr lang="ja-JP" altLang="en-US" dirty="0"/>
            </a:br>
            <a:r>
              <a:rPr lang="ja-JP" altLang="en-US" dirty="0"/>
              <a:t>属性情報対応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IdP</a:t>
            </a:r>
            <a:r>
              <a:rPr kumimoji="1" lang="ja-JP" altLang="en-US" dirty="0" smtClean="0"/>
              <a:t>の運用では，</a:t>
            </a:r>
            <a:r>
              <a:rPr kumimoji="1" lang="en-US" altLang="ja-JP" dirty="0" smtClean="0"/>
              <a:t>Shibboleth</a:t>
            </a:r>
            <a:r>
              <a:rPr kumimoji="1" lang="ja-JP" altLang="en-US" dirty="0" smtClean="0"/>
              <a:t>の</a:t>
            </a:r>
            <a:r>
              <a:rPr lang="en-US" altLang="ja-JP" dirty="0" smtClean="0"/>
              <a:t>attribute-filter</a:t>
            </a:r>
            <a:r>
              <a:rPr lang="ja-JP" altLang="en-US" dirty="0" smtClean="0"/>
              <a:t>のメンテナンスが必要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が増えるごとに，</a:t>
            </a:r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が必要とする属性を</a:t>
            </a:r>
            <a:r>
              <a:rPr kumimoji="1" lang="en-US" altLang="ja-JP" dirty="0" smtClean="0"/>
              <a:t>attribute-filter</a:t>
            </a:r>
            <a:r>
              <a:rPr kumimoji="1" lang="ja-JP" altLang="en-US" dirty="0" smtClean="0"/>
              <a:t>に追加していく必要あり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70404" y="3119749"/>
            <a:ext cx="58031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hlinkClick r:id="rId2"/>
              </a:rPr>
              <a:t>なんとかメンテナンス性を向上できないか？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407707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/>
              <a:t>まずは，</a:t>
            </a:r>
            <a:r>
              <a:rPr lang="en-US" altLang="ja-JP" sz="2400" dirty="0"/>
              <a:t>SP</a:t>
            </a:r>
            <a:r>
              <a:rPr lang="ja-JP" altLang="en-US" sz="2400" dirty="0"/>
              <a:t>が必要とする属性情報を電子的に取得する必要あり</a:t>
            </a:r>
          </a:p>
        </p:txBody>
      </p:sp>
    </p:spTree>
    <p:extLst>
      <p:ext uri="{BB962C8B-B14F-4D97-AF65-F5344CB8AC3E}">
        <p14:creationId xmlns:p14="http://schemas.microsoft.com/office/powerpoint/2010/main" val="1852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メタデータ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属性情報対応</a:t>
            </a:r>
            <a:endParaRPr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146" name="Picture 2" descr="C:\Users\yamaji\Desktop\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1" y="1484784"/>
            <a:ext cx="382747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yamaji\Desktop\0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48471" cy="24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3347864" y="2780928"/>
            <a:ext cx="360040" cy="187220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C:\Users\yamaji\Desktop\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78458"/>
            <a:ext cx="9289032" cy="115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yamaji\Desktop\0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2042780" cy="68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attribute-filter.xml</a:t>
            </a:r>
            <a:r>
              <a:rPr lang="ja-JP" altLang="en-US" dirty="0"/>
              <a:t>自動作成</a:t>
            </a:r>
            <a:r>
              <a:rPr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sz="1600" dirty="0" smtClean="0"/>
              <a:t>例 </a:t>
            </a:r>
            <a:r>
              <a:rPr lang="en-US" altLang="ja-JP" sz="1600" dirty="0" smtClean="0">
                <a:hlinkClick r:id="rId2"/>
              </a:rPr>
              <a:t>https</a:t>
            </a:r>
            <a:r>
              <a:rPr lang="en-US" altLang="ja-JP" sz="1600" dirty="0">
                <a:hlinkClick r:id="rId2"/>
              </a:rPr>
              <a:t>://</a:t>
            </a:r>
            <a:r>
              <a:rPr lang="en-US" altLang="ja-JP" sz="1600" dirty="0" smtClean="0">
                <a:hlinkClick r:id="rId2"/>
              </a:rPr>
              <a:t>office.gakunin.nii.ac.jp/ProdFed/export/attribute_filter/PI0001JP</a:t>
            </a:r>
            <a:endParaRPr kumimoji="1" lang="ja-JP" altLang="en-US" sz="1600" dirty="0"/>
          </a:p>
        </p:txBody>
      </p:sp>
      <p:pic>
        <p:nvPicPr>
          <p:cNvPr id="9218" name="Picture 2" descr="C:\Users\yamaji\Desktop\0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5" y="1772816"/>
            <a:ext cx="6655830" cy="445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amaji\Desktop\0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" y="1628800"/>
            <a:ext cx="9092304" cy="60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b="1" dirty="0">
                <a:hlinkClick r:id="rId2"/>
              </a:rPr>
              <a:t>学認申請システム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30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新機能まとめ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OpenIdP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r>
              <a:rPr kumimoji="1" lang="ja-JP" altLang="en-US" dirty="0" smtClean="0"/>
              <a:t>申請関係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副担当者への対応</a:t>
            </a:r>
            <a:endParaRPr kumimoji="1" lang="en-US" altLang="ja-JP" dirty="0" smtClean="0"/>
          </a:p>
          <a:p>
            <a:pPr lvl="1"/>
            <a:r>
              <a:rPr lang="ja-JP" altLang="en-US" sz="2400" dirty="0"/>
              <a:t>運用責任者</a:t>
            </a:r>
            <a:r>
              <a:rPr lang="ja-JP" altLang="en-US" dirty="0" smtClean="0"/>
              <a:t>による電子的な確認機能（もう印鑑は必要ない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/>
              <a:t>アンケート</a:t>
            </a:r>
            <a:r>
              <a:rPr lang="ja-JP" altLang="en-US" dirty="0" smtClean="0"/>
              <a:t>機能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メタデータ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メタデータテスト作成機能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mdui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属性情報対応</a:t>
            </a:r>
            <a:endParaRPr lang="en-US" altLang="ja-JP" dirty="0" smtClean="0"/>
          </a:p>
          <a:p>
            <a:r>
              <a:rPr kumimoji="1" lang="en-US" altLang="ja-JP" dirty="0" smtClean="0"/>
              <a:t>attribute-filter.xml</a:t>
            </a:r>
            <a:r>
              <a:rPr kumimoji="1" lang="ja-JP" altLang="en-US" dirty="0" smtClean="0"/>
              <a:t>自動作成対応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3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従来何ができたか？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IdP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SP</a:t>
            </a:r>
            <a:r>
              <a:rPr kumimoji="1" lang="ja-JP" altLang="en-US" dirty="0" smtClean="0"/>
              <a:t>の参加・変更申請書の作成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メタデータの作成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申請者・機関の情報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証明書の登録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7945" y="3327375"/>
            <a:ext cx="714811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申請して，最低限のメタデータを作る機能しかなかった</a:t>
            </a:r>
            <a:endParaRPr kumimoji="1" lang="ja-JP" altLang="en-US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9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お問い合わせ</a:t>
            </a:r>
            <a:r>
              <a:rPr lang="ja-JP" altLang="en-US" dirty="0"/>
              <a:t>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学認ホームページ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http://www.gakunin.jp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学認へ</a:t>
            </a:r>
            <a:r>
              <a:rPr lang="ja-JP" altLang="en-US" dirty="0"/>
              <a:t>の参加に関する</a:t>
            </a:r>
            <a:r>
              <a:rPr lang="ja-JP" altLang="en-US" dirty="0" smtClean="0"/>
              <a:t>お問い合わせ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gakunin-office@nii.ac.jp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01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新しい申請システムでできるようになったこと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OpenIdP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r>
              <a:rPr kumimoji="1" lang="ja-JP" altLang="en-US" dirty="0" smtClean="0"/>
              <a:t>申請関係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副担当者への対応</a:t>
            </a:r>
            <a:endParaRPr kumimoji="1" lang="en-US" altLang="ja-JP" dirty="0" smtClean="0"/>
          </a:p>
          <a:p>
            <a:pPr lvl="1"/>
            <a:r>
              <a:rPr lang="ja-JP" altLang="en-US" sz="2400" dirty="0"/>
              <a:t>運用責任者</a:t>
            </a:r>
            <a:r>
              <a:rPr lang="ja-JP" altLang="en-US" dirty="0" smtClean="0"/>
              <a:t>による電子的な確認機能（もう印鑑は必要ない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アンケート機能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メタデータ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メタデータテスト作成機能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mdui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属性情報対応</a:t>
            </a:r>
            <a:endParaRPr lang="en-US" altLang="ja-JP" dirty="0" smtClean="0"/>
          </a:p>
          <a:p>
            <a:r>
              <a:rPr kumimoji="1" lang="en-US" altLang="ja-JP" dirty="0" smtClean="0"/>
              <a:t>attribute-filter.xml</a:t>
            </a:r>
            <a:r>
              <a:rPr kumimoji="1" lang="ja-JP" altLang="en-US" dirty="0" smtClean="0"/>
              <a:t>自動作成対応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OpenIdP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 descr="C:\Users\yamaji\Desktop\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9263"/>
            <a:ext cx="8208912" cy="45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maji\Desktop\0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8594"/>
            <a:ext cx="3384376" cy="22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 rot="10800000">
            <a:off x="3801708" y="5353119"/>
            <a:ext cx="432048" cy="3081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6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IdP</a:t>
            </a:r>
            <a:r>
              <a:rPr kumimoji="1" lang="ja-JP" altLang="en-US" dirty="0" smtClean="0"/>
              <a:t>新規申請画面</a:t>
            </a:r>
            <a:endParaRPr kumimoji="1" lang="ja-JP" altLang="en-US" sz="2700" dirty="0"/>
          </a:p>
        </p:txBody>
      </p:sp>
      <p:pic>
        <p:nvPicPr>
          <p:cNvPr id="2050" name="Picture 2" descr="C:\Users\yamaji\Desktop\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6" y="1556792"/>
            <a:ext cx="4146812" cy="44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amaji\Desktop\0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96" y="1556792"/>
            <a:ext cx="4146813" cy="44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申請関係新機能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副担当者</a:t>
            </a:r>
            <a:r>
              <a:rPr lang="ja-JP" altLang="en-US" dirty="0"/>
              <a:t>への</a:t>
            </a:r>
            <a:r>
              <a:rPr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075" name="Picture 3" descr="C:\Users\yamaji\Desktop\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613540" cy="49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amaji\Desktop\0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68" y="1274673"/>
            <a:ext cx="2188831" cy="1938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yamaji\Desktop\0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04" y="1280462"/>
            <a:ext cx="2216125" cy="19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yamaji\Desktop\0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89" y="3356992"/>
            <a:ext cx="4613540" cy="13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yamaji\Desktop\0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75" y="5044331"/>
            <a:ext cx="2309254" cy="11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 rot="18563461">
            <a:off x="2564683" y="3604584"/>
            <a:ext cx="1149614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5804399" y="1988840"/>
            <a:ext cx="382705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2974910">
            <a:off x="5840325" y="3186109"/>
            <a:ext cx="310853" cy="82583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2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申請</a:t>
            </a:r>
            <a:r>
              <a:rPr lang="ja-JP" altLang="en-US" dirty="0" smtClean="0"/>
              <a:t>関係新機能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200" dirty="0" smtClean="0"/>
              <a:t>運用責任者に</a:t>
            </a:r>
            <a:r>
              <a:rPr lang="ja-JP" altLang="en-US" sz="2200" dirty="0"/>
              <a:t>よる電子的な確認機能（もう印鑑は必要ない）</a:t>
            </a:r>
            <a:endParaRPr kumimoji="1" lang="ja-JP" altLang="en-US" sz="2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098" name="Picture 2" descr="C:\Users\yamaji\Desktop\0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7" y="1512010"/>
            <a:ext cx="4111562" cy="2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amaji\Desktop\0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0" y="3984109"/>
            <a:ext cx="4108036" cy="1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508863"/>
              </p:ext>
            </p:extLst>
          </p:nvPr>
        </p:nvGraphicFramePr>
        <p:xfrm>
          <a:off x="5508104" y="2036406"/>
          <a:ext cx="2952328" cy="41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Acrobat Document" r:id="rId5" imgW="5667119" imgH="8019915" progId="AcroExch.Document.7">
                  <p:embed/>
                </p:oleObj>
              </mc:Choice>
              <mc:Fallback>
                <p:oleObj name="Acrobat Document" r:id="rId5" imgW="5667119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2036406"/>
                        <a:ext cx="2952328" cy="41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508544" y="1342509"/>
            <a:ext cx="29514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従来は，押印してこの書類を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郵送するしかなかった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340916"/>
            <a:ext cx="423866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ここをクリックすれば，申請完了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6887" y="3984109"/>
            <a:ext cx="41120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運用責任者の</a:t>
            </a:r>
            <a:r>
              <a:rPr kumimoji="1" lang="en-US" altLang="ja-JP" dirty="0" err="1" smtClean="0"/>
              <a:t>ePPN</a:t>
            </a:r>
            <a:r>
              <a:rPr kumimoji="1" lang="ja-JP" altLang="en-US" dirty="0" err="1" smtClean="0"/>
              <a:t>が登</a:t>
            </a:r>
            <a:r>
              <a:rPr kumimoji="1" lang="ja-JP" altLang="en-US" dirty="0" smtClean="0"/>
              <a:t>録されていれば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 rot="10800000">
            <a:off x="2603100" y="4907309"/>
            <a:ext cx="399597" cy="3997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 descr="C:\Users\yamaji\Desktop\0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3782"/>
          <a:stretch/>
        </p:blipFill>
        <p:spPr bwMode="auto">
          <a:xfrm>
            <a:off x="323528" y="1196751"/>
            <a:ext cx="8507765" cy="39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申請</a:t>
            </a:r>
            <a:r>
              <a:rPr lang="ja-JP" altLang="en-US" dirty="0" smtClean="0"/>
              <a:t>関係新機能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200" dirty="0"/>
              <a:t>アンケート機能</a:t>
            </a:r>
            <a:endParaRPr kumimoji="1" lang="ja-JP" alt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8255994" cy="614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新しい申請システムでできるようになったこと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chemeClr val="bg2">
                    <a:lumMod val="90000"/>
                  </a:schemeClr>
                </a:solidFill>
              </a:rPr>
              <a:t>OpenIdP</a:t>
            </a:r>
            <a:r>
              <a:rPr kumimoji="1" lang="ja-JP" altLang="en-US" dirty="0" smtClean="0">
                <a:solidFill>
                  <a:schemeClr val="bg2">
                    <a:lumMod val="90000"/>
                  </a:schemeClr>
                </a:solidFill>
              </a:rPr>
              <a:t>対応</a:t>
            </a:r>
            <a:endParaRPr kumimoji="1" lang="en-US" altLang="ja-JP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2">
                    <a:lumMod val="90000"/>
                  </a:schemeClr>
                </a:solidFill>
              </a:rPr>
              <a:t>申請関係</a:t>
            </a:r>
            <a:endParaRPr kumimoji="1" lang="en-US" altLang="ja-JP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kumimoji="1" lang="ja-JP" altLang="en-US" dirty="0" smtClean="0">
                <a:solidFill>
                  <a:schemeClr val="bg2">
                    <a:lumMod val="90000"/>
                  </a:schemeClr>
                </a:solidFill>
              </a:rPr>
              <a:t>副担当者への対応</a:t>
            </a:r>
            <a:endParaRPr kumimoji="1" lang="en-US" altLang="ja-JP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1"/>
            <a:r>
              <a:rPr lang="ja-JP" altLang="en-US" sz="2400" dirty="0">
                <a:solidFill>
                  <a:schemeClr val="bg2">
                    <a:lumMod val="90000"/>
                  </a:schemeClr>
                </a:solidFill>
              </a:rPr>
              <a:t>運用責任者</a:t>
            </a:r>
            <a:r>
              <a:rPr lang="ja-JP" altLang="en-US" dirty="0" smtClean="0">
                <a:solidFill>
                  <a:schemeClr val="bg2">
                    <a:lumMod val="90000"/>
                  </a:schemeClr>
                </a:solidFill>
              </a:rPr>
              <a:t>による電子的な確認機能（もう印鑑は必要ない）</a:t>
            </a:r>
            <a:endParaRPr kumimoji="1" lang="en-US" altLang="ja-JP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kumimoji="1" lang="ja-JP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メタデータ</a:t>
            </a:r>
            <a:endParaRPr kumimoji="1" lang="en-US" altLang="ja-JP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1"/>
            <a:r>
              <a:rPr lang="ja-JP" altLang="en-US" dirty="0" smtClean="0"/>
              <a:t>メタデータテスト作成機能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mdui</a:t>
            </a:r>
            <a:r>
              <a:rPr kumimoji="1" lang="ja-JP" altLang="en-US" dirty="0" smtClean="0"/>
              <a:t>対応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属性情報対応</a:t>
            </a:r>
            <a:endParaRPr lang="en-US" altLang="ja-JP" dirty="0" smtClean="0"/>
          </a:p>
          <a:p>
            <a:r>
              <a:rPr kumimoji="1" lang="en-US" altLang="ja-JP" dirty="0" smtClean="0"/>
              <a:t>attribute-filter.xml</a:t>
            </a:r>
            <a:r>
              <a:rPr kumimoji="1" lang="ja-JP" altLang="en-US" dirty="0" smtClean="0"/>
              <a:t>自動作成対応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3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kuN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GakuNin</Template>
  <TotalTime>395</TotalTime>
  <Words>498</Words>
  <Application>Microsoft Office PowerPoint</Application>
  <PresentationFormat>画面に合わせる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GakuNin</vt:lpstr>
      <vt:lpstr>Acrobat Document</vt:lpstr>
      <vt:lpstr>新しい学認申請システムの使い方 新機能の説明と使い方のデモ</vt:lpstr>
      <vt:lpstr>従来何ができたか？</vt:lpstr>
      <vt:lpstr>新しい申請システムでできるようになったこと</vt:lpstr>
      <vt:lpstr>OpenIdP 対応</vt:lpstr>
      <vt:lpstr>IdP新規申請画面</vt:lpstr>
      <vt:lpstr>申請関係新機能 副担当者への対応</vt:lpstr>
      <vt:lpstr>申請関係新機能 運用責任者による電子的な確認機能（もう印鑑は必要ない）</vt:lpstr>
      <vt:lpstr>申請関係新機能 アンケート機能</vt:lpstr>
      <vt:lpstr>新しい申請システムでできるようになったこと</vt:lpstr>
      <vt:lpstr>メタデータ メタデータテスト作成機能</vt:lpstr>
      <vt:lpstr>メタデータ mdui対応</vt:lpstr>
      <vt:lpstr>メタデータ mdui対応: User Interface Information</vt:lpstr>
      <vt:lpstr>メタデータ mdui対応: Discovery Hinting Information</vt:lpstr>
      <vt:lpstr>メタデータ mdui対応: Discovery Hinting Information</vt:lpstr>
      <vt:lpstr>メタデータ 属性情報対応</vt:lpstr>
      <vt:lpstr>メタデータ 属性情報対応</vt:lpstr>
      <vt:lpstr>attribute-filter.xml自動作成対応</vt:lpstr>
      <vt:lpstr>デモ</vt:lpstr>
      <vt:lpstr>新機能まとめ</vt:lpstr>
      <vt:lpstr>お問い合わせ等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yamaji</dc:creator>
  <cp:lastModifiedBy>otani</cp:lastModifiedBy>
  <cp:revision>88</cp:revision>
  <cp:lastPrinted>2012-09-10T22:40:42Z</cp:lastPrinted>
  <dcterms:created xsi:type="dcterms:W3CDTF">2012-09-06T09:18:23Z</dcterms:created>
  <dcterms:modified xsi:type="dcterms:W3CDTF">2012-09-11T23:33:47Z</dcterms:modified>
</cp:coreProperties>
</file>