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1" r:id="rId1"/>
    <p:sldMasterId id="2147483913" r:id="rId2"/>
    <p:sldMasterId id="2147483949" r:id="rId3"/>
    <p:sldMasterId id="2147483961" r:id="rId4"/>
    <p:sldMasterId id="2147483973" r:id="rId5"/>
  </p:sldMasterIdLst>
  <p:notesMasterIdLst>
    <p:notesMasterId r:id="rId36"/>
  </p:notesMasterIdLst>
  <p:sldIdLst>
    <p:sldId id="256" r:id="rId6"/>
    <p:sldId id="283" r:id="rId7"/>
    <p:sldId id="292" r:id="rId8"/>
    <p:sldId id="312" r:id="rId9"/>
    <p:sldId id="262" r:id="rId10"/>
    <p:sldId id="275" r:id="rId11"/>
    <p:sldId id="276" r:id="rId12"/>
    <p:sldId id="278" r:id="rId13"/>
    <p:sldId id="291" r:id="rId14"/>
    <p:sldId id="309" r:id="rId15"/>
    <p:sldId id="288" r:id="rId16"/>
    <p:sldId id="308" r:id="rId17"/>
    <p:sldId id="300" r:id="rId18"/>
    <p:sldId id="301" r:id="rId19"/>
    <p:sldId id="265" r:id="rId20"/>
    <p:sldId id="302" r:id="rId21"/>
    <p:sldId id="274" r:id="rId22"/>
    <p:sldId id="318" r:id="rId23"/>
    <p:sldId id="304" r:id="rId24"/>
    <p:sldId id="305" r:id="rId25"/>
    <p:sldId id="306" r:id="rId26"/>
    <p:sldId id="319" r:id="rId27"/>
    <p:sldId id="293" r:id="rId28"/>
    <p:sldId id="273" r:id="rId29"/>
    <p:sldId id="317" r:id="rId30"/>
    <p:sldId id="316" r:id="rId31"/>
    <p:sldId id="313" r:id="rId32"/>
    <p:sldId id="320" r:id="rId33"/>
    <p:sldId id="314" r:id="rId34"/>
    <p:sldId id="295" r:id="rId35"/>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068" autoAdjust="0"/>
  </p:normalViewPr>
  <p:slideViewPr>
    <p:cSldViewPr>
      <p:cViewPr>
        <p:scale>
          <a:sx n="120" d="100"/>
          <a:sy n="120" d="100"/>
        </p:scale>
        <p:origin x="-336"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nii\&#12487;&#12473;&#12463;&#12488;&#12483;&#12503;\&#31169;&#22823;&#12288;&#22269;&#22823;&#12288;&#12450;&#12531;&#12465;&#12540;&#12488;&#27604;&#36611;\&#22269;&#31435;&#22823;&#23398;&#12288;&#12450;&#12531;&#12465;&#12540;&#12488;&#32080;&#26524;%20(&#22238;&#24489;&#28168;&#1241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plotArea>
      <c:layout>
        <c:manualLayout>
          <c:layoutTarget val="inner"/>
          <c:xMode val="edge"/>
          <c:yMode val="edge"/>
          <c:x val="1.9405718426800701E-2"/>
          <c:y val="0.19358975646413631"/>
          <c:w val="0.37246549567887166"/>
          <c:h val="0.6116083308646687"/>
        </c:manualLayout>
      </c:layout>
      <c:pieChart>
        <c:varyColors val="1"/>
        <c:ser>
          <c:idx val="0"/>
          <c:order val="0"/>
          <c:dLbls>
            <c:txPr>
              <a:bodyPr/>
              <a:lstStyle/>
              <a:p>
                <a:pPr>
                  <a:defRPr sz="1800" b="1"/>
                </a:pPr>
                <a:endParaRPr lang="ja-JP"/>
              </a:p>
            </c:txPr>
            <c:showVal val="1"/>
            <c:showLeaderLines val="1"/>
          </c:dLbls>
          <c:cat>
            <c:strRef>
              <c:f>'国立　フェデレーション'!$AW$8:$BO$8</c:f>
              <c:strCache>
                <c:ptCount val="19"/>
                <c:pt idx="0">
                  <c:v>電子ジャーナル</c:v>
                </c:pt>
                <c:pt idx="1">
                  <c:v>電子書籍</c:v>
                </c:pt>
                <c:pt idx="2">
                  <c:v>e-Learning（他機関から提供されるサービス）</c:v>
                </c:pt>
                <c:pt idx="3">
                  <c:v>e-Learning（民間企業から提供されるサービス）</c:v>
                </c:pt>
                <c:pt idx="4">
                  <c:v>e-Learning（機関内へ提供するサービス）</c:v>
                </c:pt>
                <c:pt idx="5">
                  <c:v>e-Learning（他機関へ提供するサービスとして）</c:v>
                </c:pt>
                <c:pt idx="6">
                  <c:v>ソフトウェア配布（他機関から提供されるサービス）</c:v>
                </c:pt>
                <c:pt idx="7">
                  <c:v>ソフトウェア配布（民間企業から提供されるサービス）</c:v>
                </c:pt>
                <c:pt idx="8">
                  <c:v>ソフトウェア配布（機関内へ提供するサービス）</c:v>
                </c:pt>
                <c:pt idx="9">
                  <c:v>ソフトウェア配布（他機関へ提供するサービス）</c:v>
                </c:pt>
                <c:pt idx="10">
                  <c:v>遠隔講義・遠隔会議システム（他機関から提供されるサービス）</c:v>
                </c:pt>
                <c:pt idx="11">
                  <c:v>遠隔講義・遠隔会議システム（民間企業から提供されるサービス）</c:v>
                </c:pt>
                <c:pt idx="12">
                  <c:v>遠隔講義・遠隔会議システム（機関内へ提供するサービス）</c:v>
                </c:pt>
                <c:pt idx="13">
                  <c:v>遠隔講義・遠隔会議システム（他機関へ提供するサービス）</c:v>
                </c:pt>
                <c:pt idx="14">
                  <c:v>参加各機関による研究成果の公開</c:v>
                </c:pt>
                <c:pt idx="15">
                  <c:v>電子メールやオンラインストレージなどのクラウドサービスとの連携</c:v>
                </c:pt>
                <c:pt idx="16">
                  <c:v>学務情報システム</c:v>
                </c:pt>
                <c:pt idx="17">
                  <c:v>人事給与・財務会計システム</c:v>
                </c:pt>
                <c:pt idx="18">
                  <c:v>その他　　</c:v>
                </c:pt>
              </c:strCache>
            </c:strRef>
          </c:cat>
          <c:val>
            <c:numRef>
              <c:f>'国立　フェデレーション'!$AW$9:$BO$9</c:f>
              <c:numCache>
                <c:formatCode>General</c:formatCode>
                <c:ptCount val="19"/>
                <c:pt idx="0">
                  <c:v>46</c:v>
                </c:pt>
                <c:pt idx="1">
                  <c:v>38</c:v>
                </c:pt>
                <c:pt idx="2">
                  <c:v>35</c:v>
                </c:pt>
                <c:pt idx="3">
                  <c:v>24</c:v>
                </c:pt>
                <c:pt idx="4">
                  <c:v>16</c:v>
                </c:pt>
                <c:pt idx="5">
                  <c:v>16</c:v>
                </c:pt>
                <c:pt idx="6">
                  <c:v>23</c:v>
                </c:pt>
                <c:pt idx="7">
                  <c:v>18</c:v>
                </c:pt>
                <c:pt idx="8">
                  <c:v>12</c:v>
                </c:pt>
                <c:pt idx="9">
                  <c:v>7</c:v>
                </c:pt>
                <c:pt idx="10">
                  <c:v>30</c:v>
                </c:pt>
                <c:pt idx="11">
                  <c:v>20</c:v>
                </c:pt>
                <c:pt idx="12">
                  <c:v>18</c:v>
                </c:pt>
                <c:pt idx="13">
                  <c:v>18</c:v>
                </c:pt>
                <c:pt idx="14">
                  <c:v>20</c:v>
                </c:pt>
                <c:pt idx="15">
                  <c:v>32</c:v>
                </c:pt>
                <c:pt idx="16">
                  <c:v>14</c:v>
                </c:pt>
                <c:pt idx="17">
                  <c:v>9</c:v>
                </c:pt>
                <c:pt idx="18">
                  <c:v>3</c:v>
                </c:pt>
              </c:numCache>
            </c:numRef>
          </c:val>
        </c:ser>
        <c:firstSliceAng val="0"/>
      </c:pieChart>
    </c:plotArea>
    <c:legend>
      <c:legendPos val="r"/>
      <c:layout>
        <c:manualLayout>
          <c:xMode val="edge"/>
          <c:yMode val="edge"/>
          <c:x val="0.5119855439100035"/>
          <c:y val="2.9696153401987342E-2"/>
          <c:w val="0.47331794938177252"/>
          <c:h val="0.94857876044579903"/>
        </c:manualLayout>
      </c:layout>
      <c:txPr>
        <a:bodyPr/>
        <a:lstStyle/>
        <a:p>
          <a:pPr>
            <a:defRPr sz="1000" b="0"/>
          </a:pPr>
          <a:endParaRPr lang="ja-JP"/>
        </a:p>
      </c:txPr>
    </c:legend>
    <c:plotVisOnly val="1"/>
  </c:chart>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4" Type="http://schemas.openxmlformats.org/officeDocument/2006/relationships/image" Target="../media/image33.emf"/></Relationships>
</file>

<file path=ppt/drawings/drawing1.xml><?xml version="1.0" encoding="utf-8"?>
<c:userShapes xmlns:c="http://schemas.openxmlformats.org/drawingml/2006/chart">
  <cdr:relSizeAnchor xmlns:cdr="http://schemas.openxmlformats.org/drawingml/2006/chartDrawing">
    <cdr:from>
      <cdr:x>0.30544</cdr:x>
      <cdr:y>0.44375</cdr:y>
    </cdr:from>
    <cdr:to>
      <cdr:x>0.36953</cdr:x>
      <cdr:y>0.76602</cdr:y>
    </cdr:to>
    <cdr:sp macro="" textlink="">
      <cdr:nvSpPr>
        <cdr:cNvPr id="2" name="円/楕円 1"/>
        <cdr:cNvSpPr/>
      </cdr:nvSpPr>
      <cdr:spPr>
        <a:xfrm xmlns:a="http://schemas.openxmlformats.org/drawingml/2006/main" rot="1542171">
          <a:off x="2397389" y="2121096"/>
          <a:ext cx="502976" cy="1540406"/>
        </a:xfrm>
        <a:prstGeom xmlns:a="http://schemas.openxmlformats.org/drawingml/2006/main" prst="ellipse">
          <a:avLst/>
        </a:prstGeom>
        <a:noFill xmlns:a="http://schemas.openxmlformats.org/drawingml/2006/main"/>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0.13451</cdr:x>
      <cdr:y>0.69335</cdr:y>
    </cdr:from>
    <cdr:to>
      <cdr:x>0.26363</cdr:x>
      <cdr:y>0.78944</cdr:y>
    </cdr:to>
    <cdr:sp macro="" textlink="">
      <cdr:nvSpPr>
        <cdr:cNvPr id="3" name="円/楕円 2"/>
        <cdr:cNvSpPr/>
      </cdr:nvSpPr>
      <cdr:spPr>
        <a:xfrm xmlns:a="http://schemas.openxmlformats.org/drawingml/2006/main" rot="6255343">
          <a:off x="1332803" y="3037057"/>
          <a:ext cx="459292" cy="1013464"/>
        </a:xfrm>
        <a:prstGeom xmlns:a="http://schemas.openxmlformats.org/drawingml/2006/main" prst="ellipse">
          <a:avLst/>
        </a:prstGeom>
        <a:noFill xmlns:a="http://schemas.openxmlformats.org/drawingml/2006/main"/>
        <a:ln xmlns:a="http://schemas.openxmlformats.org/drawingml/2006/main" w="25400" cap="flat" cmpd="sng" algn="ctr">
          <a:solidFill>
            <a:sysClr val="window" lastClr="FFFF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Lucida Sans Unicode"/>
            </a:defRPr>
          </a:lvl1pPr>
          <a:lvl2pPr marL="457200" indent="0">
            <a:defRPr sz="1100">
              <a:solidFill>
                <a:sysClr val="window" lastClr="FFFFFF"/>
              </a:solidFill>
              <a:latin typeface="Lucida Sans Unicode"/>
            </a:defRPr>
          </a:lvl2pPr>
          <a:lvl3pPr marL="914400" indent="0">
            <a:defRPr sz="1100">
              <a:solidFill>
                <a:sysClr val="window" lastClr="FFFFFF"/>
              </a:solidFill>
              <a:latin typeface="Lucida Sans Unicode"/>
            </a:defRPr>
          </a:lvl3pPr>
          <a:lvl4pPr marL="1371600" indent="0">
            <a:defRPr sz="1100">
              <a:solidFill>
                <a:sysClr val="window" lastClr="FFFFFF"/>
              </a:solidFill>
              <a:latin typeface="Lucida Sans Unicode"/>
            </a:defRPr>
          </a:lvl4pPr>
          <a:lvl5pPr marL="1828800" indent="0">
            <a:defRPr sz="1100">
              <a:solidFill>
                <a:sysClr val="window" lastClr="FFFFFF"/>
              </a:solidFill>
              <a:latin typeface="Lucida Sans Unicode"/>
            </a:defRPr>
          </a:lvl5pPr>
          <a:lvl6pPr marL="2286000" indent="0">
            <a:defRPr sz="1100">
              <a:solidFill>
                <a:sysClr val="window" lastClr="FFFFFF"/>
              </a:solidFill>
              <a:latin typeface="Lucida Sans Unicode"/>
            </a:defRPr>
          </a:lvl6pPr>
          <a:lvl7pPr marL="2743200" indent="0">
            <a:defRPr sz="1100">
              <a:solidFill>
                <a:sysClr val="window" lastClr="FFFFFF"/>
              </a:solidFill>
              <a:latin typeface="Lucida Sans Unicode"/>
            </a:defRPr>
          </a:lvl7pPr>
          <a:lvl8pPr marL="3200400" indent="0">
            <a:defRPr sz="1100">
              <a:solidFill>
                <a:sysClr val="window" lastClr="FFFFFF"/>
              </a:solidFill>
              <a:latin typeface="Lucida Sans Unicode"/>
            </a:defRPr>
          </a:lvl8pPr>
          <a:lvl9pPr marL="3657600" indent="0">
            <a:defRPr sz="1100">
              <a:solidFill>
                <a:sysClr val="window" lastClr="FFFFFF"/>
              </a:solidFill>
              <a:latin typeface="Lucida Sans Unicode"/>
            </a:defRPr>
          </a:lvl9pPr>
        </a:lstStyle>
        <a:p xmlns:a="http://schemas.openxmlformats.org/drawingml/2006/main">
          <a:endParaRPr lang="ja-JP"/>
        </a:p>
      </cdr:txBody>
    </cdr:sp>
  </cdr:relSizeAnchor>
  <cdr:relSizeAnchor xmlns:cdr="http://schemas.openxmlformats.org/drawingml/2006/chartDrawing">
    <cdr:from>
      <cdr:x>0.04163</cdr:x>
      <cdr:y>0.41003</cdr:y>
    </cdr:from>
    <cdr:to>
      <cdr:x>0.10526</cdr:x>
      <cdr:y>0.72883</cdr:y>
    </cdr:to>
    <cdr:sp macro="" textlink="">
      <cdr:nvSpPr>
        <cdr:cNvPr id="4" name="円/楕円 3"/>
        <cdr:cNvSpPr/>
      </cdr:nvSpPr>
      <cdr:spPr>
        <a:xfrm xmlns:a="http://schemas.openxmlformats.org/drawingml/2006/main" rot="9359098">
          <a:off x="326767" y="1959921"/>
          <a:ext cx="499378" cy="1523828"/>
        </a:xfrm>
        <a:prstGeom xmlns:a="http://schemas.openxmlformats.org/drawingml/2006/main" prst="ellipse">
          <a:avLst/>
        </a:prstGeom>
        <a:noFill xmlns:a="http://schemas.openxmlformats.org/drawingml/2006/main"/>
        <a:ln xmlns:a="http://schemas.openxmlformats.org/drawingml/2006/main" w="25400" cap="flat" cmpd="sng" algn="ctr">
          <a:solidFill>
            <a:sysClr val="window" lastClr="FFFFFF"/>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Lucida Sans Unicode"/>
            </a:defRPr>
          </a:lvl1pPr>
          <a:lvl2pPr marL="457200" indent="0">
            <a:defRPr sz="1100">
              <a:solidFill>
                <a:sysClr val="window" lastClr="FFFFFF"/>
              </a:solidFill>
              <a:latin typeface="Lucida Sans Unicode"/>
            </a:defRPr>
          </a:lvl2pPr>
          <a:lvl3pPr marL="914400" indent="0">
            <a:defRPr sz="1100">
              <a:solidFill>
                <a:sysClr val="window" lastClr="FFFFFF"/>
              </a:solidFill>
              <a:latin typeface="Lucida Sans Unicode"/>
            </a:defRPr>
          </a:lvl3pPr>
          <a:lvl4pPr marL="1371600" indent="0">
            <a:defRPr sz="1100">
              <a:solidFill>
                <a:sysClr val="window" lastClr="FFFFFF"/>
              </a:solidFill>
              <a:latin typeface="Lucida Sans Unicode"/>
            </a:defRPr>
          </a:lvl4pPr>
          <a:lvl5pPr marL="1828800" indent="0">
            <a:defRPr sz="1100">
              <a:solidFill>
                <a:sysClr val="window" lastClr="FFFFFF"/>
              </a:solidFill>
              <a:latin typeface="Lucida Sans Unicode"/>
            </a:defRPr>
          </a:lvl5pPr>
          <a:lvl6pPr marL="2286000" indent="0">
            <a:defRPr sz="1100">
              <a:solidFill>
                <a:sysClr val="window" lastClr="FFFFFF"/>
              </a:solidFill>
              <a:latin typeface="Lucida Sans Unicode"/>
            </a:defRPr>
          </a:lvl6pPr>
          <a:lvl7pPr marL="2743200" indent="0">
            <a:defRPr sz="1100">
              <a:solidFill>
                <a:sysClr val="window" lastClr="FFFFFF"/>
              </a:solidFill>
              <a:latin typeface="Lucida Sans Unicode"/>
            </a:defRPr>
          </a:lvl7pPr>
          <a:lvl8pPr marL="3200400" indent="0">
            <a:defRPr sz="1100">
              <a:solidFill>
                <a:sysClr val="window" lastClr="FFFFFF"/>
              </a:solidFill>
              <a:latin typeface="Lucida Sans Unicode"/>
            </a:defRPr>
          </a:lvl8pPr>
          <a:lvl9pPr marL="3657600" indent="0">
            <a:defRPr sz="1100">
              <a:solidFill>
                <a:sysClr val="window" lastClr="FFFFFF"/>
              </a:solidFill>
              <a:latin typeface="Lucida Sans Unicode"/>
            </a:defRPr>
          </a:lvl9pPr>
        </a:lstStyle>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45CD3ED9-187F-4F9F-83C8-C88830D19810}" type="datetimeFigureOut">
              <a:rPr kumimoji="1" lang="ja-JP" altLang="en-US" smtClean="0"/>
              <a:pPr/>
              <a:t>2011/6/1</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6D86B8D5-7CDF-4A2B-99AF-BB4AD1982E5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dirty="0" smtClean="0"/>
              <a:t>まずは，学認とは何かを簡単に説明します．</a:t>
            </a:r>
            <a:endParaRPr kumimoji="1" lang="en-US" altLang="ja-JP" dirty="0" smtClean="0"/>
          </a:p>
          <a:p>
            <a:r>
              <a:rPr kumimoji="1" lang="ja-JP" altLang="en-US" dirty="0" smtClean="0"/>
              <a:t>学認は，</a:t>
            </a:r>
            <a:r>
              <a:rPr kumimoji="1" lang="en-US" altLang="ja-JP" dirty="0" smtClean="0"/>
              <a:t>Web</a:t>
            </a:r>
            <a:r>
              <a:rPr kumimoji="1" lang="ja-JP" altLang="en-US" dirty="0" smtClean="0"/>
              <a:t>アプリケーションへの</a:t>
            </a:r>
            <a:r>
              <a:rPr kumimoji="1" lang="en-US" altLang="ja-JP" dirty="0" smtClean="0"/>
              <a:t>SSO</a:t>
            </a:r>
            <a:r>
              <a:rPr kumimoji="1" lang="ja-JP" altLang="en-US" dirty="0" smtClean="0"/>
              <a:t>をセキュアに実現するための分散型認証基盤を提供します．</a:t>
            </a:r>
            <a:endParaRPr kumimoji="1" lang="en-US" altLang="ja-JP" dirty="0" smtClean="0"/>
          </a:p>
          <a:p>
            <a:r>
              <a:rPr kumimoji="1" lang="ja-JP" altLang="en-US" dirty="0" smtClean="0"/>
              <a:t>従来は，各</a:t>
            </a:r>
            <a:r>
              <a:rPr kumimoji="1" lang="en-US" altLang="ja-JP" dirty="0" smtClean="0"/>
              <a:t>Web</a:t>
            </a:r>
            <a:r>
              <a:rPr kumimoji="1" lang="ja-JP" altLang="en-US" dirty="0" smtClean="0"/>
              <a:t>アプリケーションが</a:t>
            </a:r>
            <a:r>
              <a:rPr kumimoji="1" lang="en-US" altLang="ja-JP" dirty="0" smtClean="0"/>
              <a:t>ID</a:t>
            </a:r>
            <a:r>
              <a:rPr kumimoji="1" lang="ja-JP" altLang="en-US" dirty="0" smtClean="0"/>
              <a:t>とパスワードを管理していました．</a:t>
            </a:r>
            <a:endParaRPr kumimoji="1" lang="en-US" altLang="ja-JP" dirty="0" smtClean="0"/>
          </a:p>
          <a:p>
            <a:r>
              <a:rPr kumimoji="1" lang="ja-JP" altLang="en-US" dirty="0" smtClean="0"/>
              <a:t>そのため，我々は，日々の研究や業務を行うために，多くの</a:t>
            </a:r>
            <a:r>
              <a:rPr kumimoji="1" lang="en-US" altLang="ja-JP" dirty="0" smtClean="0"/>
              <a:t>ID</a:t>
            </a:r>
            <a:r>
              <a:rPr kumimoji="1" lang="ja-JP" altLang="en-US" dirty="0" smtClean="0"/>
              <a:t>とパスワードを管理して利用する必要があります．</a:t>
            </a:r>
            <a:endParaRPr kumimoji="1" lang="en-US" altLang="ja-JP" dirty="0" smtClean="0"/>
          </a:p>
          <a:p>
            <a:r>
              <a:rPr kumimoji="1" lang="ja-JP" altLang="en-US" dirty="0" smtClean="0"/>
              <a:t>この沢山の</a:t>
            </a:r>
            <a:r>
              <a:rPr kumimoji="1" lang="en-US" altLang="ja-JP" dirty="0" smtClean="0"/>
              <a:t>ID</a:t>
            </a:r>
            <a:r>
              <a:rPr kumimoji="1" lang="ja-JP" altLang="en-US" dirty="0" smtClean="0"/>
              <a:t>は，ユーザ側にも，</a:t>
            </a:r>
            <a:r>
              <a:rPr kumimoji="1" lang="en-US" altLang="ja-JP" dirty="0" smtClean="0"/>
              <a:t>Web</a:t>
            </a:r>
            <a:r>
              <a:rPr kumimoji="1" lang="ja-JP" altLang="en-US" dirty="0" smtClean="0"/>
              <a:t>アプリケーション側にも大変な作業となっています．</a:t>
            </a:r>
            <a:endParaRPr kumimoji="1" lang="en-US" altLang="ja-JP" dirty="0" smtClean="0"/>
          </a:p>
          <a:p>
            <a:endParaRPr kumimoji="1" lang="en-US" altLang="ja-JP" dirty="0" smtClean="0"/>
          </a:p>
          <a:p>
            <a:r>
              <a:rPr kumimoji="1" lang="ja-JP" altLang="en-US" dirty="0" smtClean="0"/>
              <a:t>面倒なので，同じ</a:t>
            </a:r>
            <a:r>
              <a:rPr kumimoji="1" lang="en-US" altLang="ja-JP" dirty="0" smtClean="0"/>
              <a:t>ID</a:t>
            </a:r>
            <a:r>
              <a:rPr kumimoji="1" lang="ja-JP" altLang="en-US" dirty="0" smtClean="0"/>
              <a:t>とパスワードを使いまわしている方も多いと思います．</a:t>
            </a:r>
            <a:endParaRPr kumimoji="1" lang="en-US" altLang="ja-JP" dirty="0" smtClean="0"/>
          </a:p>
          <a:p>
            <a:r>
              <a:rPr kumimoji="1" lang="ja-JP" altLang="en-US" dirty="0" smtClean="0"/>
              <a:t>そのとき，１つセキュリティのあまいサイトがあって，そこから</a:t>
            </a:r>
            <a:r>
              <a:rPr kumimoji="1" lang="en-US" altLang="ja-JP" dirty="0" smtClean="0"/>
              <a:t>ID</a:t>
            </a:r>
            <a:r>
              <a:rPr kumimoji="1" lang="ja-JP" altLang="en-US" dirty="0" smtClean="0"/>
              <a:t>とパスワードが漏えいしたら，全てのサイトに影響する可能性があります．</a:t>
            </a:r>
            <a:endParaRPr kumimoji="1" lang="en-US" altLang="ja-JP" dirty="0" smtClean="0"/>
          </a:p>
          <a:p>
            <a:r>
              <a:rPr kumimoji="1" lang="ja-JP" altLang="en-US" dirty="0" smtClean="0"/>
              <a:t>我々は，実は，非常に危険な環境の中で日々の仕事をしていると言えます．</a:t>
            </a:r>
            <a:endParaRPr kumimoji="1" lang="en-US" altLang="ja-JP" dirty="0" smtClean="0"/>
          </a:p>
          <a:p>
            <a:endParaRPr kumimoji="1" lang="en-US" altLang="ja-JP" dirty="0" smtClean="0"/>
          </a:p>
          <a:p>
            <a:r>
              <a:rPr kumimoji="1" lang="ja-JP" altLang="en-US" dirty="0" smtClean="0"/>
              <a:t>これに対し，学認では，大学などの所属機関で認証システムを運用し，それを使って学内外のサービスにログインします．</a:t>
            </a:r>
            <a:endParaRPr kumimoji="1" lang="en-US" altLang="ja-JP" dirty="0" smtClean="0"/>
          </a:p>
          <a:p>
            <a:r>
              <a:rPr kumimoji="1" lang="ja-JP" altLang="en-US" dirty="0" smtClean="0"/>
              <a:t>この認証システムを，</a:t>
            </a:r>
            <a:r>
              <a:rPr kumimoji="1" lang="en-US" altLang="ja-JP" dirty="0" smtClean="0"/>
              <a:t>Identify Provider</a:t>
            </a:r>
            <a:r>
              <a:rPr kumimoji="1" lang="ja-JP" altLang="en-US" dirty="0" smtClean="0"/>
              <a:t>：</a:t>
            </a:r>
            <a:r>
              <a:rPr kumimoji="1" lang="en-US" altLang="ja-JP" dirty="0" smtClean="0"/>
              <a:t>IdP</a:t>
            </a:r>
            <a:r>
              <a:rPr kumimoji="1" lang="ja-JP" altLang="en-US" dirty="0" smtClean="0"/>
              <a:t>と呼びます．</a:t>
            </a:r>
            <a:endParaRPr kumimoji="1" lang="en-US" altLang="ja-JP" dirty="0" smtClean="0"/>
          </a:p>
          <a:p>
            <a:r>
              <a:rPr kumimoji="1" lang="en-US" altLang="ja-JP" dirty="0" smtClean="0"/>
              <a:t>IdP</a:t>
            </a:r>
            <a:r>
              <a:rPr kumimoji="1" lang="ja-JP" altLang="en-US" dirty="0" smtClean="0"/>
              <a:t>では，ある基準にのっとり，セキュアにシステムを管理します．</a:t>
            </a:r>
            <a:endParaRPr kumimoji="1" lang="en-US" altLang="ja-JP" dirty="0" smtClean="0"/>
          </a:p>
          <a:p>
            <a:r>
              <a:rPr kumimoji="1" lang="en-US" altLang="ja-JP" dirty="0" smtClean="0"/>
              <a:t>NII</a:t>
            </a:r>
            <a:r>
              <a:rPr kumimoji="1" lang="ja-JP" altLang="en-US" dirty="0" err="1" smtClean="0"/>
              <a:t>のような</a:t>
            </a:r>
            <a:r>
              <a:rPr kumimoji="1" lang="ja-JP" altLang="en-US" dirty="0" smtClean="0"/>
              <a:t>ところで集中的に</a:t>
            </a:r>
            <a:r>
              <a:rPr kumimoji="1" lang="en-US" altLang="ja-JP" dirty="0" smtClean="0"/>
              <a:t>IdP</a:t>
            </a:r>
            <a:r>
              <a:rPr kumimoji="1" lang="ja-JP" altLang="en-US" dirty="0" smtClean="0"/>
              <a:t>を運用するのではなく，所属機関という単位でこの</a:t>
            </a:r>
            <a:r>
              <a:rPr kumimoji="1" lang="en-US" altLang="ja-JP" dirty="0" smtClean="0"/>
              <a:t>IdP</a:t>
            </a:r>
            <a:r>
              <a:rPr kumimoji="1" lang="ja-JP" altLang="en-US" dirty="0" smtClean="0"/>
              <a:t>を運用しますので，分散型の認証基盤といえます．</a:t>
            </a:r>
            <a:endParaRPr kumimoji="1" lang="en-US" altLang="ja-JP" dirty="0" smtClean="0"/>
          </a:p>
          <a:p>
            <a:endParaRPr kumimoji="1" lang="en-US" altLang="ja-JP" dirty="0" smtClean="0"/>
          </a:p>
          <a:p>
            <a:r>
              <a:rPr kumimoji="1" lang="ja-JP" altLang="en-US" dirty="0" smtClean="0"/>
              <a:t>学認では，ユーザは，一度あるサイトにログインすると，次に別のサイトにアクセスしたときには，もう</a:t>
            </a:r>
            <a:r>
              <a:rPr kumimoji="1" lang="en-US" altLang="ja-JP" dirty="0" smtClean="0"/>
              <a:t>ID</a:t>
            </a:r>
            <a:r>
              <a:rPr kumimoji="1" lang="ja-JP" altLang="en-US" dirty="0" smtClean="0"/>
              <a:t>とパスワードを入力する必要がありません．</a:t>
            </a:r>
            <a:endParaRPr kumimoji="1" lang="en-US" altLang="ja-JP" dirty="0" smtClean="0"/>
          </a:p>
          <a:p>
            <a:r>
              <a:rPr kumimoji="1" lang="ja-JP" altLang="en-US" dirty="0" smtClean="0"/>
              <a:t>これがシングルサインオン：</a:t>
            </a:r>
            <a:r>
              <a:rPr kumimoji="1" lang="en-US" altLang="ja-JP" dirty="0" smtClean="0"/>
              <a:t>SSO</a:t>
            </a:r>
            <a:r>
              <a:rPr kumimoji="1" lang="ja-JP" altLang="en-US" dirty="0" smtClean="0"/>
              <a:t>という機能です．</a:t>
            </a:r>
            <a:endParaRPr kumimoji="1" lang="en-US" altLang="ja-JP" dirty="0" smtClean="0"/>
          </a:p>
          <a:p>
            <a:endParaRPr kumimoji="1" lang="en-US" altLang="ja-JP" dirty="0" smtClean="0"/>
          </a:p>
          <a:p>
            <a:r>
              <a:rPr kumimoji="1" lang="ja-JP" altLang="en-US" dirty="0" smtClean="0"/>
              <a:t>学認は，安全で簡単な</a:t>
            </a:r>
            <a:r>
              <a:rPr kumimoji="1" lang="en-US" altLang="ja-JP" dirty="0" smtClean="0"/>
              <a:t>Web</a:t>
            </a:r>
            <a:r>
              <a:rPr kumimoji="1" lang="ja-JP" altLang="en-US" dirty="0" smtClean="0"/>
              <a:t>アクセスへの提供を目的とするのですが</a:t>
            </a:r>
            <a:r>
              <a:rPr kumimoji="1" lang="en-US" altLang="ja-JP" dirty="0" smtClean="0"/>
              <a:t>…</a:t>
            </a:r>
            <a:r>
              <a:rPr kumimoji="1" lang="ja-JP" altLang="en-US" dirty="0" err="1"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6D86B8D5-7CDF-4A2B-99AF-BB4AD1982E56}" type="slidenum">
              <a:rPr kumimoji="1" lang="ja-JP" altLang="en-US" smtClean="0"/>
              <a:pPr/>
              <a:t>4</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学認への参加が，学認事務システムにより，より簡単になりました．</a:t>
            </a:r>
            <a:endParaRPr kumimoji="1" lang="en-US" altLang="ja-JP" dirty="0" smtClean="0"/>
          </a:p>
          <a:p>
            <a:r>
              <a:rPr kumimoji="1" lang="ja-JP" altLang="en-US" dirty="0" smtClean="0"/>
              <a:t>これは，学認への参加申請，メタデータの登録や更新を</a:t>
            </a:r>
            <a:r>
              <a:rPr kumimoji="1" lang="en-US" altLang="ja-JP" dirty="0" smtClean="0"/>
              <a:t>1</a:t>
            </a:r>
            <a:r>
              <a:rPr kumimoji="1" lang="ja-JP" altLang="en-US" dirty="0" err="1" smtClean="0"/>
              <a:t>つの</a:t>
            </a:r>
            <a:r>
              <a:rPr kumimoji="1" lang="ja-JP" altLang="en-US" dirty="0" smtClean="0"/>
              <a:t>システムでオンラインで扱うシステムです．</a:t>
            </a:r>
            <a:endParaRPr kumimoji="1" lang="en-US" altLang="ja-JP" dirty="0" smtClean="0"/>
          </a:p>
          <a:p>
            <a:r>
              <a:rPr kumimoji="1" lang="ja-JP" altLang="en-US" dirty="0" smtClean="0"/>
              <a:t>現在，学認にはテストフェデレーションと運用フェデレーションがあります．</a:t>
            </a:r>
            <a:endParaRPr kumimoji="1" lang="en-US" altLang="ja-JP" dirty="0" smtClean="0"/>
          </a:p>
          <a:p>
            <a:r>
              <a:rPr kumimoji="1" lang="ja-JP" altLang="en-US" dirty="0" smtClean="0"/>
              <a:t>テストフェデレーションは，接続テストのための技術確認用のフェデレーションです．</a:t>
            </a:r>
            <a:endParaRPr kumimoji="1" lang="en-US" altLang="ja-JP" dirty="0" smtClean="0"/>
          </a:p>
          <a:p>
            <a:r>
              <a:rPr kumimoji="1" lang="ja-JP" altLang="en-US" dirty="0" smtClean="0"/>
              <a:t>このテストフェデレーションに参加するには，</a:t>
            </a:r>
            <a:endParaRPr kumimoji="1" lang="en-US" altLang="ja-JP" dirty="0" smtClean="0"/>
          </a:p>
          <a:p>
            <a:r>
              <a:rPr kumimoji="1" lang="ja-JP" altLang="en-US" dirty="0" smtClean="0"/>
              <a:t>１．申請情報を登録して，</a:t>
            </a:r>
            <a:endParaRPr kumimoji="1" lang="en-US" altLang="ja-JP" dirty="0" smtClean="0"/>
          </a:p>
          <a:p>
            <a:r>
              <a:rPr kumimoji="1" lang="ja-JP" altLang="en-US" dirty="0" smtClean="0"/>
              <a:t>２．事務局で参加を承認して，</a:t>
            </a:r>
            <a:endParaRPr kumimoji="1" lang="en-US" altLang="ja-JP" dirty="0" smtClean="0"/>
          </a:p>
          <a:p>
            <a:r>
              <a:rPr kumimoji="1" lang="ja-JP" altLang="en-US" dirty="0" smtClean="0"/>
              <a:t>３．テストフェデレーションメタデータが自動更新されて，</a:t>
            </a:r>
            <a:endParaRPr kumimoji="1" lang="en-US" altLang="ja-JP" dirty="0" smtClean="0"/>
          </a:p>
          <a:p>
            <a:r>
              <a:rPr kumimoji="1" lang="ja-JP" altLang="en-US" dirty="0" smtClean="0"/>
              <a:t>すぐに，学認が提供するテスト</a:t>
            </a:r>
            <a:r>
              <a:rPr kumimoji="1" lang="en-US" altLang="ja-JP" dirty="0" smtClean="0"/>
              <a:t>SP</a:t>
            </a:r>
            <a:r>
              <a:rPr kumimoji="1" lang="ja-JP" altLang="en-US" dirty="0" smtClean="0"/>
              <a:t>や</a:t>
            </a:r>
            <a:r>
              <a:rPr kumimoji="1" lang="en-US" altLang="ja-JP" dirty="0" smtClean="0"/>
              <a:t>IdP</a:t>
            </a:r>
            <a:r>
              <a:rPr kumimoji="1" lang="ja-JP" altLang="en-US" dirty="0" smtClean="0"/>
              <a:t>を利用した接続実験ができるようになります．</a:t>
            </a:r>
            <a:endParaRPr kumimoji="1" lang="en-US" altLang="ja-JP" dirty="0" smtClean="0"/>
          </a:p>
          <a:p>
            <a:r>
              <a:rPr kumimoji="1" lang="ja-JP" altLang="en-US" dirty="0" smtClean="0"/>
              <a:t>通常一日以内で参加が完了し，利用できるようになります．</a:t>
            </a:r>
            <a:endParaRPr kumimoji="1" lang="en-US" altLang="ja-JP" dirty="0" smtClean="0"/>
          </a:p>
          <a:p>
            <a:endParaRPr kumimoji="1" lang="en-US" altLang="ja-JP" dirty="0" smtClean="0"/>
          </a:p>
          <a:p>
            <a:r>
              <a:rPr kumimoji="1" lang="ja-JP" altLang="en-US" dirty="0" smtClean="0"/>
              <a:t>運用フェデレーションの場合には，オフラインによる確認作業が</a:t>
            </a:r>
            <a:r>
              <a:rPr kumimoji="1" lang="en-US" altLang="ja-JP" dirty="0" smtClean="0"/>
              <a:t>1</a:t>
            </a:r>
            <a:r>
              <a:rPr kumimoji="1" lang="ja-JP" altLang="en-US" dirty="0" smtClean="0"/>
              <a:t>ステップ増えることになります．</a:t>
            </a:r>
            <a:endParaRPr kumimoji="1" lang="en-US" altLang="ja-JP" dirty="0" smtClean="0"/>
          </a:p>
          <a:p>
            <a:r>
              <a:rPr kumimoji="1" lang="ja-JP" altLang="en-US" dirty="0" smtClean="0"/>
              <a:t>当然，学認が提供する？？規定やシステム運用基準を遵守することが最低条件になるのですが</a:t>
            </a:r>
            <a:r>
              <a:rPr kumimoji="1" lang="en-US" altLang="ja-JP" dirty="0" smtClean="0"/>
              <a:t>…</a:t>
            </a:r>
            <a:r>
              <a:rPr kumimoji="1" lang="ja-JP" altLang="en-US" dirty="0" err="1" smtClean="0"/>
              <a:t>，</a:t>
            </a:r>
            <a:endParaRPr kumimoji="1" lang="en-US" altLang="ja-JP" dirty="0" smtClean="0"/>
          </a:p>
        </p:txBody>
      </p:sp>
      <p:sp>
        <p:nvSpPr>
          <p:cNvPr id="4" name="スライド番号プレースホルダ 3"/>
          <p:cNvSpPr>
            <a:spLocks noGrp="1"/>
          </p:cNvSpPr>
          <p:nvPr>
            <p:ph type="sldNum" sz="quarter" idx="10"/>
          </p:nvPr>
        </p:nvSpPr>
        <p:spPr/>
        <p:txBody>
          <a:bodyPr/>
          <a:lstStyle/>
          <a:p>
            <a:fld id="{6D86B8D5-7CDF-4A2B-99AF-BB4AD1982E56}" type="slidenum">
              <a:rPr kumimoji="1" lang="ja-JP" altLang="en-US" smtClean="0"/>
              <a:pPr/>
              <a:t>22</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金沢大学では、現在</a:t>
            </a:r>
            <a:r>
              <a:rPr kumimoji="1" lang="en-US" altLang="ja-JP" dirty="0" err="1" smtClean="0"/>
              <a:t>GakuNin</a:t>
            </a:r>
            <a:r>
              <a:rPr kumimoji="1" lang="ja-JP" altLang="en-US" dirty="0" smtClean="0"/>
              <a:t>フェデレーションで</a:t>
            </a:r>
            <a:r>
              <a:rPr kumimoji="1" lang="en-US" altLang="ja-JP" dirty="0" smtClean="0"/>
              <a:t>2</a:t>
            </a:r>
            <a:r>
              <a:rPr kumimoji="1" lang="ja-JP" altLang="en-US" dirty="0" err="1" smtClean="0"/>
              <a:t>つの</a:t>
            </a:r>
            <a:r>
              <a:rPr kumimoji="1" lang="en-US" altLang="ja-JP" dirty="0" smtClean="0"/>
              <a:t>SP</a:t>
            </a:r>
            <a:r>
              <a:rPr kumimoji="1" lang="ja-JP" altLang="en-US" dirty="0" err="1" smtClean="0"/>
              <a:t>を提</a:t>
            </a:r>
            <a:r>
              <a:rPr kumimoji="1" lang="ja-JP" altLang="en-US" dirty="0" smtClean="0"/>
              <a:t>供している。ファイル送信サービスはメールでは添付できない大容量のファイルを送信するサービスで、非文献コンテンツ公開サービスは書誌情報以外のデータをリポジトリ化し、公開するサービスである。どちらも、</a:t>
            </a:r>
            <a:r>
              <a:rPr kumimoji="1" lang="en-US" altLang="ja-JP" dirty="0" err="1" smtClean="0"/>
              <a:t>GakuNin</a:t>
            </a:r>
            <a:r>
              <a:rPr kumimoji="1" lang="ja-JP" altLang="en-US" dirty="0" smtClean="0"/>
              <a:t>により、他大学の構成員の身元が判別できる利点を活用している。</a:t>
            </a:r>
            <a:endParaRPr kumimoji="1" lang="en-US" altLang="ja-JP" dirty="0" smtClean="0"/>
          </a:p>
          <a:p>
            <a:r>
              <a:rPr kumimoji="1" lang="ja-JP" altLang="en-US" dirty="0" smtClean="0"/>
              <a:t>そして、</a:t>
            </a:r>
            <a:r>
              <a:rPr kumimoji="1" lang="en-US" altLang="ja-JP" dirty="0" err="1" smtClean="0"/>
              <a:t>GakuNin</a:t>
            </a:r>
            <a:r>
              <a:rPr kumimoji="1" lang="ja-JP" altLang="en-US" dirty="0" smtClean="0"/>
              <a:t>で得られたノウハウを生かし、平成</a:t>
            </a:r>
            <a:r>
              <a:rPr kumimoji="1" lang="en-US" altLang="ja-JP" dirty="0" smtClean="0"/>
              <a:t>22</a:t>
            </a:r>
            <a:r>
              <a:rPr kumimoji="1" lang="ja-JP" altLang="en-US" dirty="0" smtClean="0"/>
              <a:t>年</a:t>
            </a:r>
            <a:r>
              <a:rPr kumimoji="1" lang="en-US" altLang="ja-JP" dirty="0" smtClean="0"/>
              <a:t>3</a:t>
            </a:r>
            <a:r>
              <a:rPr kumimoji="1" lang="ja-JP" altLang="en-US" dirty="0" smtClean="0"/>
              <a:t>月から</a:t>
            </a:r>
            <a:r>
              <a:rPr kumimoji="1" lang="en-US" altLang="ja-JP" dirty="0" smtClean="0"/>
              <a:t>Shibboleth</a:t>
            </a:r>
            <a:r>
              <a:rPr kumimoji="1" lang="ja-JP" altLang="en-US" dirty="0" smtClean="0"/>
              <a:t>を用いた金沢大学統合認証基盤の運用を行っている。ユーザはアカンサスポータル（</a:t>
            </a:r>
            <a:r>
              <a:rPr kumimoji="1" lang="en-US" altLang="ja-JP" dirty="0" smtClean="0"/>
              <a:t>SP</a:t>
            </a:r>
            <a:r>
              <a:rPr kumimoji="1" lang="ja-JP" altLang="en-US" dirty="0" smtClean="0"/>
              <a:t>）にアクセスし、</a:t>
            </a:r>
            <a:r>
              <a:rPr kumimoji="1" lang="en-US" altLang="ja-JP" dirty="0" err="1" smtClean="0"/>
              <a:t>IdP</a:t>
            </a:r>
            <a:r>
              <a:rPr kumimoji="1" lang="ja-JP" altLang="en-US" dirty="0" smtClean="0"/>
              <a:t>で認証を受けると、職分に応じた情報システム（すべて</a:t>
            </a:r>
            <a:r>
              <a:rPr kumimoji="1" lang="en-US" altLang="ja-JP" dirty="0" smtClean="0"/>
              <a:t>SP</a:t>
            </a:r>
            <a:r>
              <a:rPr kumimoji="1" lang="ja-JP" altLang="en-US" dirty="0" smtClean="0"/>
              <a:t>）のリンクがアカンサスポータルに表示され、そのリンクから各種情報システム（</a:t>
            </a:r>
            <a:r>
              <a:rPr kumimoji="1" lang="en-US" altLang="ja-JP" dirty="0" smtClean="0"/>
              <a:t>SP</a:t>
            </a:r>
            <a:r>
              <a:rPr kumimoji="1" lang="ja-JP" altLang="en-US" dirty="0" smtClean="0"/>
              <a:t>群）が利用できるように設計している。</a:t>
            </a:r>
            <a:r>
              <a:rPr kumimoji="1" lang="en-US" altLang="ja-JP" dirty="0" smtClean="0"/>
              <a:t>2010</a:t>
            </a:r>
            <a:r>
              <a:rPr kumimoji="1" lang="ja-JP" altLang="en-US" dirty="0" smtClean="0"/>
              <a:t>年</a:t>
            </a:r>
            <a:r>
              <a:rPr kumimoji="1" lang="en-US" altLang="ja-JP" dirty="0" smtClean="0"/>
              <a:t>9</a:t>
            </a:r>
            <a:r>
              <a:rPr kumimoji="1" lang="ja-JP" altLang="en-US" dirty="0" smtClean="0"/>
              <a:t>月</a:t>
            </a:r>
            <a:r>
              <a:rPr kumimoji="1" lang="en-US" altLang="ja-JP" dirty="0" smtClean="0"/>
              <a:t>1</a:t>
            </a:r>
            <a:r>
              <a:rPr kumimoji="1" lang="ja-JP" altLang="en-US" dirty="0" smtClean="0"/>
              <a:t>日現在</a:t>
            </a:r>
            <a:r>
              <a:rPr kumimoji="1" lang="en-US" altLang="ja-JP" dirty="0" smtClean="0"/>
              <a:t>14</a:t>
            </a:r>
            <a:r>
              <a:rPr kumimoji="1" lang="ja-JP" altLang="en-US" dirty="0" smtClean="0"/>
              <a:t>の</a:t>
            </a:r>
            <a:r>
              <a:rPr kumimoji="1" lang="en-US" altLang="ja-JP" dirty="0" smtClean="0"/>
              <a:t>SP</a:t>
            </a:r>
            <a:r>
              <a:rPr kumimoji="1" lang="ja-JP" altLang="en-US" dirty="0" smtClean="0"/>
              <a:t>を運用している。一番利用頻度の多かった</a:t>
            </a:r>
            <a:r>
              <a:rPr kumimoji="1" lang="en-US" altLang="ja-JP" dirty="0" smtClean="0"/>
              <a:t>4</a:t>
            </a:r>
            <a:r>
              <a:rPr kumimoji="1" lang="ja-JP" altLang="en-US" dirty="0" smtClean="0"/>
              <a:t>月で一日平均</a:t>
            </a:r>
            <a:r>
              <a:rPr kumimoji="1" lang="en-US" altLang="ja-JP" dirty="0" smtClean="0"/>
              <a:t>14,460</a:t>
            </a:r>
            <a:r>
              <a:rPr kumimoji="1" lang="ja-JP" altLang="en-US" dirty="0" smtClean="0"/>
              <a:t>回、</a:t>
            </a:r>
            <a:r>
              <a:rPr kumimoji="1" lang="en-US" altLang="ja-JP" dirty="0" err="1" smtClean="0"/>
              <a:t>IdP</a:t>
            </a:r>
            <a:r>
              <a:rPr kumimoji="1" lang="ja-JP" altLang="en-US" smtClean="0"/>
              <a:t>で認証手続きが行われた。</a:t>
            </a:r>
            <a:endParaRPr kumimoji="1" lang="en-US" altLang="ja-JP" dirty="0" smtClean="0"/>
          </a:p>
          <a:p>
            <a:r>
              <a:rPr kumimoji="1" lang="ja-JP" altLang="en-US" dirty="0" smtClean="0"/>
              <a:t>しかし、</a:t>
            </a:r>
            <a:r>
              <a:rPr kumimoji="1" lang="en-US" altLang="ja-JP" dirty="0" err="1" smtClean="0"/>
              <a:t>GakuNin</a:t>
            </a:r>
            <a:r>
              <a:rPr kumimoji="1" lang="ja-JP" altLang="en-US" dirty="0" smtClean="0"/>
              <a:t>の利用範囲は大学在籍者なのに対して、金沢大学統合認証基盤では、金沢大学に関係するすべての人たちを対象としている。</a:t>
            </a:r>
            <a:endParaRPr kumimoji="1" lang="en-US" altLang="ja-JP" dirty="0" smtClean="0"/>
          </a:p>
          <a:p>
            <a:r>
              <a:rPr kumimoji="1" lang="ja-JP" altLang="en-US" dirty="0" smtClean="0"/>
              <a:t>そのため、現在は利用範囲を考慮し、</a:t>
            </a:r>
            <a:r>
              <a:rPr kumimoji="1" lang="en-US" altLang="ja-JP" dirty="0" err="1" smtClean="0"/>
              <a:t>GakuNin</a:t>
            </a:r>
            <a:r>
              <a:rPr kumimoji="1" lang="ja-JP" altLang="en-US" dirty="0" smtClean="0"/>
              <a:t>はネットワーク</a:t>
            </a:r>
            <a:r>
              <a:rPr kumimoji="1" lang="en-US" altLang="ja-JP" dirty="0" smtClean="0"/>
              <a:t>ID</a:t>
            </a:r>
            <a:r>
              <a:rPr kumimoji="1" lang="ja-JP" altLang="en-US" dirty="0" err="1" smtClean="0"/>
              <a:t>、</a:t>
            </a:r>
            <a:r>
              <a:rPr kumimoji="1" lang="ja-JP" altLang="en-US" dirty="0" smtClean="0"/>
              <a:t>金沢大学統合認証基盤は金沢大学</a:t>
            </a:r>
            <a:r>
              <a:rPr kumimoji="1" lang="en-US" altLang="ja-JP" dirty="0" smtClean="0"/>
              <a:t>ID</a:t>
            </a:r>
            <a:r>
              <a:rPr kumimoji="1" lang="ja-JP" altLang="en-US" dirty="0" smtClean="0"/>
              <a:t>を利用し、</a:t>
            </a:r>
            <a:r>
              <a:rPr kumimoji="1" lang="en-US" altLang="ja-JP" dirty="0" err="1" smtClean="0"/>
              <a:t>IdP</a:t>
            </a:r>
            <a:r>
              <a:rPr kumimoji="1" lang="ja-JP" altLang="en-US" dirty="0" smtClean="0"/>
              <a:t>もそれぞれ用意している。</a:t>
            </a:r>
            <a:endParaRPr kumimoji="1" lang="en-US" altLang="ja-JP" dirty="0" smtClean="0"/>
          </a:p>
          <a:p>
            <a:r>
              <a:rPr kumimoji="1" lang="ja-JP" altLang="en-US" dirty="0" smtClean="0"/>
              <a:t>但し、利用者の利便性を考慮し、将来的に両</a:t>
            </a:r>
            <a:r>
              <a:rPr kumimoji="1" lang="en-US" altLang="ja-JP" dirty="0" smtClean="0"/>
              <a:t>ID</a:t>
            </a:r>
            <a:r>
              <a:rPr kumimoji="1" lang="ja-JP" altLang="en-US" dirty="0" smtClean="0"/>
              <a:t>の融合的な利用の実現法を検討中である。</a:t>
            </a:r>
            <a:endParaRPr kumimoji="1" lang="ja-JP" altLang="en-US" dirty="0"/>
          </a:p>
        </p:txBody>
      </p:sp>
      <p:sp>
        <p:nvSpPr>
          <p:cNvPr id="4" name="スライド番号プレースホルダー 3"/>
          <p:cNvSpPr>
            <a:spLocks noGrp="1"/>
          </p:cNvSpPr>
          <p:nvPr>
            <p:ph type="sldNum" sz="quarter" idx="10"/>
          </p:nvPr>
        </p:nvSpPr>
        <p:spPr/>
        <p:txBody>
          <a:bodyPr/>
          <a:lstStyle/>
          <a:p>
            <a:fld id="{B3BAE6D7-FF47-4137-917D-5B3DEFCC54CB}" type="slidenum">
              <a:rPr kumimoji="1" lang="ja-JP" altLang="en-US" smtClean="0"/>
              <a:pPr/>
              <a:t>24</a:t>
            </a:fld>
            <a:endParaRPr kumimoji="1" lang="ja-JP" altLang="en-US"/>
          </a:p>
        </p:txBody>
      </p:sp>
    </p:spTree>
    <p:extLst>
      <p:ext uri="{BB962C8B-B14F-4D97-AF65-F5344CB8AC3E}">
        <p14:creationId xmlns:p14="http://schemas.microsoft.com/office/powerpoint/2010/main" xmlns="" val="30574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7E560C13-659E-47BC-98AF-8C8F450156D7}" type="slidenum">
              <a:rPr kumimoji="1" lang="ja-JP" altLang="en-US" smtClean="0"/>
              <a:pPr/>
              <a:t>28</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こうした特徴をもつ学認ですが，我々は，</a:t>
            </a:r>
            <a:r>
              <a:rPr kumimoji="1" lang="en-US" altLang="ja-JP" dirty="0" smtClean="0"/>
              <a:t>2008</a:t>
            </a:r>
            <a:r>
              <a:rPr kumimoji="1" lang="ja-JP" altLang="en-US" dirty="0" smtClean="0"/>
              <a:t>年に実証実験を始めて，昨年度は実アカウント，実サービスを提供した試行運用を行い，そこで大きなトラブルもなく，ポリシーも固まってきたので，本年度から本格運用に突入しました．</a:t>
            </a:r>
            <a:endParaRPr kumimoji="1" lang="en-US" altLang="ja-JP" dirty="0" smtClean="0"/>
          </a:p>
          <a:p>
            <a:endParaRPr kumimoji="1" lang="en-US" altLang="ja-JP" dirty="0" smtClean="0"/>
          </a:p>
          <a:p>
            <a:r>
              <a:rPr kumimoji="1" lang="ja-JP" altLang="en-US" dirty="0" smtClean="0"/>
              <a:t>現在は，接続テストなどを行うテストフェデレーションと，本番の運用フェデレーションの</a:t>
            </a:r>
            <a:r>
              <a:rPr kumimoji="1" lang="en-US" altLang="ja-JP" dirty="0" smtClean="0"/>
              <a:t>2</a:t>
            </a:r>
            <a:r>
              <a:rPr kumimoji="1" lang="ja-JP" altLang="en-US" dirty="0" err="1" smtClean="0"/>
              <a:t>つを</a:t>
            </a:r>
            <a:r>
              <a:rPr kumimoji="1" lang="ja-JP" altLang="en-US" dirty="0" smtClean="0"/>
              <a:t>用意しているのですが</a:t>
            </a:r>
            <a:r>
              <a:rPr kumimoji="1" lang="en-US" altLang="ja-JP" dirty="0" smtClean="0"/>
              <a:t>…</a:t>
            </a:r>
            <a:r>
              <a:rPr kumimoji="1" lang="ja-JP" altLang="en-US" dirty="0" err="1"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6D86B8D5-7CDF-4A2B-99AF-BB4AD1982E56}" type="slidenum">
              <a:rPr kumimoji="1" lang="ja-JP" altLang="en-US" smtClean="0"/>
              <a:pPr/>
              <a:t>10</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こうした特徴をもつ学認ですが，我々は，</a:t>
            </a:r>
            <a:r>
              <a:rPr kumimoji="1" lang="en-US" altLang="ja-JP" dirty="0" smtClean="0"/>
              <a:t>2008</a:t>
            </a:r>
            <a:r>
              <a:rPr kumimoji="1" lang="ja-JP" altLang="en-US" dirty="0" smtClean="0"/>
              <a:t>年に実証実験を始めて，昨年度は実アカウント，実サービスを提供した試行運用を行い，そこで大きなトラブルもなく，ポリシーも固まってきたので，本年度から本格運用に突入しました．</a:t>
            </a:r>
            <a:endParaRPr kumimoji="1" lang="en-US" altLang="ja-JP" dirty="0" smtClean="0"/>
          </a:p>
          <a:p>
            <a:endParaRPr kumimoji="1" lang="en-US" altLang="ja-JP" dirty="0" smtClean="0"/>
          </a:p>
          <a:p>
            <a:r>
              <a:rPr kumimoji="1" lang="ja-JP" altLang="en-US" dirty="0" smtClean="0"/>
              <a:t>現在は，接続テストなどを行うテストフェデレーションと，本番の運用フェデレーションの</a:t>
            </a:r>
            <a:r>
              <a:rPr kumimoji="1" lang="en-US" altLang="ja-JP" dirty="0" smtClean="0"/>
              <a:t>2</a:t>
            </a:r>
            <a:r>
              <a:rPr kumimoji="1" lang="ja-JP" altLang="en-US" dirty="0" err="1" smtClean="0"/>
              <a:t>つを</a:t>
            </a:r>
            <a:r>
              <a:rPr kumimoji="1" lang="ja-JP" altLang="en-US" dirty="0" smtClean="0"/>
              <a:t>用意しているのですが</a:t>
            </a:r>
            <a:r>
              <a:rPr kumimoji="1" lang="en-US" altLang="ja-JP" dirty="0" smtClean="0"/>
              <a:t>…</a:t>
            </a:r>
            <a:r>
              <a:rPr kumimoji="1" lang="ja-JP" altLang="en-US" dirty="0" err="1"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6D86B8D5-7CDF-4A2B-99AF-BB4AD1982E56}" type="slidenum">
              <a:rPr kumimoji="1" lang="ja-JP" altLang="en-US" smtClean="0"/>
              <a:pPr/>
              <a:t>12</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運用フェデレーションで本番</a:t>
            </a:r>
            <a:r>
              <a:rPr kumimoji="1" lang="en-US" altLang="ja-JP" dirty="0" smtClean="0"/>
              <a:t>IdP</a:t>
            </a:r>
            <a:r>
              <a:rPr kumimoji="1" lang="ja-JP" altLang="en-US" dirty="0" smtClean="0"/>
              <a:t>を運用している大学は，すでに，</a:t>
            </a:r>
            <a:r>
              <a:rPr kumimoji="1" lang="en-US" altLang="ja-JP" dirty="0" smtClean="0"/>
              <a:t>15</a:t>
            </a:r>
            <a:r>
              <a:rPr kumimoji="1" lang="ja-JP" altLang="en-US" dirty="0" smtClean="0"/>
              <a:t>になりました．</a:t>
            </a:r>
            <a:endParaRPr kumimoji="1" lang="en-US" altLang="ja-JP" dirty="0" smtClean="0"/>
          </a:p>
          <a:p>
            <a:r>
              <a:rPr kumimoji="1" lang="ja-JP" altLang="en-US" dirty="0" smtClean="0"/>
              <a:t>総</a:t>
            </a:r>
            <a:r>
              <a:rPr kumimoji="1" lang="en-US" altLang="ja-JP" dirty="0" smtClean="0"/>
              <a:t>ID</a:t>
            </a:r>
            <a:r>
              <a:rPr kumimoji="1" lang="ja-JP" altLang="en-US" dirty="0" smtClean="0"/>
              <a:t>数は約</a:t>
            </a:r>
            <a:r>
              <a:rPr kumimoji="1" lang="en-US" altLang="ja-JP" dirty="0" smtClean="0"/>
              <a:t>30</a:t>
            </a:r>
            <a:r>
              <a:rPr kumimoji="1" lang="ja-JP" altLang="en-US" dirty="0" smtClean="0"/>
              <a:t>万に上ります．日本で最も大きな</a:t>
            </a:r>
            <a:r>
              <a:rPr kumimoji="1" lang="en-US" altLang="ja-JP" dirty="0" smtClean="0"/>
              <a:t>ID</a:t>
            </a:r>
            <a:r>
              <a:rPr kumimoji="1" lang="ja-JP" altLang="en-US" dirty="0" smtClean="0"/>
              <a:t>フェデレーションに成長しました．</a:t>
            </a:r>
            <a:endParaRPr kumimoji="1" lang="en-US" altLang="ja-JP" dirty="0" smtClean="0"/>
          </a:p>
          <a:p>
            <a:r>
              <a:rPr kumimoji="1" lang="ja-JP" altLang="en-US" dirty="0" smtClean="0"/>
              <a:t>さらに，テストフェデレーションに参加している大学は？？になります．</a:t>
            </a:r>
            <a:endParaRPr kumimoji="1" lang="en-US" altLang="ja-JP" dirty="0" smtClean="0"/>
          </a:p>
          <a:p>
            <a:r>
              <a:rPr kumimoji="1" lang="ja-JP" altLang="en-US" dirty="0" smtClean="0"/>
              <a:t>また，</a:t>
            </a:r>
            <a:r>
              <a:rPr kumimoji="1" lang="en-US" altLang="ja-JP" dirty="0" smtClean="0"/>
              <a:t>SINET</a:t>
            </a:r>
            <a:r>
              <a:rPr kumimoji="1" lang="ja-JP" altLang="en-US" dirty="0" smtClean="0"/>
              <a:t>のオープンフォーラムでアンケートを実施したところ，さらにこれだけの大学に興味をもって頂いていることがわかりました．</a:t>
            </a:r>
            <a:endParaRPr kumimoji="1" lang="en-US" altLang="ja-JP" dirty="0" smtClean="0"/>
          </a:p>
          <a:p>
            <a:endParaRPr kumimoji="1" lang="en-US" altLang="ja-JP" dirty="0" smtClean="0"/>
          </a:p>
          <a:p>
            <a:r>
              <a:rPr kumimoji="1" lang="ja-JP" altLang="en-US" dirty="0" smtClean="0"/>
              <a:t>実証実験は</a:t>
            </a:r>
            <a:r>
              <a:rPr kumimoji="1" lang="en-US" altLang="ja-JP" dirty="0" smtClean="0"/>
              <a:t>7</a:t>
            </a:r>
            <a:r>
              <a:rPr kumimoji="1" lang="ja-JP" altLang="en-US" dirty="0" smtClean="0"/>
              <a:t>帝大から始めたのですが，そこからその他の国立大学の参加が増えてきて，最近では，私立大学や公立大学の参加が増えてきたのが最近の傾向です．</a:t>
            </a:r>
            <a:endParaRPr kumimoji="1" lang="en-US" altLang="ja-JP" dirty="0" smtClean="0"/>
          </a:p>
          <a:p>
            <a:r>
              <a:rPr kumimoji="1" lang="ja-JP" altLang="en-US" dirty="0" smtClean="0"/>
              <a:t>また，今日は詳しく紹介できませんが，先ほど説明した学内統合認証環境と絡めた活用や，地域での連携に活用するといった事例も増えてきています．</a:t>
            </a:r>
            <a:endParaRPr kumimoji="1" lang="en-US" altLang="ja-JP" dirty="0" smtClean="0"/>
          </a:p>
          <a:p>
            <a:r>
              <a:rPr kumimoji="1" lang="ja-JP" altLang="en-US" dirty="0" smtClean="0"/>
              <a:t>このあたりについては，後ほどのケーススタディの中で，面白い話が聞けるかもしれません．</a:t>
            </a:r>
            <a:endParaRPr kumimoji="1" lang="en-US" altLang="ja-JP" dirty="0" smtClean="0"/>
          </a:p>
          <a:p>
            <a:endParaRPr kumimoji="1" lang="en-US" altLang="ja-JP" dirty="0" smtClean="0"/>
          </a:p>
          <a:p>
            <a:r>
              <a:rPr kumimoji="1" lang="en-US" altLang="ja-JP" dirty="0" smtClean="0"/>
              <a:t>IdP</a:t>
            </a:r>
            <a:r>
              <a:rPr kumimoji="1" lang="ja-JP" altLang="en-US" dirty="0" smtClean="0"/>
              <a:t>を運用する側にとっては，どんなサービスが利用できるかが，気になるところですが</a:t>
            </a:r>
            <a:r>
              <a:rPr kumimoji="1" lang="en-US" altLang="ja-JP" dirty="0" smtClean="0"/>
              <a:t>…</a:t>
            </a:r>
            <a:r>
              <a:rPr kumimoji="1" lang="ja-JP" altLang="en-US" dirty="0" err="1"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6D86B8D5-7CDF-4A2B-99AF-BB4AD1982E56}" type="slidenum">
              <a:rPr kumimoji="1" lang="ja-JP" altLang="en-US" smtClean="0"/>
              <a:pPr/>
              <a:t>13</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まずは，我々は，海外のフェデレーションでシボレス化されて利用されているサービスの統合から始めてきました．</a:t>
            </a:r>
            <a:endParaRPr kumimoji="1" lang="en-US" altLang="ja-JP" dirty="0" smtClean="0"/>
          </a:p>
          <a:p>
            <a:r>
              <a:rPr kumimoji="1" lang="ja-JP" altLang="en-US" dirty="0" smtClean="0"/>
              <a:t>電子ジャーナル系に関しては，本年度末までには</a:t>
            </a:r>
            <a:r>
              <a:rPr kumimoji="1" lang="en-US" altLang="ja-JP" dirty="0" smtClean="0"/>
              <a:t>10</a:t>
            </a:r>
            <a:r>
              <a:rPr kumimoji="1" lang="ja-JP" altLang="en-US" dirty="0" smtClean="0"/>
              <a:t>程度のさらなるサービスの追加準備を進めています．</a:t>
            </a:r>
            <a:endParaRPr kumimoji="1" lang="en-US" altLang="ja-JP" dirty="0" smtClean="0"/>
          </a:p>
          <a:p>
            <a:r>
              <a:rPr kumimoji="1" lang="ja-JP" altLang="en-US" dirty="0" smtClean="0"/>
              <a:t>その後，</a:t>
            </a:r>
            <a:r>
              <a:rPr kumimoji="1" lang="en-US" altLang="ja-JP" dirty="0" smtClean="0"/>
              <a:t>NII</a:t>
            </a:r>
            <a:r>
              <a:rPr kumimoji="1" lang="ja-JP" altLang="en-US" dirty="0" smtClean="0"/>
              <a:t>のなかからいくつかサービスを提供すると共に，徐々に大学からもサービスが提供されるようになってきました．</a:t>
            </a:r>
            <a:endParaRPr kumimoji="1" lang="en-US" altLang="ja-JP" dirty="0" smtClean="0"/>
          </a:p>
          <a:p>
            <a:r>
              <a:rPr kumimoji="1" lang="ja-JP" altLang="en-US" dirty="0" smtClean="0"/>
              <a:t>今後は，国内でのサービスの増加が重要な鍵となると考えられますが，</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6D86B8D5-7CDF-4A2B-99AF-BB4AD1982E56}" type="slidenum">
              <a:rPr kumimoji="1" lang="ja-JP" altLang="en-US" smtClean="0"/>
              <a:pPr/>
              <a:t>14</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すでにこうした商用，オープンソースの多くのアプリケーションがシボ化されて，販売公開されています．</a:t>
            </a:r>
            <a:endParaRPr kumimoji="1" lang="en-US" altLang="ja-JP" dirty="0" smtClean="0"/>
          </a:p>
          <a:p>
            <a:r>
              <a:rPr kumimoji="1" lang="ja-JP" altLang="en-US" dirty="0" smtClean="0"/>
              <a:t>皆様が使われている</a:t>
            </a:r>
            <a:r>
              <a:rPr kumimoji="1" lang="en-US" altLang="ja-JP" dirty="0" smtClean="0"/>
              <a:t>Web</a:t>
            </a:r>
            <a:r>
              <a:rPr kumimoji="1" lang="ja-JP" altLang="en-US" dirty="0" smtClean="0"/>
              <a:t>アプリケーションでも，すでにシボレス認証モジュールと共に提供されているものもあると思いますので，共有のニーズがある場合には，すぐに学認のフレームワークを適用することにより，他機関からの利用も可能になります．</a:t>
            </a:r>
            <a:endParaRPr kumimoji="1" lang="en-US" altLang="ja-JP" dirty="0" smtClean="0"/>
          </a:p>
          <a:p>
            <a:r>
              <a:rPr kumimoji="1" lang="ja-JP" altLang="en-US" dirty="0" smtClean="0"/>
              <a:t>皆さんご覧になってわかるように，ほとんどの</a:t>
            </a:r>
            <a:r>
              <a:rPr kumimoji="1" lang="en-US" altLang="ja-JP" dirty="0" smtClean="0"/>
              <a:t>E</a:t>
            </a:r>
            <a:r>
              <a:rPr kumimoji="1" lang="ja-JP" altLang="en-US" dirty="0" smtClean="0"/>
              <a:t>ラーニングシステムが学認による認証を受けれるようになっています．</a:t>
            </a:r>
            <a:endParaRPr kumimoji="1" lang="en-US" altLang="ja-JP" dirty="0" smtClean="0"/>
          </a:p>
          <a:p>
            <a:r>
              <a:rPr kumimoji="1" lang="ja-JP" altLang="en-US" dirty="0" smtClean="0"/>
              <a:t>海外でも，フェデレーション内の多くの</a:t>
            </a:r>
            <a:r>
              <a:rPr kumimoji="1" lang="en-US" altLang="ja-JP" dirty="0" smtClean="0"/>
              <a:t>SP</a:t>
            </a:r>
            <a:r>
              <a:rPr kumimoji="1" lang="ja-JP" altLang="en-US" dirty="0" smtClean="0"/>
              <a:t>が</a:t>
            </a:r>
            <a:r>
              <a:rPr kumimoji="1" lang="en-US" altLang="ja-JP" dirty="0" smtClean="0"/>
              <a:t>E</a:t>
            </a:r>
            <a:r>
              <a:rPr kumimoji="1" lang="ja-JP" altLang="en-US" dirty="0" smtClean="0"/>
              <a:t>ラーニング系であることを考えても，先ほどのアンケート結果との関連で，</a:t>
            </a:r>
            <a:r>
              <a:rPr kumimoji="1" lang="en-US" altLang="ja-JP" dirty="0" smtClean="0"/>
              <a:t>E</a:t>
            </a:r>
            <a:r>
              <a:rPr kumimoji="1" lang="ja-JP" altLang="en-US" dirty="0" smtClean="0"/>
              <a:t>ラーニング系へ</a:t>
            </a:r>
            <a:r>
              <a:rPr kumimoji="1" lang="ja-JP" altLang="en-US" smtClean="0"/>
              <a:t>の対応は</a:t>
            </a:r>
            <a:r>
              <a:rPr kumimoji="1" lang="ja-JP" altLang="en-US" dirty="0" err="1" smtClean="0"/>
              <a:t>，</a:t>
            </a:r>
            <a:r>
              <a:rPr kumimoji="1" lang="ja-JP" altLang="en-US" dirty="0" smtClean="0"/>
              <a:t>今後の学認における</a:t>
            </a:r>
            <a:r>
              <a:rPr kumimoji="1" lang="en-US" altLang="ja-JP" dirty="0" smtClean="0"/>
              <a:t>SP</a:t>
            </a:r>
            <a:r>
              <a:rPr kumimoji="1" lang="ja-JP" altLang="en-US" dirty="0" smtClean="0"/>
              <a:t>展開の</a:t>
            </a:r>
            <a:r>
              <a:rPr kumimoji="1" lang="en-US" altLang="ja-JP" dirty="0" smtClean="0"/>
              <a:t>1</a:t>
            </a:r>
            <a:r>
              <a:rPr kumimoji="1" lang="ja-JP" altLang="en-US" dirty="0" err="1" smtClean="0"/>
              <a:t>つの</a:t>
            </a:r>
            <a:r>
              <a:rPr kumimoji="1" lang="ja-JP" altLang="en-US" dirty="0" smtClean="0"/>
              <a:t>方向になるのではないかと考えております．</a:t>
            </a:r>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また，特に国内の商用サービスに関しましては，</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D86B8D5-7CDF-4A2B-99AF-BB4AD1982E56}" type="slidenum">
              <a:rPr kumimoji="1" lang="ja-JP" altLang="en-US" smtClean="0"/>
              <a:pPr/>
              <a:t>16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我々のカウンターパートナとして，情報サービス連携コンソーシアムというのができています．</a:t>
            </a:r>
            <a:endParaRPr kumimoji="1" lang="en-US" altLang="ja-JP" dirty="0" smtClean="0"/>
          </a:p>
          <a:p>
            <a:r>
              <a:rPr kumimoji="1" lang="ja-JP" altLang="en-US" dirty="0" smtClean="0"/>
              <a:t>１つの産学連携の場を提供する形になると考えられるのですが，こうした活動の中での商用における連携が進んでくると，</a:t>
            </a:r>
            <a:endParaRPr kumimoji="1" lang="en-US" altLang="ja-JP" dirty="0" smtClean="0"/>
          </a:p>
          <a:p>
            <a:r>
              <a:rPr kumimoji="1" lang="ja-JP" altLang="en-US" dirty="0" smtClean="0"/>
              <a:t>商用の学認対応が加速化するものと期待されます．</a:t>
            </a:r>
            <a:endParaRPr kumimoji="1" lang="en-US" altLang="ja-JP" dirty="0" smtClean="0"/>
          </a:p>
          <a:p>
            <a:endParaRPr kumimoji="1" lang="en-US" altLang="ja-JP" dirty="0" smtClean="0"/>
          </a:p>
          <a:p>
            <a:r>
              <a:rPr kumimoji="1" lang="ja-JP" altLang="en-US" dirty="0" smtClean="0"/>
              <a:t>現状の説明に戻りますと</a:t>
            </a:r>
            <a:r>
              <a:rPr kumimoji="1" lang="en-US" altLang="ja-JP" dirty="0" smtClean="0"/>
              <a:t>…</a:t>
            </a:r>
            <a:r>
              <a:rPr kumimoji="1" lang="ja-JP" altLang="en-US" dirty="0" err="1" smtClean="0"/>
              <a:t>，</a:t>
            </a:r>
            <a:endParaRPr kumimoji="1" lang="ja-JP" altLang="en-US" dirty="0"/>
          </a:p>
        </p:txBody>
      </p:sp>
      <p:sp>
        <p:nvSpPr>
          <p:cNvPr id="4" name="日付プレースホルダ 3"/>
          <p:cNvSpPr>
            <a:spLocks noGrp="1"/>
          </p:cNvSpPr>
          <p:nvPr>
            <p:ph type="dt" idx="10"/>
          </p:nvPr>
        </p:nvSpPr>
        <p:spPr/>
        <p:txBody>
          <a:bodyPr/>
          <a:lstStyle/>
          <a:p>
            <a:pPr>
              <a:defRPr/>
            </a:pPr>
            <a:r>
              <a:rPr lang="en-US" altLang="ja-JP" smtClean="0"/>
              <a:t>2009/8/5</a:t>
            </a:r>
            <a:endParaRPr lang="en-US" altLang="ja-JP"/>
          </a:p>
        </p:txBody>
      </p:sp>
      <p:sp>
        <p:nvSpPr>
          <p:cNvPr id="5" name="スライド番号プレースホルダ 4"/>
          <p:cNvSpPr>
            <a:spLocks noGrp="1"/>
          </p:cNvSpPr>
          <p:nvPr>
            <p:ph type="sldNum" sz="quarter" idx="11"/>
          </p:nvPr>
        </p:nvSpPr>
        <p:spPr/>
        <p:txBody>
          <a:bodyPr/>
          <a:lstStyle/>
          <a:p>
            <a:pPr>
              <a:defRPr/>
            </a:pPr>
            <a:fld id="{D55D2613-3126-4AEC-809D-BD3C1A7FCAAE}" type="slidenum">
              <a:rPr lang="ja-JP" altLang="en-US" smtClean="0"/>
              <a:pPr>
                <a:defRPr/>
              </a:pPr>
              <a:t>19</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その後，本年度後半から，</a:t>
            </a:r>
            <a:r>
              <a:rPr kumimoji="1" lang="en-US" altLang="ja-JP" dirty="0" smtClean="0"/>
              <a:t>TF</a:t>
            </a:r>
            <a:r>
              <a:rPr kumimoji="1" lang="ja-JP" altLang="en-US" dirty="0" smtClean="0"/>
              <a:t>を中心に，このように重点的に，広報，普及を進めてきております．</a:t>
            </a:r>
            <a:endParaRPr kumimoji="1" lang="en-US" altLang="ja-JP" dirty="0" smtClean="0"/>
          </a:p>
          <a:p>
            <a:r>
              <a:rPr kumimoji="1" lang="ja-JP" altLang="en-US" dirty="0" smtClean="0"/>
              <a:t>アンダーラインを引いた研修会についてですが，</a:t>
            </a:r>
            <a:endParaRPr kumimoji="1" lang="ja-JP" altLang="en-US" dirty="0"/>
          </a:p>
        </p:txBody>
      </p:sp>
      <p:sp>
        <p:nvSpPr>
          <p:cNvPr id="4" name="スライド番号プレースホルダ 3"/>
          <p:cNvSpPr>
            <a:spLocks noGrp="1"/>
          </p:cNvSpPr>
          <p:nvPr>
            <p:ph type="sldNum" sz="quarter" idx="10"/>
          </p:nvPr>
        </p:nvSpPr>
        <p:spPr/>
        <p:txBody>
          <a:bodyPr/>
          <a:lstStyle/>
          <a:p>
            <a:fld id="{6D86B8D5-7CDF-4A2B-99AF-BB4AD1982E56}" type="slidenum">
              <a:rPr kumimoji="1" lang="ja-JP" altLang="en-US" smtClean="0"/>
              <a:pPr/>
              <a:t>20</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昨年度までも，</a:t>
            </a:r>
            <a:r>
              <a:rPr kumimoji="1" lang="en-US" altLang="ja-JP" dirty="0" smtClean="0"/>
              <a:t>NII</a:t>
            </a:r>
            <a:r>
              <a:rPr kumimoji="1" lang="ja-JP" altLang="en-US" dirty="0" smtClean="0"/>
              <a:t>の軽井沢セミナーハウスを利用して小規模な講習会を実施してきました．</a:t>
            </a:r>
            <a:endParaRPr kumimoji="1" lang="en-US" altLang="ja-JP" dirty="0" smtClean="0"/>
          </a:p>
          <a:p>
            <a:r>
              <a:rPr kumimoji="1" lang="ja-JP" altLang="en-US" dirty="0" smtClean="0"/>
              <a:t>本年度からは，さらに多くの技術者を育てる目的で，</a:t>
            </a:r>
            <a:r>
              <a:rPr kumimoji="1" lang="en-US" altLang="ja-JP" dirty="0" smtClean="0"/>
              <a:t>NII</a:t>
            </a:r>
            <a:r>
              <a:rPr kumimoji="1" lang="ja-JP" altLang="en-US" dirty="0" smtClean="0"/>
              <a:t>の講習システムを利用したシボレスのインストール研修を行っております．</a:t>
            </a:r>
            <a:endParaRPr kumimoji="1" lang="en-US" altLang="ja-JP" dirty="0" smtClean="0"/>
          </a:p>
          <a:p>
            <a:r>
              <a:rPr kumimoji="1" lang="en-US" altLang="ja-JP" dirty="0" smtClean="0"/>
              <a:t>NII</a:t>
            </a:r>
            <a:r>
              <a:rPr kumimoji="1" lang="ja-JP" altLang="en-US" dirty="0" smtClean="0"/>
              <a:t>の正式な研修事業として採用され，当初は年</a:t>
            </a:r>
            <a:r>
              <a:rPr kumimoji="1" lang="en-US" altLang="ja-JP" dirty="0" smtClean="0"/>
              <a:t>2</a:t>
            </a:r>
            <a:r>
              <a:rPr kumimoji="1" lang="ja-JP" altLang="en-US" dirty="0" smtClean="0"/>
              <a:t>回の研修会を予定していたのですが，予想よりもはるかに多くの応募を頂いております．</a:t>
            </a:r>
            <a:endParaRPr kumimoji="1" lang="en-US" altLang="ja-JP" dirty="0" smtClean="0"/>
          </a:p>
          <a:p>
            <a:r>
              <a:rPr kumimoji="1" lang="ja-JP" altLang="en-US" dirty="0" smtClean="0"/>
              <a:t>また，企業の方々も参加できる会を設定し，これについても，常に多くの応募を頂いております．</a:t>
            </a:r>
            <a:endParaRPr kumimoji="1" lang="en-US" altLang="ja-JP" dirty="0" smtClean="0"/>
          </a:p>
          <a:p>
            <a:endParaRPr kumimoji="1" lang="en-US" altLang="ja-JP" dirty="0" smtClean="0"/>
          </a:p>
          <a:p>
            <a:r>
              <a:rPr kumimoji="1" lang="ja-JP" altLang="en-US" dirty="0" smtClean="0"/>
              <a:t>今後の予定としましては，大学の方のみを対象とした研修会を</a:t>
            </a:r>
            <a:r>
              <a:rPr kumimoji="1" lang="en-US" altLang="ja-JP" dirty="0" smtClean="0"/>
              <a:t>1</a:t>
            </a:r>
            <a:r>
              <a:rPr kumimoji="1" lang="ja-JP" altLang="en-US" dirty="0" smtClean="0"/>
              <a:t>月の？？日</a:t>
            </a:r>
            <a:endParaRPr kumimoji="1" lang="en-US" altLang="ja-JP" dirty="0" smtClean="0"/>
          </a:p>
          <a:p>
            <a:r>
              <a:rPr kumimoji="1" lang="ja-JP" altLang="en-US" dirty="0" smtClean="0"/>
              <a:t>企業の方々も参加できる会を，</a:t>
            </a:r>
            <a:r>
              <a:rPr kumimoji="1" lang="en-US" altLang="ja-JP" dirty="0" smtClean="0"/>
              <a:t>1</a:t>
            </a:r>
            <a:r>
              <a:rPr kumimoji="1" lang="ja-JP" altLang="en-US" dirty="0" smtClean="0"/>
              <a:t>月の？？日に予定しております．</a:t>
            </a:r>
            <a:endParaRPr kumimoji="1" lang="en-US" altLang="ja-JP" dirty="0" smtClean="0"/>
          </a:p>
          <a:p>
            <a:r>
              <a:rPr kumimoji="1" lang="ja-JP" altLang="en-US" dirty="0" smtClean="0"/>
              <a:t>下記から，情報を取得できますので，皆さまご参加いただけますよう，お願いいたします．</a:t>
            </a:r>
            <a:endParaRPr kumimoji="1" lang="en-US" altLang="ja-JP" dirty="0" smtClean="0"/>
          </a:p>
          <a:p>
            <a:endParaRPr kumimoji="1" lang="en-US" altLang="ja-JP" dirty="0" smtClean="0"/>
          </a:p>
          <a:p>
            <a:r>
              <a:rPr kumimoji="1" lang="ja-JP" altLang="en-US" dirty="0" smtClean="0"/>
              <a:t>この研修会に参加いただいて（参加しなくても），最低限の知識を習得したら，次は，学認への参加です！</a:t>
            </a:r>
            <a:endParaRPr kumimoji="1" lang="ja-JP" altLang="en-US" dirty="0"/>
          </a:p>
        </p:txBody>
      </p:sp>
      <p:sp>
        <p:nvSpPr>
          <p:cNvPr id="4" name="スライド番号プレースホルダ 3"/>
          <p:cNvSpPr>
            <a:spLocks noGrp="1"/>
          </p:cNvSpPr>
          <p:nvPr>
            <p:ph type="sldNum" sz="quarter" idx="10"/>
          </p:nvPr>
        </p:nvSpPr>
        <p:spPr/>
        <p:txBody>
          <a:bodyPr/>
          <a:lstStyle/>
          <a:p>
            <a:fld id="{6D86B8D5-7CDF-4A2B-99AF-BB4AD1982E56}" type="slidenum">
              <a:rPr kumimoji="1" lang="ja-JP" altLang="en-US" smtClean="0"/>
              <a:pPr/>
              <a:t>21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accent2">
                    <a:lumMod val="50000"/>
                  </a:schemeClr>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6400800" y="6355080"/>
            <a:ext cx="2286000" cy="365760"/>
          </a:xfrm>
        </p:spPr>
        <p:txBody>
          <a:bodyPr/>
          <a:lstStyle>
            <a:lvl1pPr>
              <a:defRPr sz="1400">
                <a:solidFill>
                  <a:schemeClr val="accent2">
                    <a:lumMod val="50000"/>
                  </a:schemeClr>
                </a:solidFill>
              </a:defRPr>
            </a:lvl1pPr>
          </a:lstStyle>
          <a:p>
            <a:pPr>
              <a:defRPr/>
            </a:pPr>
            <a:fld id="{F879B6AA-7D1C-4BB7-BD4A-93506ACF4844}" type="datetime1">
              <a:rPr lang="ja-JP" altLang="en-US" smtClean="0"/>
              <a:pPr>
                <a:defRPr/>
              </a:pPr>
              <a:t>2011/6/1</a:t>
            </a:fld>
            <a:endParaRPr lang="en-US" altLang="ja-JP"/>
          </a:p>
        </p:txBody>
      </p:sp>
      <p:sp>
        <p:nvSpPr>
          <p:cNvPr id="17" name="フッター プレースホルダ 16"/>
          <p:cNvSpPr>
            <a:spLocks noGrp="1"/>
          </p:cNvSpPr>
          <p:nvPr>
            <p:ph type="ftr" sz="quarter" idx="11"/>
          </p:nvPr>
        </p:nvSpPr>
        <p:spPr>
          <a:xfrm>
            <a:off x="2898648" y="6355080"/>
            <a:ext cx="3474720" cy="365760"/>
          </a:xfrm>
        </p:spPr>
        <p:txBody>
          <a:bodyPr/>
          <a:lstStyle>
            <a:lvl1pPr>
              <a:defRPr>
                <a:solidFill>
                  <a:schemeClr val="accent2">
                    <a:lumMod val="50000"/>
                  </a:schemeClr>
                </a:solidFill>
              </a:defRPr>
            </a:lvl1pPr>
          </a:lstStyle>
          <a:p>
            <a:pPr>
              <a:defRPr/>
            </a:pPr>
            <a:endParaRPr lang="en-US" altLang="ja-JP"/>
          </a:p>
        </p:txBody>
      </p:sp>
      <p:sp>
        <p:nvSpPr>
          <p:cNvPr id="29" name="スライド番号プレースホルダ 28"/>
          <p:cNvSpPr>
            <a:spLocks noGrp="1"/>
          </p:cNvSpPr>
          <p:nvPr>
            <p:ph type="sldNum" sz="quarter" idx="12"/>
          </p:nvPr>
        </p:nvSpPr>
        <p:spPr>
          <a:xfrm>
            <a:off x="1216152" y="6355080"/>
            <a:ext cx="1219200" cy="365760"/>
          </a:xfrm>
        </p:spPr>
        <p:txBody>
          <a:bodyPr/>
          <a:lstStyle>
            <a:lvl1pPr>
              <a:defRPr>
                <a:solidFill>
                  <a:schemeClr val="accent2">
                    <a:lumMod val="50000"/>
                  </a:schemeClr>
                </a:solidFill>
              </a:defRPr>
            </a:lvl1pPr>
          </a:lstStyle>
          <a:p>
            <a:pPr>
              <a:defRPr/>
            </a:pPr>
            <a:fld id="{64C512F2-4796-48D0-9285-1B8B755F22A0}" type="slidenum">
              <a:rPr lang="ja-JP" altLang="en-US" smtClean="0"/>
              <a:pPr>
                <a:defRPr/>
              </a:pPr>
              <a:t>&lt;#&gt;</a:t>
            </a:fld>
            <a:endParaRPr lang="en-US" altLang="ja-JP" dirty="0"/>
          </a:p>
        </p:txBody>
      </p:sp>
      <p:sp>
        <p:nvSpPr>
          <p:cNvPr id="21" name="正方形/長方形 20"/>
          <p:cNvSpPr/>
          <p:nvPr/>
        </p:nvSpPr>
        <p:spPr>
          <a:xfrm>
            <a:off x="904875" y="3648075"/>
            <a:ext cx="7315200" cy="1280160"/>
          </a:xfrm>
          <a:prstGeom prst="rect">
            <a:avLst/>
          </a:prstGeom>
          <a:noFill/>
          <a:ln w="6350" cap="rnd" cmpd="sng" algn="ctr">
            <a:solidFill>
              <a:schemeClr val="accent2">
                <a:lumMod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lumMod val="60000"/>
                <a:lumOff val="4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2">
              <a:lumMod val="75000"/>
            </a:schemeClr>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lumMod val="60000"/>
              <a:lumOff val="40000"/>
            </a:schemeClr>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29" name="Picture 5" descr="C:\Users\yamaji\Desktop\GakuNin_logo_mark-small.png"/>
          <p:cNvPicPr>
            <a:picLocks noChangeAspect="1" noChangeArrowheads="1"/>
          </p:cNvPicPr>
          <p:nvPr userDrawn="1"/>
        </p:nvPicPr>
        <p:blipFill>
          <a:blip r:embed="rId2" cstate="print"/>
          <a:srcRect/>
          <a:stretch>
            <a:fillRect/>
          </a:stretch>
        </p:blipFill>
        <p:spPr bwMode="auto">
          <a:xfrm>
            <a:off x="7239000" y="2114922"/>
            <a:ext cx="1905000" cy="196215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kumimoji="0" lang="ja-JP" altLang="en-US" smtClean="0"/>
              <a:t>マスタ タイトルの書式設定</a:t>
            </a:r>
            <a:endParaRPr kumimoji="0" lang="en-US" dirty="0"/>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lvl1pPr>
              <a:defRPr>
                <a:solidFill>
                  <a:schemeClr val="accent2">
                    <a:lumMod val="50000"/>
                  </a:schemeClr>
                </a:solidFill>
              </a:defRPr>
            </a:lvl1pPr>
          </a:lstStyle>
          <a:p>
            <a:pPr>
              <a:defRPr/>
            </a:pPr>
            <a:fld id="{E361E254-2224-45D8-B497-984A0C4A7A2B}" type="datetime1">
              <a:rPr lang="ja-JP" altLang="en-US" smtClean="0"/>
              <a:pPr>
                <a:defRPr/>
              </a:pPr>
              <a:t>2011/6/1</a:t>
            </a:fld>
            <a:endParaRPr lang="en-US" altLang="ja-JP"/>
          </a:p>
        </p:txBody>
      </p:sp>
      <p:sp>
        <p:nvSpPr>
          <p:cNvPr id="5" name="フッター プレースホルダ 4"/>
          <p:cNvSpPr>
            <a:spLocks noGrp="1"/>
          </p:cNvSpPr>
          <p:nvPr>
            <p:ph type="ftr" sz="quarter" idx="11"/>
          </p:nvPr>
        </p:nvSpPr>
        <p:spPr/>
        <p:txBody>
          <a:bodyPr/>
          <a:lstStyle>
            <a:lvl1pPr>
              <a:defRPr>
                <a:solidFill>
                  <a:schemeClr val="accent2">
                    <a:lumMod val="50000"/>
                  </a:schemeClr>
                </a:solidFill>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solidFill>
                  <a:schemeClr val="accent2">
                    <a:lumMod val="50000"/>
                  </a:schemeClr>
                </a:solidFill>
              </a:defRPr>
            </a:lvl1pPr>
          </a:lstStyle>
          <a:p>
            <a:pPr>
              <a:defRPr/>
            </a:pPr>
            <a:fld id="{FC6A2C52-3FE9-4ED1-A4D4-42F695A11570}" type="slidenum">
              <a:rPr lang="ja-JP" altLang="en-US" smtClean="0"/>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lvl1pPr>
              <a:defRPr>
                <a:solidFill>
                  <a:schemeClr val="accent2">
                    <a:lumMod val="50000"/>
                  </a:schemeClr>
                </a:solidFill>
              </a:defRPr>
            </a:lvl1pPr>
          </a:lstStyle>
          <a:p>
            <a:pPr>
              <a:defRPr/>
            </a:pPr>
            <a:fld id="{E52BBB94-BC62-40C4-9C0C-E339FD6CC910}" type="datetime1">
              <a:rPr lang="ja-JP" altLang="en-US" smtClean="0"/>
              <a:pPr>
                <a:defRPr/>
              </a:pPr>
              <a:t>2011/6/1</a:t>
            </a:fld>
            <a:endParaRPr lang="en-US" altLang="ja-JP"/>
          </a:p>
        </p:txBody>
      </p:sp>
      <p:sp>
        <p:nvSpPr>
          <p:cNvPr id="5" name="フッター プレースホルダ 4"/>
          <p:cNvSpPr>
            <a:spLocks noGrp="1"/>
          </p:cNvSpPr>
          <p:nvPr>
            <p:ph type="ftr" sz="quarter" idx="11"/>
          </p:nvPr>
        </p:nvSpPr>
        <p:spPr/>
        <p:txBody>
          <a:bodyPr/>
          <a:lstStyle>
            <a:lvl1pPr>
              <a:defRPr>
                <a:solidFill>
                  <a:schemeClr val="accent2">
                    <a:lumMod val="50000"/>
                  </a:schemeClr>
                </a:solidFill>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solidFill>
                  <a:schemeClr val="accent2">
                    <a:lumMod val="50000"/>
                  </a:schemeClr>
                </a:solidFill>
              </a:defRPr>
            </a:lvl1pPr>
          </a:lstStyle>
          <a:p>
            <a:pPr>
              <a:defRPr/>
            </a:pPr>
            <a:fld id="{27DF74BD-C452-4487-B049-B55617A09357}" type="slidenum">
              <a:rPr lang="ja-JP" altLang="en-US" smtClean="0"/>
              <a:pPr>
                <a:defRPr/>
              </a:pPr>
              <a:t>&lt;#&gt;</a:t>
            </a:fld>
            <a:endParaRPr lang="en-US" altLang="ja-JP"/>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F879B6AA-7D1C-4BB7-BD4A-93506ACF4844}"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64C512F2-4796-48D0-9285-1B8B755F22A0}" type="slidenum">
              <a:rPr lang="ja-JP" altLang="en-US" smtClean="0"/>
              <a:pPr>
                <a:defRPr/>
              </a:pPr>
              <a:t>&lt;#&gt;</a:t>
            </a:fld>
            <a:endParaRPr lang="en-US" altLang="ja-JP" dirty="0"/>
          </a:p>
        </p:txBody>
      </p:sp>
      <p:pic>
        <p:nvPicPr>
          <p:cNvPr id="7" name="Picture 5" descr="C:\Users\yamaji\Desktop\GakuNin_logo_mark-small.png"/>
          <p:cNvPicPr>
            <a:picLocks noChangeAspect="1" noChangeArrowheads="1"/>
          </p:cNvPicPr>
          <p:nvPr userDrawn="1"/>
        </p:nvPicPr>
        <p:blipFill>
          <a:blip r:embed="rId2" cstate="print"/>
          <a:srcRect/>
          <a:stretch>
            <a:fillRect/>
          </a:stretch>
        </p:blipFill>
        <p:spPr bwMode="auto">
          <a:xfrm>
            <a:off x="7239000" y="2114922"/>
            <a:ext cx="1905000" cy="1962150"/>
          </a:xfrm>
          <a:prstGeom prst="rect">
            <a:avLst/>
          </a:prstGeom>
          <a:noFill/>
        </p:spPr>
      </p:pic>
    </p:spTree>
    <p:extLst>
      <p:ext uri="{BB962C8B-B14F-4D97-AF65-F5344CB8AC3E}">
        <p14:creationId xmlns:p14="http://schemas.microsoft.com/office/powerpoint/2010/main" xmlns="" val="155881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58692A1D-887D-4863-A280-9581C1F42396}"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05A5C863-9529-45A8-9F8E-AE935BF71969}" type="slidenum">
              <a:rPr lang="ja-JP" altLang="en-US" smtClean="0"/>
              <a:pPr>
                <a:defRPr/>
              </a:pPr>
              <a:t>&lt;#&gt;</a:t>
            </a:fld>
            <a:endParaRPr lang="en-US" altLang="ja-JP"/>
          </a:p>
        </p:txBody>
      </p:sp>
    </p:spTree>
    <p:extLst>
      <p:ext uri="{BB962C8B-B14F-4D97-AF65-F5344CB8AC3E}">
        <p14:creationId xmlns:p14="http://schemas.microsoft.com/office/powerpoint/2010/main" xmlns="" val="13457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15A85369-8A8F-4238-853C-6D82338D03BF}"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ECA76ED4-758B-45F2-931B-54BC8C508DE6}" type="slidenum">
              <a:rPr lang="ja-JP" altLang="en-US" smtClean="0"/>
              <a:pPr>
                <a:defRPr/>
              </a:pPr>
              <a:t>&lt;#&gt;</a:t>
            </a:fld>
            <a:endParaRPr lang="en-US" altLang="ja-JP"/>
          </a:p>
        </p:txBody>
      </p:sp>
    </p:spTree>
    <p:extLst>
      <p:ext uri="{BB962C8B-B14F-4D97-AF65-F5344CB8AC3E}">
        <p14:creationId xmlns:p14="http://schemas.microsoft.com/office/powerpoint/2010/main" xmlns="" val="1384005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E473C615-968A-4BF7-8191-2B6ECD020902}" type="datetime1">
              <a:rPr lang="ja-JP" altLang="en-US" smtClean="0"/>
              <a:pPr>
                <a:defRPr/>
              </a:pPr>
              <a:t>2011/6/1</a:t>
            </a:fld>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67D90A72-34E9-4551-84C7-14AC2909F676}" type="slidenum">
              <a:rPr lang="ja-JP" altLang="en-US" smtClean="0"/>
              <a:pPr>
                <a:defRPr/>
              </a:pPr>
              <a:t>&lt;#&gt;</a:t>
            </a:fld>
            <a:endParaRPr lang="en-US" altLang="ja-JP"/>
          </a:p>
        </p:txBody>
      </p:sp>
    </p:spTree>
    <p:extLst>
      <p:ext uri="{BB962C8B-B14F-4D97-AF65-F5344CB8AC3E}">
        <p14:creationId xmlns:p14="http://schemas.microsoft.com/office/powerpoint/2010/main" xmlns="" val="4275381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83C8359A-2E55-4CF5-AB7D-AB1BECAB04B9}" type="datetime1">
              <a:rPr lang="ja-JP" altLang="en-US" smtClean="0"/>
              <a:pPr>
                <a:defRPr/>
              </a:pPr>
              <a:t>2011/6/1</a:t>
            </a:fld>
            <a:endParaRPr lang="en-US" altLang="ja-JP"/>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F3DA6A06-0C35-428D-82F2-63ADA17C8629}" type="slidenum">
              <a:rPr lang="ja-JP" altLang="en-US" smtClean="0"/>
              <a:pPr>
                <a:defRPr/>
              </a:pPr>
              <a:t>&lt;#&gt;</a:t>
            </a:fld>
            <a:endParaRPr lang="en-US" altLang="ja-JP"/>
          </a:p>
        </p:txBody>
      </p:sp>
    </p:spTree>
    <p:extLst>
      <p:ext uri="{BB962C8B-B14F-4D97-AF65-F5344CB8AC3E}">
        <p14:creationId xmlns:p14="http://schemas.microsoft.com/office/powerpoint/2010/main" xmlns="" val="325998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8835AF10-5BC0-446B-A296-B9B67ED27D94}" type="datetime1">
              <a:rPr lang="ja-JP" altLang="en-US" smtClean="0"/>
              <a:pPr>
                <a:defRPr/>
              </a:pPr>
              <a:t>2011/6/1</a:t>
            </a:fld>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96F9E46F-7C10-44BC-8A91-1626BD6ED72D}" type="slidenum">
              <a:rPr lang="ja-JP" altLang="en-US" smtClean="0"/>
              <a:pPr>
                <a:defRPr/>
              </a:pPr>
              <a:t>&lt;#&gt;</a:t>
            </a:fld>
            <a:endParaRPr lang="en-US" altLang="ja-JP"/>
          </a:p>
        </p:txBody>
      </p:sp>
    </p:spTree>
    <p:extLst>
      <p:ext uri="{BB962C8B-B14F-4D97-AF65-F5344CB8AC3E}">
        <p14:creationId xmlns:p14="http://schemas.microsoft.com/office/powerpoint/2010/main" xmlns="" val="3912092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F35201C-3681-4237-8392-B6C3F9C32955}" type="datetime1">
              <a:rPr lang="ja-JP" altLang="en-US" smtClean="0"/>
              <a:pPr>
                <a:defRPr/>
              </a:pPr>
              <a:t>2011/6/1</a:t>
            </a:fld>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1858134B-5AEE-484D-92AA-D75095E46E3E}" type="slidenum">
              <a:rPr lang="ja-JP" altLang="en-US" smtClean="0"/>
              <a:pPr>
                <a:defRPr/>
              </a:pPr>
              <a:t>&lt;#&gt;</a:t>
            </a:fld>
            <a:endParaRPr lang="en-US" altLang="ja-JP"/>
          </a:p>
        </p:txBody>
      </p:sp>
    </p:spTree>
    <p:extLst>
      <p:ext uri="{BB962C8B-B14F-4D97-AF65-F5344CB8AC3E}">
        <p14:creationId xmlns:p14="http://schemas.microsoft.com/office/powerpoint/2010/main" xmlns="" val="3273078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7A7A727D-2C44-4D17-A692-F0BAED14F6EB}" type="datetime1">
              <a:rPr lang="ja-JP" altLang="en-US" smtClean="0"/>
              <a:pPr>
                <a:defRPr/>
              </a:pPr>
              <a:t>2011/6/1</a:t>
            </a:fld>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6A38E0B7-5AE6-4546-A058-6CD439DE00D2}" type="slidenum">
              <a:rPr lang="ja-JP" altLang="en-US" smtClean="0"/>
              <a:pPr>
                <a:defRPr/>
              </a:pPr>
              <a:t>&lt;#&gt;</a:t>
            </a:fld>
            <a:endParaRPr lang="en-US" altLang="ja-JP"/>
          </a:p>
        </p:txBody>
      </p:sp>
    </p:spTree>
    <p:extLst>
      <p:ext uri="{BB962C8B-B14F-4D97-AF65-F5344CB8AC3E}">
        <p14:creationId xmlns:p14="http://schemas.microsoft.com/office/powerpoint/2010/main" xmlns="" val="20339160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lvl1pPr>
              <a:defRPr>
                <a:solidFill>
                  <a:schemeClr val="accent2">
                    <a:lumMod val="50000"/>
                  </a:schemeClr>
                </a:solidFill>
              </a:defRPr>
            </a:lvl1pPr>
          </a:lstStyle>
          <a:p>
            <a:pPr>
              <a:defRPr/>
            </a:pPr>
            <a:fld id="{58692A1D-887D-4863-A280-9581C1F42396}" type="datetime1">
              <a:rPr lang="ja-JP" altLang="en-US" smtClean="0"/>
              <a:pPr>
                <a:defRPr/>
              </a:pPr>
              <a:t>2011/6/1</a:t>
            </a:fld>
            <a:endParaRPr lang="en-US" altLang="ja-JP"/>
          </a:p>
        </p:txBody>
      </p:sp>
      <p:sp>
        <p:nvSpPr>
          <p:cNvPr id="5" name="フッター プレースホルダ 4"/>
          <p:cNvSpPr>
            <a:spLocks noGrp="1"/>
          </p:cNvSpPr>
          <p:nvPr>
            <p:ph type="ftr" sz="quarter" idx="11"/>
          </p:nvPr>
        </p:nvSpPr>
        <p:spPr/>
        <p:txBody>
          <a:bodyPr/>
          <a:lstStyle>
            <a:lvl1pPr>
              <a:defRPr>
                <a:solidFill>
                  <a:schemeClr val="accent2">
                    <a:lumMod val="50000"/>
                  </a:schemeClr>
                </a:solidFill>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solidFill>
                  <a:schemeClr val="accent2">
                    <a:lumMod val="50000"/>
                  </a:schemeClr>
                </a:solidFill>
              </a:defRPr>
            </a:lvl1pPr>
          </a:lstStyle>
          <a:p>
            <a:pPr>
              <a:defRPr/>
            </a:pPr>
            <a:fld id="{05A5C863-9529-45A8-9F8E-AE935BF71969}" type="slidenum">
              <a:rPr lang="ja-JP" altLang="en-US" smtClean="0"/>
              <a:pPr>
                <a:defRPr/>
              </a:pPr>
              <a:t>&lt;#&gt;</a:t>
            </a:fld>
            <a:endParaRPr lang="en-US" altLang="ja-JP"/>
          </a:p>
        </p:txBody>
      </p:sp>
      <p:sp>
        <p:nvSpPr>
          <p:cNvPr id="8" name="コンテンツ プレースホルダ 7"/>
          <p:cNvSpPr>
            <a:spLocks noGrp="1"/>
          </p:cNvSpPr>
          <p:nvPr>
            <p:ph sz="quarter" idx="1"/>
          </p:nvPr>
        </p:nvSpPr>
        <p:spPr>
          <a:xfrm>
            <a:off x="457200" y="1219200"/>
            <a:ext cx="8229600"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7A088902-690D-44E0-8413-0F27DA7EDE88}" type="datetime1">
              <a:rPr lang="ja-JP" altLang="en-US" smtClean="0"/>
              <a:pPr>
                <a:defRPr/>
              </a:pPr>
              <a:t>2011/6/1</a:t>
            </a:fld>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8E161EB1-3EE4-4F3F-8FBE-F29AE19B9B3B}" type="slidenum">
              <a:rPr lang="ja-JP" altLang="en-US" smtClean="0"/>
              <a:pPr>
                <a:defRPr/>
              </a:pPr>
              <a:t>&lt;#&gt;</a:t>
            </a:fld>
            <a:endParaRPr lang="en-US" altLang="ja-JP"/>
          </a:p>
        </p:txBody>
      </p:sp>
    </p:spTree>
    <p:extLst>
      <p:ext uri="{BB962C8B-B14F-4D97-AF65-F5344CB8AC3E}">
        <p14:creationId xmlns:p14="http://schemas.microsoft.com/office/powerpoint/2010/main" xmlns="" val="4050251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7A7A727D-2C44-4D17-A692-F0BAED14F6EB}"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6A38E0B7-5AE6-4546-A058-6CD439DE00D2}" type="slidenum">
              <a:rPr lang="ja-JP" altLang="en-US" smtClean="0"/>
              <a:pPr>
                <a:defRPr/>
              </a:pPr>
              <a:t>&lt;#&gt;</a:t>
            </a:fld>
            <a:endParaRPr lang="en-US" altLang="ja-JP"/>
          </a:p>
        </p:txBody>
      </p:sp>
    </p:spTree>
    <p:extLst>
      <p:ext uri="{BB962C8B-B14F-4D97-AF65-F5344CB8AC3E}">
        <p14:creationId xmlns:p14="http://schemas.microsoft.com/office/powerpoint/2010/main" xmlns="" val="91890524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7A7A727D-2C44-4D17-A692-F0BAED14F6EB}"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6A38E0B7-5AE6-4546-A058-6CD439DE00D2}" type="slidenum">
              <a:rPr lang="ja-JP" altLang="en-US" smtClean="0"/>
              <a:pPr>
                <a:defRPr/>
              </a:pPr>
              <a:t>&lt;#&gt;</a:t>
            </a:fld>
            <a:endParaRPr lang="en-US" altLang="ja-JP"/>
          </a:p>
        </p:txBody>
      </p:sp>
    </p:spTree>
    <p:extLst>
      <p:ext uri="{BB962C8B-B14F-4D97-AF65-F5344CB8AC3E}">
        <p14:creationId xmlns:p14="http://schemas.microsoft.com/office/powerpoint/2010/main" xmlns="" val="12008560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F879B6AA-7D1C-4BB7-BD4A-93506ACF4844}"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64C512F2-4796-48D0-9285-1B8B755F22A0}" type="slidenum">
              <a:rPr lang="ja-JP" altLang="en-US" smtClean="0"/>
              <a:pPr>
                <a:defRPr/>
              </a:pPr>
              <a:t>&lt;#&gt;</a:t>
            </a:fld>
            <a:endParaRPr lang="en-US" altLang="ja-JP" dirty="0"/>
          </a:p>
        </p:txBody>
      </p:sp>
      <p:pic>
        <p:nvPicPr>
          <p:cNvPr id="7" name="Picture 5" descr="C:\Users\yamaji\Desktop\GakuNin_logo_mark-small.png"/>
          <p:cNvPicPr>
            <a:picLocks noChangeAspect="1" noChangeArrowheads="1"/>
          </p:cNvPicPr>
          <p:nvPr userDrawn="1"/>
        </p:nvPicPr>
        <p:blipFill>
          <a:blip r:embed="rId2" cstate="print"/>
          <a:srcRect/>
          <a:stretch>
            <a:fillRect/>
          </a:stretch>
        </p:blipFill>
        <p:spPr bwMode="auto">
          <a:xfrm>
            <a:off x="7239000" y="2114922"/>
            <a:ext cx="1905000" cy="1962150"/>
          </a:xfrm>
          <a:prstGeom prst="rect">
            <a:avLst/>
          </a:prstGeom>
          <a:noFill/>
        </p:spPr>
      </p:pic>
    </p:spTree>
    <p:extLst>
      <p:ext uri="{BB962C8B-B14F-4D97-AF65-F5344CB8AC3E}">
        <p14:creationId xmlns="" xmlns:p14="http://schemas.microsoft.com/office/powerpoint/2010/main" val="218147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58692A1D-887D-4863-A280-9581C1F42396}"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05A5C863-9529-45A8-9F8E-AE935BF71969}" type="slidenum">
              <a:rPr lang="ja-JP" altLang="en-US" smtClean="0"/>
              <a:pPr>
                <a:defRPr/>
              </a:pPr>
              <a:t>&lt;#&gt;</a:t>
            </a:fld>
            <a:endParaRPr lang="en-US" altLang="ja-JP"/>
          </a:p>
        </p:txBody>
      </p:sp>
    </p:spTree>
    <p:extLst>
      <p:ext uri="{BB962C8B-B14F-4D97-AF65-F5344CB8AC3E}">
        <p14:creationId xmlns="" xmlns:p14="http://schemas.microsoft.com/office/powerpoint/2010/main" val="526177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15A85369-8A8F-4238-853C-6D82338D03BF}"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ECA76ED4-758B-45F2-931B-54BC8C508DE6}" type="slidenum">
              <a:rPr lang="ja-JP" altLang="en-US" smtClean="0"/>
              <a:pPr>
                <a:defRPr/>
              </a:pPr>
              <a:t>&lt;#&gt;</a:t>
            </a:fld>
            <a:endParaRPr lang="en-US" altLang="ja-JP"/>
          </a:p>
        </p:txBody>
      </p:sp>
    </p:spTree>
    <p:extLst>
      <p:ext uri="{BB962C8B-B14F-4D97-AF65-F5344CB8AC3E}">
        <p14:creationId xmlns="" xmlns:p14="http://schemas.microsoft.com/office/powerpoint/2010/main" val="3250614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E473C615-968A-4BF7-8191-2B6ECD020902}" type="datetime1">
              <a:rPr lang="ja-JP" altLang="en-US" smtClean="0"/>
              <a:pPr>
                <a:defRPr/>
              </a:pPr>
              <a:t>2011/6/1</a:t>
            </a:fld>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67D90A72-34E9-4551-84C7-14AC2909F676}" type="slidenum">
              <a:rPr lang="ja-JP" altLang="en-US" smtClean="0"/>
              <a:pPr>
                <a:defRPr/>
              </a:pPr>
              <a:t>&lt;#&gt;</a:t>
            </a:fld>
            <a:endParaRPr lang="en-US" altLang="ja-JP"/>
          </a:p>
        </p:txBody>
      </p:sp>
    </p:spTree>
    <p:extLst>
      <p:ext uri="{BB962C8B-B14F-4D97-AF65-F5344CB8AC3E}">
        <p14:creationId xmlns="" xmlns:p14="http://schemas.microsoft.com/office/powerpoint/2010/main" val="1984094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83C8359A-2E55-4CF5-AB7D-AB1BECAB04B9}" type="datetime1">
              <a:rPr lang="ja-JP" altLang="en-US" smtClean="0"/>
              <a:pPr>
                <a:defRPr/>
              </a:pPr>
              <a:t>2011/6/1</a:t>
            </a:fld>
            <a:endParaRPr lang="en-US" altLang="ja-JP"/>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F3DA6A06-0C35-428D-82F2-63ADA17C8629}" type="slidenum">
              <a:rPr lang="ja-JP" altLang="en-US" smtClean="0"/>
              <a:pPr>
                <a:defRPr/>
              </a:pPr>
              <a:t>&lt;#&gt;</a:t>
            </a:fld>
            <a:endParaRPr lang="en-US" altLang="ja-JP"/>
          </a:p>
        </p:txBody>
      </p:sp>
    </p:spTree>
    <p:extLst>
      <p:ext uri="{BB962C8B-B14F-4D97-AF65-F5344CB8AC3E}">
        <p14:creationId xmlns="" xmlns:p14="http://schemas.microsoft.com/office/powerpoint/2010/main" val="3204684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8835AF10-5BC0-446B-A296-B9B67ED27D94}" type="datetime1">
              <a:rPr lang="ja-JP" altLang="en-US" smtClean="0"/>
              <a:pPr>
                <a:defRPr/>
              </a:pPr>
              <a:t>2011/6/1</a:t>
            </a:fld>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96F9E46F-7C10-44BC-8A91-1626BD6ED72D}" type="slidenum">
              <a:rPr lang="ja-JP" altLang="en-US" smtClean="0"/>
              <a:pPr>
                <a:defRPr/>
              </a:pPr>
              <a:t>&lt;#&gt;</a:t>
            </a:fld>
            <a:endParaRPr lang="en-US" altLang="ja-JP"/>
          </a:p>
        </p:txBody>
      </p:sp>
    </p:spTree>
    <p:extLst>
      <p:ext uri="{BB962C8B-B14F-4D97-AF65-F5344CB8AC3E}">
        <p14:creationId xmlns="" xmlns:p14="http://schemas.microsoft.com/office/powerpoint/2010/main" val="1931244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F35201C-3681-4237-8392-B6C3F9C32955}" type="datetime1">
              <a:rPr lang="ja-JP" altLang="en-US" smtClean="0"/>
              <a:pPr>
                <a:defRPr/>
              </a:pPr>
              <a:t>2011/6/1</a:t>
            </a:fld>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1858134B-5AEE-484D-92AA-D75095E46E3E}" type="slidenum">
              <a:rPr lang="ja-JP" altLang="en-US" smtClean="0"/>
              <a:pPr>
                <a:defRPr/>
              </a:pPr>
              <a:t>&lt;#&gt;</a:t>
            </a:fld>
            <a:endParaRPr lang="en-US" altLang="ja-JP"/>
          </a:p>
        </p:txBody>
      </p:sp>
    </p:spTree>
    <p:extLst>
      <p:ext uri="{BB962C8B-B14F-4D97-AF65-F5344CB8AC3E}">
        <p14:creationId xmlns="" xmlns:p14="http://schemas.microsoft.com/office/powerpoint/2010/main" val="2682751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a:xfrm>
            <a:off x="6400800" y="6355080"/>
            <a:ext cx="2286000" cy="365760"/>
          </a:xfrm>
        </p:spPr>
        <p:txBody>
          <a:bodyPr/>
          <a:lstStyle/>
          <a:p>
            <a:pPr>
              <a:defRPr/>
            </a:pPr>
            <a:fld id="{15A85369-8A8F-4238-853C-6D82338D03BF}" type="datetime1">
              <a:rPr lang="ja-JP" altLang="en-US" smtClean="0"/>
              <a:pPr>
                <a:defRPr/>
              </a:pPr>
              <a:t>2011/6/1</a:t>
            </a:fld>
            <a:endParaRPr lang="en-US" altLang="ja-JP"/>
          </a:p>
        </p:txBody>
      </p:sp>
      <p:sp>
        <p:nvSpPr>
          <p:cNvPr id="5" name="フッター プレースホルダ 4"/>
          <p:cNvSpPr>
            <a:spLocks noGrp="1"/>
          </p:cNvSpPr>
          <p:nvPr>
            <p:ph type="ftr" sz="quarter" idx="11"/>
          </p:nvPr>
        </p:nvSpPr>
        <p:spPr>
          <a:xfrm>
            <a:off x="2898648" y="6355080"/>
            <a:ext cx="3474720" cy="365760"/>
          </a:xfrm>
        </p:spPr>
        <p:txBody>
          <a:bodyPr/>
          <a:lstStyle/>
          <a:p>
            <a:pPr>
              <a:defRPr/>
            </a:pPr>
            <a:endParaRPr lang="en-US" altLang="ja-JP"/>
          </a:p>
        </p:txBody>
      </p:sp>
      <p:sp>
        <p:nvSpPr>
          <p:cNvPr id="6" name="スライド番号プレースホルダ 5"/>
          <p:cNvSpPr>
            <a:spLocks noGrp="1"/>
          </p:cNvSpPr>
          <p:nvPr>
            <p:ph type="sldNum" sz="quarter" idx="12"/>
          </p:nvPr>
        </p:nvSpPr>
        <p:spPr>
          <a:xfrm>
            <a:off x="1069848" y="6355080"/>
            <a:ext cx="1520952" cy="365760"/>
          </a:xfrm>
        </p:spPr>
        <p:txBody>
          <a:bodyPr/>
          <a:lstStyle/>
          <a:p>
            <a:pPr>
              <a:defRPr/>
            </a:pPr>
            <a:fld id="{ECA76ED4-758B-45F2-931B-54BC8C508DE6}" type="slidenum">
              <a:rPr lang="ja-JP" altLang="en-US" smtClean="0"/>
              <a:pPr>
                <a:defRPr/>
              </a:pPr>
              <a:t>&lt;#&gt;</a:t>
            </a:fld>
            <a:endParaRPr lang="en-US" altLang="ja-JP"/>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DC59FC82-6D64-4B8B-9478-B42405248287}" type="datetime1">
              <a:rPr lang="ja-JP" altLang="en-US" smtClean="0"/>
              <a:pPr>
                <a:defRPr/>
              </a:pPr>
              <a:t>2011/6/1</a:t>
            </a:fld>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7CC1F042-8F4C-43E7-BFB1-4157D1DEADD8}" type="slidenum">
              <a:rPr lang="ja-JP" altLang="en-US" smtClean="0"/>
              <a:pPr>
                <a:defRPr/>
              </a:pPr>
              <a:t>&lt;#&gt;</a:t>
            </a:fld>
            <a:endParaRPr lang="en-US" altLang="ja-JP"/>
          </a:p>
        </p:txBody>
      </p:sp>
    </p:spTree>
    <p:extLst>
      <p:ext uri="{BB962C8B-B14F-4D97-AF65-F5344CB8AC3E}">
        <p14:creationId xmlns="" xmlns:p14="http://schemas.microsoft.com/office/powerpoint/2010/main" val="2212049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7A088902-690D-44E0-8413-0F27DA7EDE88}" type="datetime1">
              <a:rPr lang="ja-JP" altLang="en-US" smtClean="0"/>
              <a:pPr>
                <a:defRPr/>
              </a:pPr>
              <a:t>2011/6/1</a:t>
            </a:fld>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8E161EB1-3EE4-4F3F-8FBE-F29AE19B9B3B}" type="slidenum">
              <a:rPr lang="ja-JP" altLang="en-US" smtClean="0"/>
              <a:pPr>
                <a:defRPr/>
              </a:pPr>
              <a:t>&lt;#&gt;</a:t>
            </a:fld>
            <a:endParaRPr lang="en-US" altLang="ja-JP"/>
          </a:p>
        </p:txBody>
      </p:sp>
    </p:spTree>
    <p:extLst>
      <p:ext uri="{BB962C8B-B14F-4D97-AF65-F5344CB8AC3E}">
        <p14:creationId xmlns="" xmlns:p14="http://schemas.microsoft.com/office/powerpoint/2010/main" val="3174589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E361E254-2224-45D8-B497-984A0C4A7A2B}"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FC6A2C52-3FE9-4ED1-A4D4-42F695A11570}" type="slidenum">
              <a:rPr lang="ja-JP" altLang="en-US" smtClean="0"/>
              <a:pPr>
                <a:defRPr/>
              </a:pPr>
              <a:t>&lt;#&gt;</a:t>
            </a:fld>
            <a:endParaRPr lang="en-US" altLang="ja-JP"/>
          </a:p>
        </p:txBody>
      </p:sp>
    </p:spTree>
    <p:extLst>
      <p:ext uri="{BB962C8B-B14F-4D97-AF65-F5344CB8AC3E}">
        <p14:creationId xmlns="" xmlns:p14="http://schemas.microsoft.com/office/powerpoint/2010/main" val="342027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E52BBB94-BC62-40C4-9C0C-E339FD6CC910}"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27DF74BD-C452-4487-B049-B55617A09357}" type="slidenum">
              <a:rPr lang="ja-JP" altLang="en-US" smtClean="0"/>
              <a:pPr>
                <a:defRPr/>
              </a:pPr>
              <a:t>&lt;#&gt;</a:t>
            </a:fld>
            <a:endParaRPr lang="en-US" altLang="ja-JP"/>
          </a:p>
        </p:txBody>
      </p:sp>
    </p:spTree>
    <p:extLst>
      <p:ext uri="{BB962C8B-B14F-4D97-AF65-F5344CB8AC3E}">
        <p14:creationId xmlns="" xmlns:p14="http://schemas.microsoft.com/office/powerpoint/2010/main" val="3233365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F879B6AA-7D1C-4BB7-BD4A-93506ACF4844}"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64C512F2-4796-48D0-9285-1B8B755F22A0}" type="slidenum">
              <a:rPr lang="ja-JP" altLang="en-US" smtClean="0"/>
              <a:pPr>
                <a:defRPr/>
              </a:pPr>
              <a:t>&lt;#&gt;</a:t>
            </a:fld>
            <a:endParaRPr lang="en-US" altLang="ja-JP" dirty="0"/>
          </a:p>
        </p:txBody>
      </p:sp>
      <p:pic>
        <p:nvPicPr>
          <p:cNvPr id="7" name="Picture 5" descr="C:\Users\yamaji\Desktop\GakuNin_logo_mark-small.png"/>
          <p:cNvPicPr>
            <a:picLocks noChangeAspect="1" noChangeArrowheads="1"/>
          </p:cNvPicPr>
          <p:nvPr userDrawn="1"/>
        </p:nvPicPr>
        <p:blipFill>
          <a:blip r:embed="rId2" cstate="print"/>
          <a:srcRect/>
          <a:stretch>
            <a:fillRect/>
          </a:stretch>
        </p:blipFill>
        <p:spPr bwMode="auto">
          <a:xfrm>
            <a:off x="7239000" y="2114922"/>
            <a:ext cx="1905000" cy="1962150"/>
          </a:xfrm>
          <a:prstGeom prst="rect">
            <a:avLst/>
          </a:prstGeom>
          <a:noFill/>
        </p:spPr>
      </p:pic>
    </p:spTree>
    <p:extLst>
      <p:ext uri="{BB962C8B-B14F-4D97-AF65-F5344CB8AC3E}">
        <p14:creationId xmlns="" xmlns:p14="http://schemas.microsoft.com/office/powerpoint/2010/main" val="218147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58692A1D-887D-4863-A280-9581C1F42396}"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05A5C863-9529-45A8-9F8E-AE935BF71969}" type="slidenum">
              <a:rPr lang="ja-JP" altLang="en-US" smtClean="0"/>
              <a:pPr>
                <a:defRPr/>
              </a:pPr>
              <a:t>&lt;#&gt;</a:t>
            </a:fld>
            <a:endParaRPr lang="en-US" altLang="ja-JP"/>
          </a:p>
        </p:txBody>
      </p:sp>
    </p:spTree>
    <p:extLst>
      <p:ext uri="{BB962C8B-B14F-4D97-AF65-F5344CB8AC3E}">
        <p14:creationId xmlns="" xmlns:p14="http://schemas.microsoft.com/office/powerpoint/2010/main" val="526177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15A85369-8A8F-4238-853C-6D82338D03BF}"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ECA76ED4-758B-45F2-931B-54BC8C508DE6}" type="slidenum">
              <a:rPr lang="ja-JP" altLang="en-US" smtClean="0"/>
              <a:pPr>
                <a:defRPr/>
              </a:pPr>
              <a:t>&lt;#&gt;</a:t>
            </a:fld>
            <a:endParaRPr lang="en-US" altLang="ja-JP"/>
          </a:p>
        </p:txBody>
      </p:sp>
    </p:spTree>
    <p:extLst>
      <p:ext uri="{BB962C8B-B14F-4D97-AF65-F5344CB8AC3E}">
        <p14:creationId xmlns="" xmlns:p14="http://schemas.microsoft.com/office/powerpoint/2010/main" val="3250614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E473C615-968A-4BF7-8191-2B6ECD020902}" type="datetime1">
              <a:rPr lang="ja-JP" altLang="en-US" smtClean="0"/>
              <a:pPr>
                <a:defRPr/>
              </a:pPr>
              <a:t>2011/6/1</a:t>
            </a:fld>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67D90A72-34E9-4551-84C7-14AC2909F676}" type="slidenum">
              <a:rPr lang="ja-JP" altLang="en-US" smtClean="0"/>
              <a:pPr>
                <a:defRPr/>
              </a:pPr>
              <a:t>&lt;#&gt;</a:t>
            </a:fld>
            <a:endParaRPr lang="en-US" altLang="ja-JP"/>
          </a:p>
        </p:txBody>
      </p:sp>
    </p:spTree>
    <p:extLst>
      <p:ext uri="{BB962C8B-B14F-4D97-AF65-F5344CB8AC3E}">
        <p14:creationId xmlns="" xmlns:p14="http://schemas.microsoft.com/office/powerpoint/2010/main" val="1984094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83C8359A-2E55-4CF5-AB7D-AB1BECAB04B9}" type="datetime1">
              <a:rPr lang="ja-JP" altLang="en-US" smtClean="0"/>
              <a:pPr>
                <a:defRPr/>
              </a:pPr>
              <a:t>2011/6/1</a:t>
            </a:fld>
            <a:endParaRPr lang="en-US" altLang="ja-JP"/>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F3DA6A06-0C35-428D-82F2-63ADA17C8629}" type="slidenum">
              <a:rPr lang="ja-JP" altLang="en-US" smtClean="0"/>
              <a:pPr>
                <a:defRPr/>
              </a:pPr>
              <a:t>&lt;#&gt;</a:t>
            </a:fld>
            <a:endParaRPr lang="en-US" altLang="ja-JP"/>
          </a:p>
        </p:txBody>
      </p:sp>
    </p:spTree>
    <p:extLst>
      <p:ext uri="{BB962C8B-B14F-4D97-AF65-F5344CB8AC3E}">
        <p14:creationId xmlns="" xmlns:p14="http://schemas.microsoft.com/office/powerpoint/2010/main" val="3204684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8835AF10-5BC0-446B-A296-B9B67ED27D94}" type="datetime1">
              <a:rPr lang="ja-JP" altLang="en-US" smtClean="0"/>
              <a:pPr>
                <a:defRPr/>
              </a:pPr>
              <a:t>2011/6/1</a:t>
            </a:fld>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96F9E46F-7C10-44BC-8A91-1626BD6ED72D}" type="slidenum">
              <a:rPr lang="ja-JP" altLang="en-US" smtClean="0"/>
              <a:pPr>
                <a:defRPr/>
              </a:pPr>
              <a:t>&lt;#&gt;</a:t>
            </a:fld>
            <a:endParaRPr lang="en-US" altLang="ja-JP"/>
          </a:p>
        </p:txBody>
      </p:sp>
    </p:spTree>
    <p:extLst>
      <p:ext uri="{BB962C8B-B14F-4D97-AF65-F5344CB8AC3E}">
        <p14:creationId xmlns="" xmlns:p14="http://schemas.microsoft.com/office/powerpoint/2010/main" val="193124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75656" y="228600"/>
            <a:ext cx="7211144" cy="9144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pPr>
              <a:defRPr/>
            </a:pPr>
            <a:fld id="{E473C615-968A-4BF7-8191-2B6ECD020902}" type="datetime1">
              <a:rPr lang="ja-JP" altLang="en-US" smtClean="0"/>
              <a:pPr>
                <a:defRPr/>
              </a:pPr>
              <a:t>2011/6/1</a:t>
            </a:fld>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67D90A72-34E9-4551-84C7-14AC2909F676}" type="slidenum">
              <a:rPr lang="ja-JP" altLang="en-US" smtClean="0"/>
              <a:pPr>
                <a:defRPr/>
              </a:pPr>
              <a:t>&lt;#&gt;</a:t>
            </a:fld>
            <a:endParaRPr lang="en-US" altLang="ja-JP"/>
          </a:p>
        </p:txBody>
      </p:sp>
      <p:sp>
        <p:nvSpPr>
          <p:cNvPr id="9" name="コンテンツ プレースホルダ 8"/>
          <p:cNvSpPr>
            <a:spLocks noGrp="1"/>
          </p:cNvSpPr>
          <p:nvPr>
            <p:ph sz="quarter" idx="1"/>
          </p:nvPr>
        </p:nvSpPr>
        <p:spPr>
          <a:xfrm>
            <a:off x="457200" y="1219200"/>
            <a:ext cx="4041648"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632198" y="1216152"/>
            <a:ext cx="4041648"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F35201C-3681-4237-8392-B6C3F9C32955}" type="datetime1">
              <a:rPr lang="ja-JP" altLang="en-US" smtClean="0"/>
              <a:pPr>
                <a:defRPr/>
              </a:pPr>
              <a:t>2011/6/1</a:t>
            </a:fld>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1858134B-5AEE-484D-92AA-D75095E46E3E}" type="slidenum">
              <a:rPr lang="ja-JP" altLang="en-US" smtClean="0"/>
              <a:pPr>
                <a:defRPr/>
              </a:pPr>
              <a:t>&lt;#&gt;</a:t>
            </a:fld>
            <a:endParaRPr lang="en-US" altLang="ja-JP"/>
          </a:p>
        </p:txBody>
      </p:sp>
    </p:spTree>
    <p:extLst>
      <p:ext uri="{BB962C8B-B14F-4D97-AF65-F5344CB8AC3E}">
        <p14:creationId xmlns="" xmlns:p14="http://schemas.microsoft.com/office/powerpoint/2010/main" val="2682751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DC59FC82-6D64-4B8B-9478-B42405248287}" type="datetime1">
              <a:rPr lang="ja-JP" altLang="en-US" smtClean="0"/>
              <a:pPr>
                <a:defRPr/>
              </a:pPr>
              <a:t>2011/6/1</a:t>
            </a:fld>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7CC1F042-8F4C-43E7-BFB1-4157D1DEADD8}" type="slidenum">
              <a:rPr lang="ja-JP" altLang="en-US" smtClean="0"/>
              <a:pPr>
                <a:defRPr/>
              </a:pPr>
              <a:t>&lt;#&gt;</a:t>
            </a:fld>
            <a:endParaRPr lang="en-US" altLang="ja-JP"/>
          </a:p>
        </p:txBody>
      </p:sp>
    </p:spTree>
    <p:extLst>
      <p:ext uri="{BB962C8B-B14F-4D97-AF65-F5344CB8AC3E}">
        <p14:creationId xmlns="" xmlns:p14="http://schemas.microsoft.com/office/powerpoint/2010/main" val="2212049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7A088902-690D-44E0-8413-0F27DA7EDE88}" type="datetime1">
              <a:rPr lang="ja-JP" altLang="en-US" smtClean="0"/>
              <a:pPr>
                <a:defRPr/>
              </a:pPr>
              <a:t>2011/6/1</a:t>
            </a:fld>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8E161EB1-3EE4-4F3F-8FBE-F29AE19B9B3B}" type="slidenum">
              <a:rPr lang="ja-JP" altLang="en-US" smtClean="0"/>
              <a:pPr>
                <a:defRPr/>
              </a:pPr>
              <a:t>&lt;#&gt;</a:t>
            </a:fld>
            <a:endParaRPr lang="en-US" altLang="ja-JP"/>
          </a:p>
        </p:txBody>
      </p:sp>
    </p:spTree>
    <p:extLst>
      <p:ext uri="{BB962C8B-B14F-4D97-AF65-F5344CB8AC3E}">
        <p14:creationId xmlns="" xmlns:p14="http://schemas.microsoft.com/office/powerpoint/2010/main" val="3174589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E361E254-2224-45D8-B497-984A0C4A7A2B}"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FC6A2C52-3FE9-4ED1-A4D4-42F695A11570}" type="slidenum">
              <a:rPr lang="ja-JP" altLang="en-US" smtClean="0"/>
              <a:pPr>
                <a:defRPr/>
              </a:pPr>
              <a:t>&lt;#&gt;</a:t>
            </a:fld>
            <a:endParaRPr lang="en-US" altLang="ja-JP"/>
          </a:p>
        </p:txBody>
      </p:sp>
    </p:spTree>
    <p:extLst>
      <p:ext uri="{BB962C8B-B14F-4D97-AF65-F5344CB8AC3E}">
        <p14:creationId xmlns="" xmlns:p14="http://schemas.microsoft.com/office/powerpoint/2010/main" val="342027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E52BBB94-BC62-40C4-9C0C-E339FD6CC910}"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27DF74BD-C452-4487-B049-B55617A09357}" type="slidenum">
              <a:rPr lang="ja-JP" altLang="en-US" smtClean="0"/>
              <a:pPr>
                <a:defRPr/>
              </a:pPr>
              <a:t>&lt;#&gt;</a:t>
            </a:fld>
            <a:endParaRPr lang="en-US" altLang="ja-JP"/>
          </a:p>
        </p:txBody>
      </p:sp>
    </p:spTree>
    <p:extLst>
      <p:ext uri="{BB962C8B-B14F-4D97-AF65-F5344CB8AC3E}">
        <p14:creationId xmlns="" xmlns:p14="http://schemas.microsoft.com/office/powerpoint/2010/main" val="3233365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F879B6AA-7D1C-4BB7-BD4A-93506ACF4844}"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64C512F2-4796-48D0-9285-1B8B755F22A0}" type="slidenum">
              <a:rPr lang="ja-JP" altLang="en-US" smtClean="0"/>
              <a:pPr>
                <a:defRPr/>
              </a:pPr>
              <a:t>&lt;#&gt;</a:t>
            </a:fld>
            <a:endParaRPr lang="en-US" altLang="ja-JP" dirty="0"/>
          </a:p>
        </p:txBody>
      </p:sp>
      <p:pic>
        <p:nvPicPr>
          <p:cNvPr id="7" name="Picture 5" descr="C:\Users\yamaji\Desktop\GakuNin_logo_mark-small.png"/>
          <p:cNvPicPr>
            <a:picLocks noChangeAspect="1" noChangeArrowheads="1"/>
          </p:cNvPicPr>
          <p:nvPr userDrawn="1"/>
        </p:nvPicPr>
        <p:blipFill>
          <a:blip r:embed="rId2" cstate="print"/>
          <a:srcRect/>
          <a:stretch>
            <a:fillRect/>
          </a:stretch>
        </p:blipFill>
        <p:spPr bwMode="auto">
          <a:xfrm>
            <a:off x="7239000" y="2114922"/>
            <a:ext cx="1905000" cy="1962150"/>
          </a:xfrm>
          <a:prstGeom prst="rect">
            <a:avLst/>
          </a:prstGeom>
          <a:noFill/>
        </p:spPr>
      </p:pic>
    </p:spTree>
    <p:extLst>
      <p:ext uri="{BB962C8B-B14F-4D97-AF65-F5344CB8AC3E}">
        <p14:creationId xmlns="" xmlns:p14="http://schemas.microsoft.com/office/powerpoint/2010/main" val="2181476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58692A1D-887D-4863-A280-9581C1F42396}"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05A5C863-9529-45A8-9F8E-AE935BF71969}" type="slidenum">
              <a:rPr lang="ja-JP" altLang="en-US" smtClean="0"/>
              <a:pPr>
                <a:defRPr/>
              </a:pPr>
              <a:t>&lt;#&gt;</a:t>
            </a:fld>
            <a:endParaRPr lang="en-US" altLang="ja-JP"/>
          </a:p>
        </p:txBody>
      </p:sp>
    </p:spTree>
    <p:extLst>
      <p:ext uri="{BB962C8B-B14F-4D97-AF65-F5344CB8AC3E}">
        <p14:creationId xmlns="" xmlns:p14="http://schemas.microsoft.com/office/powerpoint/2010/main" val="526177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15A85369-8A8F-4238-853C-6D82338D03BF}"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ECA76ED4-758B-45F2-931B-54BC8C508DE6}" type="slidenum">
              <a:rPr lang="ja-JP" altLang="en-US" smtClean="0"/>
              <a:pPr>
                <a:defRPr/>
              </a:pPr>
              <a:t>&lt;#&gt;</a:t>
            </a:fld>
            <a:endParaRPr lang="en-US" altLang="ja-JP"/>
          </a:p>
        </p:txBody>
      </p:sp>
    </p:spTree>
    <p:extLst>
      <p:ext uri="{BB962C8B-B14F-4D97-AF65-F5344CB8AC3E}">
        <p14:creationId xmlns="" xmlns:p14="http://schemas.microsoft.com/office/powerpoint/2010/main" val="32506141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E473C615-968A-4BF7-8191-2B6ECD020902}" type="datetime1">
              <a:rPr lang="ja-JP" altLang="en-US" smtClean="0"/>
              <a:pPr>
                <a:defRPr/>
              </a:pPr>
              <a:t>2011/6/1</a:t>
            </a:fld>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67D90A72-34E9-4551-84C7-14AC2909F676}" type="slidenum">
              <a:rPr lang="ja-JP" altLang="en-US" smtClean="0"/>
              <a:pPr>
                <a:defRPr/>
              </a:pPr>
              <a:t>&lt;#&gt;</a:t>
            </a:fld>
            <a:endParaRPr lang="en-US" altLang="ja-JP"/>
          </a:p>
        </p:txBody>
      </p:sp>
    </p:spTree>
    <p:extLst>
      <p:ext uri="{BB962C8B-B14F-4D97-AF65-F5344CB8AC3E}">
        <p14:creationId xmlns="" xmlns:p14="http://schemas.microsoft.com/office/powerpoint/2010/main" val="1984094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83C8359A-2E55-4CF5-AB7D-AB1BECAB04B9}" type="datetime1">
              <a:rPr lang="ja-JP" altLang="en-US" smtClean="0"/>
              <a:pPr>
                <a:defRPr/>
              </a:pPr>
              <a:t>2011/6/1</a:t>
            </a:fld>
            <a:endParaRPr lang="en-US" altLang="ja-JP"/>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F3DA6A06-0C35-428D-82F2-63ADA17C8629}" type="slidenum">
              <a:rPr lang="ja-JP" altLang="en-US" smtClean="0"/>
              <a:pPr>
                <a:defRPr/>
              </a:pPr>
              <a:t>&lt;#&gt;</a:t>
            </a:fld>
            <a:endParaRPr lang="en-US" altLang="ja-JP"/>
          </a:p>
        </p:txBody>
      </p:sp>
    </p:spTree>
    <p:extLst>
      <p:ext uri="{BB962C8B-B14F-4D97-AF65-F5344CB8AC3E}">
        <p14:creationId xmlns="" xmlns:p14="http://schemas.microsoft.com/office/powerpoint/2010/main" val="320468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475656" y="228600"/>
            <a:ext cx="7211144" cy="914400"/>
          </a:xfrm>
        </p:spPr>
        <p:txBody>
          <a:bodyPr anchor="ct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7" name="日付プレースホルダ 6"/>
          <p:cNvSpPr>
            <a:spLocks noGrp="1"/>
          </p:cNvSpPr>
          <p:nvPr>
            <p:ph type="dt" sz="half" idx="10"/>
          </p:nvPr>
        </p:nvSpPr>
        <p:spPr/>
        <p:txBody>
          <a:bodyPr/>
          <a:lstStyle>
            <a:lvl1pPr>
              <a:defRPr>
                <a:solidFill>
                  <a:schemeClr val="accent2">
                    <a:lumMod val="50000"/>
                  </a:schemeClr>
                </a:solidFill>
              </a:defRPr>
            </a:lvl1pPr>
          </a:lstStyle>
          <a:p>
            <a:pPr>
              <a:defRPr/>
            </a:pPr>
            <a:fld id="{83C8359A-2E55-4CF5-AB7D-AB1BECAB04B9}" type="datetime1">
              <a:rPr lang="ja-JP" altLang="en-US" smtClean="0"/>
              <a:pPr>
                <a:defRPr/>
              </a:pPr>
              <a:t>2011/6/1</a:t>
            </a:fld>
            <a:endParaRPr lang="en-US" altLang="ja-JP"/>
          </a:p>
        </p:txBody>
      </p:sp>
      <p:sp>
        <p:nvSpPr>
          <p:cNvPr id="8" name="フッター プレースホルダ 7"/>
          <p:cNvSpPr>
            <a:spLocks noGrp="1"/>
          </p:cNvSpPr>
          <p:nvPr>
            <p:ph type="ftr" sz="quarter" idx="11"/>
          </p:nvPr>
        </p:nvSpPr>
        <p:spPr/>
        <p:txBody>
          <a:bodyPr/>
          <a:lstStyle>
            <a:lvl1pPr>
              <a:defRPr>
                <a:solidFill>
                  <a:schemeClr val="accent2">
                    <a:lumMod val="50000"/>
                  </a:schemeClr>
                </a:solidFill>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defRPr>
                <a:solidFill>
                  <a:schemeClr val="accent2">
                    <a:lumMod val="50000"/>
                  </a:schemeClr>
                </a:solidFill>
              </a:defRPr>
            </a:lvl1pPr>
          </a:lstStyle>
          <a:p>
            <a:pPr>
              <a:defRPr/>
            </a:pPr>
            <a:fld id="{F3DA6A06-0C35-428D-82F2-63ADA17C8629}" type="slidenum">
              <a:rPr lang="ja-JP" altLang="en-US" smtClean="0"/>
              <a:pPr>
                <a:defRPr/>
              </a:pPr>
              <a:t>&lt;#&gt;</a:t>
            </a:fld>
            <a:endParaRPr lang="en-US" altLang="ja-JP"/>
          </a:p>
        </p:txBody>
      </p:sp>
      <p:sp>
        <p:nvSpPr>
          <p:cNvPr id="11" name="コンテンツ プレースホルダ 10"/>
          <p:cNvSpPr>
            <a:spLocks noGrp="1"/>
          </p:cNvSpPr>
          <p:nvPr>
            <p:ph sz="quarter" idx="2"/>
          </p:nvPr>
        </p:nvSpPr>
        <p:spPr>
          <a:xfrm>
            <a:off x="457200" y="2133600"/>
            <a:ext cx="4038600" cy="4038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648200" y="2133600"/>
            <a:ext cx="4038600" cy="4038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8835AF10-5BC0-446B-A296-B9B67ED27D94}" type="datetime1">
              <a:rPr lang="ja-JP" altLang="en-US" smtClean="0"/>
              <a:pPr>
                <a:defRPr/>
              </a:pPr>
              <a:t>2011/6/1</a:t>
            </a:fld>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96F9E46F-7C10-44BC-8A91-1626BD6ED72D}" type="slidenum">
              <a:rPr lang="ja-JP" altLang="en-US" smtClean="0"/>
              <a:pPr>
                <a:defRPr/>
              </a:pPr>
              <a:t>&lt;#&gt;</a:t>
            </a:fld>
            <a:endParaRPr lang="en-US" altLang="ja-JP"/>
          </a:p>
        </p:txBody>
      </p:sp>
    </p:spTree>
    <p:extLst>
      <p:ext uri="{BB962C8B-B14F-4D97-AF65-F5344CB8AC3E}">
        <p14:creationId xmlns="" xmlns:p14="http://schemas.microsoft.com/office/powerpoint/2010/main" val="19312448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AF35201C-3681-4237-8392-B6C3F9C32955}" type="datetime1">
              <a:rPr lang="ja-JP" altLang="en-US" smtClean="0"/>
              <a:pPr>
                <a:defRPr/>
              </a:pPr>
              <a:t>2011/6/1</a:t>
            </a:fld>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1858134B-5AEE-484D-92AA-D75095E46E3E}" type="slidenum">
              <a:rPr lang="ja-JP" altLang="en-US" smtClean="0"/>
              <a:pPr>
                <a:defRPr/>
              </a:pPr>
              <a:t>&lt;#&gt;</a:t>
            </a:fld>
            <a:endParaRPr lang="en-US" altLang="ja-JP"/>
          </a:p>
        </p:txBody>
      </p:sp>
    </p:spTree>
    <p:extLst>
      <p:ext uri="{BB962C8B-B14F-4D97-AF65-F5344CB8AC3E}">
        <p14:creationId xmlns="" xmlns:p14="http://schemas.microsoft.com/office/powerpoint/2010/main" val="26827510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DC59FC82-6D64-4B8B-9478-B42405248287}" type="datetime1">
              <a:rPr lang="ja-JP" altLang="en-US" smtClean="0"/>
              <a:pPr>
                <a:defRPr/>
              </a:pPr>
              <a:t>2011/6/1</a:t>
            </a:fld>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7CC1F042-8F4C-43E7-BFB1-4157D1DEADD8}" type="slidenum">
              <a:rPr lang="ja-JP" altLang="en-US" smtClean="0"/>
              <a:pPr>
                <a:defRPr/>
              </a:pPr>
              <a:t>&lt;#&gt;</a:t>
            </a:fld>
            <a:endParaRPr lang="en-US" altLang="ja-JP"/>
          </a:p>
        </p:txBody>
      </p:sp>
    </p:spTree>
    <p:extLst>
      <p:ext uri="{BB962C8B-B14F-4D97-AF65-F5344CB8AC3E}">
        <p14:creationId xmlns="" xmlns:p14="http://schemas.microsoft.com/office/powerpoint/2010/main" val="2212049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7A088902-690D-44E0-8413-0F27DA7EDE88}" type="datetime1">
              <a:rPr lang="ja-JP" altLang="en-US" smtClean="0"/>
              <a:pPr>
                <a:defRPr/>
              </a:pPr>
              <a:t>2011/6/1</a:t>
            </a:fld>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8E161EB1-3EE4-4F3F-8FBE-F29AE19B9B3B}" type="slidenum">
              <a:rPr lang="ja-JP" altLang="en-US" smtClean="0"/>
              <a:pPr>
                <a:defRPr/>
              </a:pPr>
              <a:t>&lt;#&gt;</a:t>
            </a:fld>
            <a:endParaRPr lang="en-US" altLang="ja-JP"/>
          </a:p>
        </p:txBody>
      </p:sp>
    </p:spTree>
    <p:extLst>
      <p:ext uri="{BB962C8B-B14F-4D97-AF65-F5344CB8AC3E}">
        <p14:creationId xmlns="" xmlns:p14="http://schemas.microsoft.com/office/powerpoint/2010/main" val="31745890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E361E254-2224-45D8-B497-984A0C4A7A2B}"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FC6A2C52-3FE9-4ED1-A4D4-42F695A11570}" type="slidenum">
              <a:rPr lang="ja-JP" altLang="en-US" smtClean="0"/>
              <a:pPr>
                <a:defRPr/>
              </a:pPr>
              <a:t>&lt;#&gt;</a:t>
            </a:fld>
            <a:endParaRPr lang="en-US" altLang="ja-JP"/>
          </a:p>
        </p:txBody>
      </p:sp>
    </p:spTree>
    <p:extLst>
      <p:ext uri="{BB962C8B-B14F-4D97-AF65-F5344CB8AC3E}">
        <p14:creationId xmlns="" xmlns:p14="http://schemas.microsoft.com/office/powerpoint/2010/main" val="3420279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E52BBB94-BC62-40C4-9C0C-E339FD6CC910}" type="datetime1">
              <a:rPr lang="ja-JP" altLang="en-US" smtClean="0"/>
              <a:pPr>
                <a:defRPr/>
              </a:pPr>
              <a:t>2011/6/1</a:t>
            </a:fld>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27DF74BD-C452-4487-B049-B55617A09357}" type="slidenum">
              <a:rPr lang="ja-JP" altLang="en-US" smtClean="0"/>
              <a:pPr>
                <a:defRPr/>
              </a:pPr>
              <a:t>&lt;#&gt;</a:t>
            </a:fld>
            <a:endParaRPr lang="en-US" altLang="ja-JP"/>
          </a:p>
        </p:txBody>
      </p:sp>
    </p:spTree>
    <p:extLst>
      <p:ext uri="{BB962C8B-B14F-4D97-AF65-F5344CB8AC3E}">
        <p14:creationId xmlns="" xmlns:p14="http://schemas.microsoft.com/office/powerpoint/2010/main" val="3233365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475656" y="228600"/>
            <a:ext cx="7211144" cy="914400"/>
          </a:xfr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lvl1pPr>
              <a:defRPr>
                <a:solidFill>
                  <a:schemeClr val="accent2">
                    <a:lumMod val="50000"/>
                  </a:schemeClr>
                </a:solidFill>
              </a:defRPr>
            </a:lvl1pPr>
          </a:lstStyle>
          <a:p>
            <a:pPr>
              <a:defRPr/>
            </a:pPr>
            <a:fld id="{8835AF10-5BC0-446B-A296-B9B67ED27D94}" type="datetime1">
              <a:rPr lang="ja-JP" altLang="en-US" smtClean="0"/>
              <a:pPr>
                <a:defRPr/>
              </a:pPr>
              <a:t>2011/6/1</a:t>
            </a:fld>
            <a:endParaRPr lang="en-US" altLang="ja-JP"/>
          </a:p>
        </p:txBody>
      </p:sp>
      <p:sp>
        <p:nvSpPr>
          <p:cNvPr id="4" name="フッター プレースホルダ 3"/>
          <p:cNvSpPr>
            <a:spLocks noGrp="1"/>
          </p:cNvSpPr>
          <p:nvPr>
            <p:ph type="ftr" sz="quarter" idx="11"/>
          </p:nvPr>
        </p:nvSpPr>
        <p:spPr/>
        <p:txBody>
          <a:bodyPr/>
          <a:lstStyle>
            <a:lvl1pPr>
              <a:defRPr>
                <a:solidFill>
                  <a:schemeClr val="accent2">
                    <a:lumMod val="50000"/>
                  </a:schemeClr>
                </a:solidFill>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a:solidFill>
                  <a:schemeClr val="accent2">
                    <a:lumMod val="50000"/>
                  </a:schemeClr>
                </a:solidFill>
              </a:defRPr>
            </a:lvl1pPr>
          </a:lstStyle>
          <a:p>
            <a:pPr>
              <a:defRPr/>
            </a:pPr>
            <a:fld id="{96F9E46F-7C10-44BC-8A91-1626BD6ED72D}" type="slidenum">
              <a:rPr lang="ja-JP" altLang="en-US" smtClean="0"/>
              <a:pPr>
                <a:defRPr/>
              </a:pPr>
              <a:t>&lt;#&gt;</a:t>
            </a:fld>
            <a:endParaRPr lang="en-US" altLang="ja-JP"/>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solidFill>
                  <a:schemeClr val="accent2">
                    <a:lumMod val="50000"/>
                  </a:schemeClr>
                </a:solidFill>
              </a:defRPr>
            </a:lvl1pPr>
          </a:lstStyle>
          <a:p>
            <a:pPr>
              <a:defRPr/>
            </a:pPr>
            <a:fld id="{AF35201C-3681-4237-8392-B6C3F9C32955}" type="datetime1">
              <a:rPr lang="ja-JP" altLang="en-US" smtClean="0"/>
              <a:pPr>
                <a:defRPr/>
              </a:pPr>
              <a:t>2011/6/1</a:t>
            </a:fld>
            <a:endParaRPr lang="en-US" altLang="ja-JP"/>
          </a:p>
        </p:txBody>
      </p:sp>
      <p:sp>
        <p:nvSpPr>
          <p:cNvPr id="3" name="フッター プレースホルダ 2"/>
          <p:cNvSpPr>
            <a:spLocks noGrp="1"/>
          </p:cNvSpPr>
          <p:nvPr>
            <p:ph type="ftr" sz="quarter" idx="11"/>
          </p:nvPr>
        </p:nvSpPr>
        <p:spPr/>
        <p:txBody>
          <a:bodyPr/>
          <a:lstStyle>
            <a:lvl1pPr>
              <a:defRPr>
                <a:solidFill>
                  <a:schemeClr val="accent2">
                    <a:lumMod val="50000"/>
                  </a:schemeClr>
                </a:solidFill>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a:defRPr>
                <a:solidFill>
                  <a:schemeClr val="accent2">
                    <a:lumMod val="50000"/>
                  </a:schemeClr>
                </a:solidFill>
              </a:defRPr>
            </a:lvl1pPr>
          </a:lstStyle>
          <a:p>
            <a:pPr>
              <a:defRPr/>
            </a:pPr>
            <a:fld id="{1858134B-5AEE-484D-92AA-D75095E46E3E}" type="slidenum">
              <a:rPr lang="ja-JP" altLang="en-US" smtClean="0"/>
              <a:pPr>
                <a:defRPr/>
              </a:pPr>
              <a:t>&lt;#&gt;</a:t>
            </a:fld>
            <a:endParaRPr lang="en-US" altLang="ja-JP"/>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defRPr>
            </a:lvl1pPr>
          </a:lstStyle>
          <a:p>
            <a:r>
              <a:rPr kumimoji="0" lang="ja-JP" altLang="en-US" smtClean="0"/>
              <a:t>マスタ タイトルの書式設定</a:t>
            </a:r>
            <a:endParaRPr kumimoji="0" lang="en-US" dirty="0"/>
          </a:p>
        </p:txBody>
      </p:sp>
      <p:sp>
        <p:nvSpPr>
          <p:cNvPr id="3" name="テキスト プレースホル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lvl1pPr>
              <a:defRPr>
                <a:solidFill>
                  <a:schemeClr val="accent2">
                    <a:lumMod val="50000"/>
                  </a:schemeClr>
                </a:solidFill>
              </a:defRPr>
            </a:lvl1pPr>
          </a:lstStyle>
          <a:p>
            <a:pPr>
              <a:defRPr/>
            </a:pPr>
            <a:fld id="{DC59FC82-6D64-4B8B-9478-B42405248287}" type="datetime1">
              <a:rPr lang="ja-JP" altLang="en-US" smtClean="0"/>
              <a:pPr>
                <a:defRPr/>
              </a:pPr>
              <a:t>2011/6/1</a:t>
            </a:fld>
            <a:endParaRPr lang="en-US" altLang="ja-JP"/>
          </a:p>
        </p:txBody>
      </p:sp>
      <p:sp>
        <p:nvSpPr>
          <p:cNvPr id="6" name="フッター プレースホルダ 5"/>
          <p:cNvSpPr>
            <a:spLocks noGrp="1"/>
          </p:cNvSpPr>
          <p:nvPr>
            <p:ph type="ftr" sz="quarter" idx="11"/>
          </p:nvPr>
        </p:nvSpPr>
        <p:spPr/>
        <p:txBody>
          <a:bodyPr/>
          <a:lstStyle>
            <a:lvl1pPr>
              <a:defRPr>
                <a:solidFill>
                  <a:schemeClr val="accent2">
                    <a:lumMod val="50000"/>
                  </a:schemeClr>
                </a:solidFill>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solidFill>
                  <a:schemeClr val="accent2">
                    <a:lumMod val="50000"/>
                  </a:schemeClr>
                </a:solidFill>
              </a:defRPr>
            </a:lvl1pPr>
          </a:lstStyle>
          <a:p>
            <a:pPr>
              <a:defRPr/>
            </a:pPr>
            <a:fld id="{7CC1F042-8F4C-43E7-BFB1-4157D1DEADD8}" type="slidenum">
              <a:rPr lang="ja-JP" altLang="en-US" smtClean="0"/>
              <a:pPr>
                <a:defRPr/>
              </a:pPr>
              <a:t>&lt;#&gt;</a:t>
            </a:fld>
            <a:endParaRPr lang="en-US" altLang="ja-JP"/>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 11"/>
          <p:cNvSpPr>
            <a:spLocks noGrp="1"/>
          </p:cNvSpPr>
          <p:nvPr>
            <p:ph sz="quarter" idx="1"/>
          </p:nvPr>
        </p:nvSpPr>
        <p:spPr>
          <a:xfrm>
            <a:off x="304800" y="304800"/>
            <a:ext cx="5715000" cy="5715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fld id="{7A088902-690D-44E0-8413-0F27DA7EDE88}" type="datetime1">
              <a:rPr lang="ja-JP" altLang="en-US" smtClean="0"/>
              <a:pPr>
                <a:defRPr/>
              </a:pPr>
              <a:t>2011/6/1</a:t>
            </a:fld>
            <a:endParaRPr lang="en-US" altLang="ja-JP"/>
          </a:p>
        </p:txBody>
      </p:sp>
      <p:sp>
        <p:nvSpPr>
          <p:cNvPr id="6" name="フッター プレースホルダ 5"/>
          <p:cNvSpPr>
            <a:spLocks noGrp="1"/>
          </p:cNvSpPr>
          <p:nvPr>
            <p:ph type="ftr" sz="quarter" idx="11"/>
          </p:nvPr>
        </p:nvSpPr>
        <p:spPr/>
        <p:txBody>
          <a:bodyPr/>
          <a:lstStyle/>
          <a:p>
            <a:pPr>
              <a:defRPr/>
            </a:pPr>
            <a:endParaRPr lang="en-US" altLang="ja-JP"/>
          </a:p>
        </p:txBody>
      </p:sp>
      <p:sp>
        <p:nvSpPr>
          <p:cNvPr id="7" name="スライド番号プレースホルダ 6"/>
          <p:cNvSpPr>
            <a:spLocks noGrp="1"/>
          </p:cNvSpPr>
          <p:nvPr>
            <p:ph type="sldNum" sz="quarter" idx="12"/>
          </p:nvPr>
        </p:nvSpPr>
        <p:spPr/>
        <p:txBody>
          <a:bodyPr/>
          <a:lstStyle/>
          <a:p>
            <a:pPr>
              <a:defRPr/>
            </a:pPr>
            <a:fld id="{8E161EB1-3EE4-4F3F-8FBE-F29AE19B9B3B}" type="slidenum">
              <a:rPr lang="ja-JP" altLang="en-US" smtClean="0"/>
              <a:pPr>
                <a:defRPr/>
              </a:pPr>
              <a:t>&lt;#&gt;</a:t>
            </a:fld>
            <a:endParaRPr lang="en-US" altLang="ja-JP"/>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1475656" y="152400"/>
            <a:ext cx="7211144" cy="990600"/>
          </a:xfrm>
          <a:prstGeom prst="rect">
            <a:avLst/>
          </a:prstGeom>
        </p:spPr>
        <p:txBody>
          <a:bodyPr vert="horz" anchor="b" anchorCtr="0">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fld id="{7A7A727D-2C44-4D17-A692-F0BAED14F6EB}" type="datetime1">
              <a:rPr lang="ja-JP" altLang="en-US" smtClean="0"/>
              <a:pPr>
                <a:defRPr/>
              </a:pPr>
              <a:t>2011/6/1</a:t>
            </a:fld>
            <a:endParaRPr lang="en-US" altLang="ja-JP"/>
          </a:p>
        </p:txBody>
      </p:sp>
      <p:sp>
        <p:nvSpPr>
          <p:cNvPr id="3" name="フッター プレースホル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defRPr/>
            </a:pPr>
            <a:endParaRPr lang="en-US" altLang="ja-JP"/>
          </a:p>
        </p:txBody>
      </p:sp>
      <p:sp>
        <p:nvSpPr>
          <p:cNvPr id="23" name="スライド番号プレースホル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6A38E0B7-5AE6-4546-A058-6CD439DE00D2}" type="slidenum">
              <a:rPr lang="ja-JP" altLang="en-US" smtClean="0"/>
              <a:pPr>
                <a:defRPr/>
              </a:pPr>
              <a:t>&lt;#&gt;</a:t>
            </a:fld>
            <a:endParaRPr lang="en-US" altLang="ja-JP"/>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026" name="Picture 2" descr="Z:\Windows\UPKI\Shibboleth\ロゴ\GakuNin_logo_tate-small.png"/>
          <p:cNvPicPr>
            <a:picLocks noChangeAspect="1" noChangeArrowheads="1"/>
          </p:cNvPicPr>
          <p:nvPr/>
        </p:nvPicPr>
        <p:blipFill>
          <a:blip r:embed="rId13" cstate="print"/>
          <a:srcRect/>
          <a:stretch>
            <a:fillRect/>
          </a:stretch>
        </p:blipFill>
        <p:spPr bwMode="auto">
          <a:xfrm>
            <a:off x="451148" y="219869"/>
            <a:ext cx="952500" cy="904875"/>
          </a:xfrm>
          <a:prstGeom prst="rect">
            <a:avLst/>
          </a:prstGeom>
          <a:noFill/>
        </p:spPr>
      </p:pic>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A7A727D-2C44-4D17-A692-F0BAED14F6EB}" type="datetime1">
              <a:rPr lang="ja-JP" altLang="en-US" smtClean="0"/>
              <a:pPr>
                <a:defRPr/>
              </a:pPr>
              <a:t>2011/6/1</a:t>
            </a:fld>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A38E0B7-5AE6-4546-A058-6CD439DE00D2}" type="slidenum">
              <a:rPr lang="ja-JP" altLang="en-US" smtClean="0"/>
              <a:pPr>
                <a:defRPr/>
              </a:pPr>
              <a:t>&lt;#&gt;</a:t>
            </a:fld>
            <a:endParaRPr lang="en-US" altLang="ja-JP"/>
          </a:p>
        </p:txBody>
      </p:sp>
    </p:spTree>
    <p:extLst>
      <p:ext uri="{BB962C8B-B14F-4D97-AF65-F5344CB8AC3E}">
        <p14:creationId xmlns:p14="http://schemas.microsoft.com/office/powerpoint/2010/main" xmlns="" val="169719072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458470" y="264422"/>
            <a:ext cx="7228330" cy="688078"/>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460500"/>
            <a:ext cx="8229600" cy="4762500"/>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メイリオ"/>
              </a:defRPr>
            </a:lvl1pPr>
          </a:lstStyle>
          <a:p>
            <a:pPr>
              <a:defRPr/>
            </a:pPr>
            <a:fld id="{7A7A727D-2C44-4D17-A692-F0BAED14F6EB}" type="datetime1">
              <a:rPr lang="ja-JP" altLang="en-US" smtClean="0"/>
              <a:pPr>
                <a:defRPr/>
              </a:pPr>
              <a:t>2011/6/1</a:t>
            </a:fld>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メイリオ"/>
              </a:defRPr>
            </a:lvl1pPr>
          </a:lstStyle>
          <a:p>
            <a:pPr>
              <a:defRPr/>
            </a:pPr>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メイリオ"/>
              </a:defRPr>
            </a:lvl1pPr>
          </a:lstStyle>
          <a:p>
            <a:pPr>
              <a:defRPr/>
            </a:pPr>
            <a:fld id="{6A38E0B7-5AE6-4546-A058-6CD439DE00D2}" type="slidenum">
              <a:rPr lang="ja-JP" altLang="en-US" smtClean="0"/>
              <a:pPr>
                <a:defRPr/>
              </a:pPr>
              <a:t>&lt;#&gt;</a:t>
            </a:fld>
            <a:endParaRPr lang="en-US" altLang="ja-JP"/>
          </a:p>
        </p:txBody>
      </p:sp>
      <p:cxnSp>
        <p:nvCxnSpPr>
          <p:cNvPr id="8" name="直線コネクタ 7"/>
          <p:cNvCxnSpPr/>
          <p:nvPr/>
        </p:nvCxnSpPr>
        <p:spPr>
          <a:xfrm>
            <a:off x="1458470" y="1152582"/>
            <a:ext cx="7228330" cy="0"/>
          </a:xfrm>
          <a:prstGeom prst="line">
            <a:avLst/>
          </a:prstGeom>
          <a:ln>
            <a:solidFill>
              <a:srgbClr val="4F81BD"/>
            </a:solidFill>
          </a:ln>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57199" y="357593"/>
            <a:ext cx="954207" cy="947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4207240"/>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defTabSz="457200" rtl="0" eaLnBrk="1" latinLnBrk="0" hangingPunct="1">
        <a:spcBef>
          <a:spcPct val="0"/>
        </a:spcBef>
        <a:buNone/>
        <a:defRPr kumimoji="1" sz="2400" kern="1200">
          <a:solidFill>
            <a:schemeClr val="tx1"/>
          </a:solidFill>
          <a:latin typeface="+mj-lt"/>
          <a:ea typeface="メイリオ"/>
          <a:cs typeface="+mj-cs"/>
        </a:defRPr>
      </a:lvl1pPr>
    </p:titleStyle>
    <p:bodyStyle>
      <a:lvl1pPr marL="342900" indent="-342900" algn="l" defTabSz="457200" rtl="0" eaLnBrk="1" latinLnBrk="0" hangingPunct="1">
        <a:spcBef>
          <a:spcPct val="20000"/>
        </a:spcBef>
        <a:buFont typeface="Arial"/>
        <a:buChar char="•"/>
        <a:defRPr kumimoji="1" sz="2400" kern="1200">
          <a:solidFill>
            <a:schemeClr val="tx1"/>
          </a:solidFill>
          <a:latin typeface="+mn-lt"/>
          <a:ea typeface="メイリオ"/>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mn-lt"/>
          <a:ea typeface="メイリオ"/>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mn-lt"/>
          <a:ea typeface="メイリオ"/>
          <a:cs typeface="+mn-cs"/>
        </a:defRPr>
      </a:lvl3pPr>
      <a:lvl4pPr marL="1600200" indent="-228600" algn="l" defTabSz="457200" rtl="0" eaLnBrk="1" latinLnBrk="0" hangingPunct="1">
        <a:spcBef>
          <a:spcPct val="20000"/>
        </a:spcBef>
        <a:buFont typeface="Arial"/>
        <a:buChar char="–"/>
        <a:defRPr kumimoji="1" sz="1800" kern="1200">
          <a:solidFill>
            <a:schemeClr val="tx1"/>
          </a:solidFill>
          <a:latin typeface="+mn-lt"/>
          <a:ea typeface="メイリオ"/>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mn-lt"/>
          <a:ea typeface="メイリオ"/>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458470" y="264422"/>
            <a:ext cx="7228330" cy="688078"/>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460500"/>
            <a:ext cx="8229600" cy="4762500"/>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メイリオ"/>
              </a:defRPr>
            </a:lvl1pPr>
          </a:lstStyle>
          <a:p>
            <a:pPr>
              <a:defRPr/>
            </a:pPr>
            <a:fld id="{7A7A727D-2C44-4D17-A692-F0BAED14F6EB}" type="datetime1">
              <a:rPr lang="ja-JP" altLang="en-US" smtClean="0"/>
              <a:pPr>
                <a:defRPr/>
              </a:pPr>
              <a:t>2011/6/1</a:t>
            </a:fld>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メイリオ"/>
              </a:defRPr>
            </a:lvl1pPr>
          </a:lstStyle>
          <a:p>
            <a:pPr>
              <a:defRPr/>
            </a:pPr>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メイリオ"/>
              </a:defRPr>
            </a:lvl1pPr>
          </a:lstStyle>
          <a:p>
            <a:pPr>
              <a:defRPr/>
            </a:pPr>
            <a:fld id="{6A38E0B7-5AE6-4546-A058-6CD439DE00D2}" type="slidenum">
              <a:rPr lang="ja-JP" altLang="en-US" smtClean="0"/>
              <a:pPr>
                <a:defRPr/>
              </a:pPr>
              <a:t>&lt;#&gt;</a:t>
            </a:fld>
            <a:endParaRPr lang="en-US" altLang="ja-JP"/>
          </a:p>
        </p:txBody>
      </p:sp>
      <p:cxnSp>
        <p:nvCxnSpPr>
          <p:cNvPr id="8" name="直線コネクタ 7"/>
          <p:cNvCxnSpPr/>
          <p:nvPr/>
        </p:nvCxnSpPr>
        <p:spPr>
          <a:xfrm>
            <a:off x="1458470" y="1152582"/>
            <a:ext cx="7228330" cy="0"/>
          </a:xfrm>
          <a:prstGeom prst="line">
            <a:avLst/>
          </a:prstGeom>
          <a:ln>
            <a:solidFill>
              <a:srgbClr val="4F81BD"/>
            </a:solidFill>
          </a:ln>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57199" y="357593"/>
            <a:ext cx="954207" cy="947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4207240"/>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l" defTabSz="457200" rtl="0" eaLnBrk="1" latinLnBrk="0" hangingPunct="1">
        <a:spcBef>
          <a:spcPct val="0"/>
        </a:spcBef>
        <a:buNone/>
        <a:defRPr kumimoji="1" sz="2400" kern="1200">
          <a:solidFill>
            <a:schemeClr val="tx1"/>
          </a:solidFill>
          <a:latin typeface="+mj-lt"/>
          <a:ea typeface="メイリオ"/>
          <a:cs typeface="+mj-cs"/>
        </a:defRPr>
      </a:lvl1pPr>
    </p:titleStyle>
    <p:bodyStyle>
      <a:lvl1pPr marL="342900" indent="-342900" algn="l" defTabSz="457200" rtl="0" eaLnBrk="1" latinLnBrk="0" hangingPunct="1">
        <a:spcBef>
          <a:spcPct val="20000"/>
        </a:spcBef>
        <a:buFont typeface="Arial"/>
        <a:buChar char="•"/>
        <a:defRPr kumimoji="1" sz="2400" kern="1200">
          <a:solidFill>
            <a:schemeClr val="tx1"/>
          </a:solidFill>
          <a:latin typeface="+mn-lt"/>
          <a:ea typeface="メイリオ"/>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mn-lt"/>
          <a:ea typeface="メイリオ"/>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mn-lt"/>
          <a:ea typeface="メイリオ"/>
          <a:cs typeface="+mn-cs"/>
        </a:defRPr>
      </a:lvl3pPr>
      <a:lvl4pPr marL="1600200" indent="-228600" algn="l" defTabSz="457200" rtl="0" eaLnBrk="1" latinLnBrk="0" hangingPunct="1">
        <a:spcBef>
          <a:spcPct val="20000"/>
        </a:spcBef>
        <a:buFont typeface="Arial"/>
        <a:buChar char="–"/>
        <a:defRPr kumimoji="1" sz="1800" kern="1200">
          <a:solidFill>
            <a:schemeClr val="tx1"/>
          </a:solidFill>
          <a:latin typeface="+mn-lt"/>
          <a:ea typeface="メイリオ"/>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mn-lt"/>
          <a:ea typeface="メイリオ"/>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458470" y="264422"/>
            <a:ext cx="7228330" cy="688078"/>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460500"/>
            <a:ext cx="8229600" cy="4762500"/>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メイリオ"/>
              </a:defRPr>
            </a:lvl1pPr>
          </a:lstStyle>
          <a:p>
            <a:pPr>
              <a:defRPr/>
            </a:pPr>
            <a:fld id="{7A7A727D-2C44-4D17-A692-F0BAED14F6EB}" type="datetime1">
              <a:rPr lang="ja-JP" altLang="en-US" smtClean="0"/>
              <a:pPr>
                <a:defRPr/>
              </a:pPr>
              <a:t>2011/6/1</a:t>
            </a:fld>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メイリオ"/>
              </a:defRPr>
            </a:lvl1pPr>
          </a:lstStyle>
          <a:p>
            <a:pPr>
              <a:defRPr/>
            </a:pPr>
            <a:endParaRPr lang="en-US" altLang="ja-JP"/>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メイリオ"/>
              </a:defRPr>
            </a:lvl1pPr>
          </a:lstStyle>
          <a:p>
            <a:pPr>
              <a:defRPr/>
            </a:pPr>
            <a:fld id="{6A38E0B7-5AE6-4546-A058-6CD439DE00D2}" type="slidenum">
              <a:rPr lang="ja-JP" altLang="en-US" smtClean="0"/>
              <a:pPr>
                <a:defRPr/>
              </a:pPr>
              <a:t>&lt;#&gt;</a:t>
            </a:fld>
            <a:endParaRPr lang="en-US" altLang="ja-JP"/>
          </a:p>
        </p:txBody>
      </p:sp>
      <p:cxnSp>
        <p:nvCxnSpPr>
          <p:cNvPr id="8" name="直線コネクタ 7"/>
          <p:cNvCxnSpPr/>
          <p:nvPr/>
        </p:nvCxnSpPr>
        <p:spPr>
          <a:xfrm>
            <a:off x="1458470" y="1152582"/>
            <a:ext cx="7228330" cy="0"/>
          </a:xfrm>
          <a:prstGeom prst="line">
            <a:avLst/>
          </a:prstGeom>
          <a:ln>
            <a:solidFill>
              <a:srgbClr val="4F81BD"/>
            </a:solidFill>
          </a:ln>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57199" y="357593"/>
            <a:ext cx="954207" cy="947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4207240"/>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hf hdr="0" ftr="0" dt="0"/>
  <p:txStyles>
    <p:titleStyle>
      <a:lvl1pPr algn="l" defTabSz="457200" rtl="0" eaLnBrk="1" latinLnBrk="0" hangingPunct="1">
        <a:spcBef>
          <a:spcPct val="0"/>
        </a:spcBef>
        <a:buNone/>
        <a:defRPr kumimoji="1" sz="2400" kern="1200">
          <a:solidFill>
            <a:schemeClr val="tx1"/>
          </a:solidFill>
          <a:latin typeface="+mj-lt"/>
          <a:ea typeface="メイリオ"/>
          <a:cs typeface="+mj-cs"/>
        </a:defRPr>
      </a:lvl1pPr>
    </p:titleStyle>
    <p:bodyStyle>
      <a:lvl1pPr marL="342900" indent="-342900" algn="l" defTabSz="457200" rtl="0" eaLnBrk="1" latinLnBrk="0" hangingPunct="1">
        <a:spcBef>
          <a:spcPct val="20000"/>
        </a:spcBef>
        <a:buFont typeface="Arial"/>
        <a:buChar char="•"/>
        <a:defRPr kumimoji="1" sz="2400" kern="1200">
          <a:solidFill>
            <a:schemeClr val="tx1"/>
          </a:solidFill>
          <a:latin typeface="+mn-lt"/>
          <a:ea typeface="メイリオ"/>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mn-lt"/>
          <a:ea typeface="メイリオ"/>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mn-lt"/>
          <a:ea typeface="メイリオ"/>
          <a:cs typeface="+mn-cs"/>
        </a:defRPr>
      </a:lvl3pPr>
      <a:lvl4pPr marL="1600200" indent="-228600" algn="l" defTabSz="457200" rtl="0" eaLnBrk="1" latinLnBrk="0" hangingPunct="1">
        <a:spcBef>
          <a:spcPct val="20000"/>
        </a:spcBef>
        <a:buFont typeface="Arial"/>
        <a:buChar char="–"/>
        <a:defRPr kumimoji="1" sz="1800" kern="1200">
          <a:solidFill>
            <a:schemeClr val="tx1"/>
          </a:solidFill>
          <a:latin typeface="+mn-lt"/>
          <a:ea typeface="メイリオ"/>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mn-lt"/>
          <a:ea typeface="メイリオ"/>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hemeOverride" Target="../theme/themeOverride2.xml"/><Relationship Id="rId6" Type="http://schemas.openxmlformats.org/officeDocument/2006/relationships/image" Target="../media/image28.png"/><Relationship Id="rId5" Type="http://schemas.openxmlformats.org/officeDocument/2006/relationships/image" Target="../media/image27.gif"/><Relationship Id="rId4" Type="http://schemas.openxmlformats.org/officeDocument/2006/relationships/image" Target="../media/image26.gif"/></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39.xml"/><Relationship Id="rId1" Type="http://schemas.openxmlformats.org/officeDocument/2006/relationships/themeOverride" Target="../theme/themeOverride3.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18" Type="http://schemas.openxmlformats.org/officeDocument/2006/relationships/oleObject" Target="../embeddings/oleObject16.bin"/><Relationship Id="rId26" Type="http://schemas.openxmlformats.org/officeDocument/2006/relationships/oleObject" Target="../embeddings/oleObject24.bin"/><Relationship Id="rId3" Type="http://schemas.openxmlformats.org/officeDocument/2006/relationships/slideLayout" Target="../slideLayouts/slideLayout24.xml"/><Relationship Id="rId21" Type="http://schemas.openxmlformats.org/officeDocument/2006/relationships/oleObject" Target="../embeddings/oleObject19.bin"/><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oleObject" Target="../embeddings/oleObject15.bin"/><Relationship Id="rId25" Type="http://schemas.openxmlformats.org/officeDocument/2006/relationships/oleObject" Target="../embeddings/oleObject23.bin"/><Relationship Id="rId2" Type="http://schemas.openxmlformats.org/officeDocument/2006/relationships/vmlDrawing" Target="../drawings/vmlDrawing2.vml"/><Relationship Id="rId16" Type="http://schemas.openxmlformats.org/officeDocument/2006/relationships/oleObject" Target="../embeddings/oleObject14.bin"/><Relationship Id="rId20" Type="http://schemas.openxmlformats.org/officeDocument/2006/relationships/oleObject" Target="../embeddings/oleObject18.bin"/><Relationship Id="rId29" Type="http://schemas.openxmlformats.org/officeDocument/2006/relationships/oleObject" Target="../embeddings/oleObject27.bin"/><Relationship Id="rId1" Type="http://schemas.openxmlformats.org/officeDocument/2006/relationships/themeOverride" Target="../theme/themeOverride4.xml"/><Relationship Id="rId6" Type="http://schemas.openxmlformats.org/officeDocument/2006/relationships/oleObject" Target="../embeddings/oleObject4.bin"/><Relationship Id="rId11" Type="http://schemas.openxmlformats.org/officeDocument/2006/relationships/oleObject" Target="../embeddings/oleObject9.bin"/><Relationship Id="rId24" Type="http://schemas.openxmlformats.org/officeDocument/2006/relationships/oleObject" Target="../embeddings/oleObject22.bin"/><Relationship Id="rId5" Type="http://schemas.openxmlformats.org/officeDocument/2006/relationships/oleObject" Target="../embeddings/oleObject3.bin"/><Relationship Id="rId15" Type="http://schemas.openxmlformats.org/officeDocument/2006/relationships/oleObject" Target="../embeddings/oleObject13.bin"/><Relationship Id="rId23" Type="http://schemas.openxmlformats.org/officeDocument/2006/relationships/oleObject" Target="../embeddings/oleObject21.bin"/><Relationship Id="rId28" Type="http://schemas.openxmlformats.org/officeDocument/2006/relationships/oleObject" Target="../embeddings/oleObject26.bin"/><Relationship Id="rId10" Type="http://schemas.openxmlformats.org/officeDocument/2006/relationships/oleObject" Target="../embeddings/oleObject8.bin"/><Relationship Id="rId19" Type="http://schemas.openxmlformats.org/officeDocument/2006/relationships/oleObject" Target="../embeddings/oleObject17.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 Id="rId22" Type="http://schemas.openxmlformats.org/officeDocument/2006/relationships/oleObject" Target="../embeddings/oleObject20.bin"/><Relationship Id="rId27" Type="http://schemas.openxmlformats.org/officeDocument/2006/relationships/oleObject" Target="../embeddings/oleObject25.bin"/><Relationship Id="rId30" Type="http://schemas.openxmlformats.org/officeDocument/2006/relationships/oleObject" Target="../embeddings/oleObject28.bin"/></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jpeg"/><Relationship Id="rId18" Type="http://schemas.openxmlformats.org/officeDocument/2006/relationships/image" Target="../media/image50.jpeg"/><Relationship Id="rId3" Type="http://schemas.openxmlformats.org/officeDocument/2006/relationships/image" Target="../media/image35.jpeg"/><Relationship Id="rId7" Type="http://schemas.openxmlformats.org/officeDocument/2006/relationships/image" Target="../media/image39.wmf"/><Relationship Id="rId12" Type="http://schemas.openxmlformats.org/officeDocument/2006/relationships/image" Target="../media/image44.jpeg"/><Relationship Id="rId17" Type="http://schemas.openxmlformats.org/officeDocument/2006/relationships/image" Target="../media/image49.jpeg"/><Relationship Id="rId2" Type="http://schemas.openxmlformats.org/officeDocument/2006/relationships/notesSlide" Target="../notesSlides/notesSlide12.xml"/><Relationship Id="rId16" Type="http://schemas.openxmlformats.org/officeDocument/2006/relationships/image" Target="../media/image48.jpeg"/><Relationship Id="rId20"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wmf"/><Relationship Id="rId5" Type="http://schemas.openxmlformats.org/officeDocument/2006/relationships/image" Target="../media/image37.wmf"/><Relationship Id="rId15" Type="http://schemas.openxmlformats.org/officeDocument/2006/relationships/image" Target="../media/image47.jpeg"/><Relationship Id="rId10" Type="http://schemas.openxmlformats.org/officeDocument/2006/relationships/image" Target="../media/image42.jpeg"/><Relationship Id="rId19" Type="http://schemas.openxmlformats.org/officeDocument/2006/relationships/image" Target="../media/image51.jpeg"/><Relationship Id="rId4" Type="http://schemas.openxmlformats.org/officeDocument/2006/relationships/image" Target="../media/image36.wmf"/><Relationship Id="rId9" Type="http://schemas.openxmlformats.org/officeDocument/2006/relationships/image" Target="../media/image41.gif"/><Relationship Id="rId14" Type="http://schemas.openxmlformats.org/officeDocument/2006/relationships/image" Target="../media/image4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dirty="0" smtClean="0"/>
              <a:t>学術認証フェデレーションによる</a:t>
            </a:r>
            <a:r>
              <a:rPr lang="en-US" altLang="ja-JP" dirty="0" smtClean="0"/>
              <a:t/>
            </a:r>
            <a:br>
              <a:rPr lang="en-US" altLang="ja-JP" dirty="0" smtClean="0"/>
            </a:br>
            <a:r>
              <a:rPr lang="ja-JP" altLang="en-US" dirty="0" smtClean="0"/>
              <a:t>新たな大学</a:t>
            </a:r>
            <a:r>
              <a:rPr lang="en-US" altLang="ja-JP" dirty="0" smtClean="0"/>
              <a:t>ICT</a:t>
            </a:r>
            <a:r>
              <a:rPr lang="ja-JP" altLang="en-US" dirty="0" smtClean="0"/>
              <a:t>利活用の展開</a:t>
            </a:r>
            <a:endParaRPr kumimoji="1" lang="ja-JP" altLang="en-US" dirty="0"/>
          </a:p>
        </p:txBody>
      </p:sp>
      <p:sp>
        <p:nvSpPr>
          <p:cNvPr id="3" name="サブタイトル 2"/>
          <p:cNvSpPr>
            <a:spLocks noGrp="1"/>
          </p:cNvSpPr>
          <p:nvPr>
            <p:ph type="subTitle" idx="1"/>
          </p:nvPr>
        </p:nvSpPr>
        <p:spPr/>
        <p:txBody>
          <a:bodyPr/>
          <a:lstStyle/>
          <a:p>
            <a:r>
              <a:rPr lang="ja-JP" altLang="en-US" dirty="0" smtClean="0"/>
              <a:t>国立情報学研究所　山地一禎</a:t>
            </a:r>
          </a:p>
          <a:p>
            <a:endParaRPr kumimoji="1" lang="ja-JP" altLang="en-US" dirty="0"/>
          </a:p>
        </p:txBody>
      </p:sp>
      <p:sp>
        <p:nvSpPr>
          <p:cNvPr id="4" name="テキスト ボックス 3"/>
          <p:cNvSpPr txBox="1"/>
          <p:nvPr/>
        </p:nvSpPr>
        <p:spPr>
          <a:xfrm>
            <a:off x="4976397" y="5805264"/>
            <a:ext cx="3268011" cy="584775"/>
          </a:xfrm>
          <a:prstGeom prst="rect">
            <a:avLst/>
          </a:prstGeom>
          <a:noFill/>
        </p:spPr>
        <p:txBody>
          <a:bodyPr wrap="none" rtlCol="0">
            <a:spAutoFit/>
          </a:bodyPr>
          <a:lstStyle/>
          <a:p>
            <a:r>
              <a:rPr kumimoji="1" lang="en-US" altLang="ja-JP" sz="1600" dirty="0" smtClean="0"/>
              <a:t>New Education Expo 2011 in </a:t>
            </a:r>
            <a:r>
              <a:rPr kumimoji="1" lang="ja-JP" altLang="en-US" sz="1600" dirty="0" smtClean="0"/>
              <a:t>大阪</a:t>
            </a:r>
            <a:endParaRPr kumimoji="1" lang="en-US" altLang="ja-JP" sz="1600" dirty="0" smtClean="0"/>
          </a:p>
          <a:p>
            <a:r>
              <a:rPr lang="ja-JP" altLang="en-US" sz="1600" dirty="0" smtClean="0"/>
              <a:t>大学における</a:t>
            </a:r>
            <a:r>
              <a:rPr lang="en-US" altLang="ja-JP" sz="1600" dirty="0" smtClean="0"/>
              <a:t>ICT</a:t>
            </a:r>
            <a:r>
              <a:rPr lang="ja-JP" altLang="en-US" sz="1600" dirty="0" smtClean="0"/>
              <a:t>マネージメント</a:t>
            </a:r>
            <a:endParaRPr lang="en-US" altLang="ja-JP" sz="16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学認の歩み</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10</a:t>
            </a:fld>
            <a:endParaRPr lang="en-US" altLang="ja-JP"/>
          </a:p>
        </p:txBody>
      </p:sp>
      <p:sp>
        <p:nvSpPr>
          <p:cNvPr id="5" name="AutoShape 48"/>
          <p:cNvSpPr>
            <a:spLocks noChangeArrowheads="1"/>
          </p:cNvSpPr>
          <p:nvPr/>
        </p:nvSpPr>
        <p:spPr bwMode="auto">
          <a:xfrm>
            <a:off x="2627784" y="1913859"/>
            <a:ext cx="6336704" cy="1727200"/>
          </a:xfrm>
          <a:prstGeom prst="roundRect">
            <a:avLst>
              <a:gd name="adj" fmla="val 16667"/>
            </a:avLst>
          </a:prstGeom>
          <a:ln w="9525">
            <a:noFill/>
            <a:round/>
            <a:headEnd/>
            <a:tailEnd/>
          </a:ln>
        </p:spPr>
        <p:style>
          <a:lnRef idx="0">
            <a:scrgbClr r="0" g="0" b="0"/>
          </a:lnRef>
          <a:fillRef idx="1002">
            <a:schemeClr val="lt2"/>
          </a:fillRef>
          <a:effectRef idx="0">
            <a:scrgbClr r="0" g="0" b="0"/>
          </a:effectRef>
          <a:fontRef idx="major"/>
        </p:style>
        <p:txBody>
          <a:bodyPr wrap="none" anchor="ctr"/>
          <a:lstStyle/>
          <a:p>
            <a:endParaRPr lang="ja-JP" altLang="en-US">
              <a:latin typeface="+mn-ea"/>
              <a:ea typeface="+mn-ea"/>
            </a:endParaRPr>
          </a:p>
        </p:txBody>
      </p:sp>
      <p:sp>
        <p:nvSpPr>
          <p:cNvPr id="6" name="AutoShape 47"/>
          <p:cNvSpPr>
            <a:spLocks noChangeArrowheads="1"/>
          </p:cNvSpPr>
          <p:nvPr/>
        </p:nvSpPr>
        <p:spPr bwMode="auto">
          <a:xfrm>
            <a:off x="179388" y="3785521"/>
            <a:ext cx="8785100" cy="1728788"/>
          </a:xfrm>
          <a:prstGeom prst="roundRect">
            <a:avLst>
              <a:gd name="adj" fmla="val 16667"/>
            </a:avLst>
          </a:prstGeom>
          <a:ln w="9525">
            <a:noFill/>
            <a:round/>
            <a:headEnd/>
            <a:tailEnd/>
          </a:ln>
        </p:spPr>
        <p:style>
          <a:lnRef idx="0">
            <a:scrgbClr r="0" g="0" b="0"/>
          </a:lnRef>
          <a:fillRef idx="1002">
            <a:schemeClr val="lt2"/>
          </a:fillRef>
          <a:effectRef idx="0">
            <a:scrgbClr r="0" g="0" b="0"/>
          </a:effectRef>
          <a:fontRef idx="major"/>
        </p:style>
        <p:txBody>
          <a:bodyPr wrap="none" anchor="ctr"/>
          <a:lstStyle/>
          <a:p>
            <a:endParaRPr lang="ja-JP" altLang="en-US">
              <a:latin typeface="+mn-ea"/>
              <a:ea typeface="+mn-ea"/>
            </a:endParaRPr>
          </a:p>
        </p:txBody>
      </p:sp>
      <p:sp>
        <p:nvSpPr>
          <p:cNvPr id="7" name="Text Box 12"/>
          <p:cNvSpPr txBox="1">
            <a:spLocks noChangeArrowheads="1"/>
          </p:cNvSpPr>
          <p:nvPr/>
        </p:nvSpPr>
        <p:spPr bwMode="auto">
          <a:xfrm>
            <a:off x="467544" y="1268760"/>
            <a:ext cx="1640193" cy="461665"/>
          </a:xfrm>
          <a:prstGeom prst="rect">
            <a:avLst/>
          </a:prstGeom>
          <a:noFill/>
          <a:ln w="9525">
            <a:noFill/>
            <a:miter lim="800000"/>
            <a:headEnd/>
            <a:tailEnd/>
          </a:ln>
        </p:spPr>
        <p:txBody>
          <a:bodyPr wrap="none">
            <a:spAutoFit/>
          </a:bodyPr>
          <a:lstStyle/>
          <a:p>
            <a:r>
              <a:rPr lang="ja-JP" altLang="en-US" sz="2400" dirty="0">
                <a:latin typeface="+mn-ea"/>
                <a:ea typeface="+mn-ea"/>
              </a:rPr>
              <a:t>２００８年度</a:t>
            </a:r>
          </a:p>
        </p:txBody>
      </p:sp>
      <p:sp>
        <p:nvSpPr>
          <p:cNvPr id="8" name="Text Box 13"/>
          <p:cNvSpPr txBox="1">
            <a:spLocks noChangeArrowheads="1"/>
          </p:cNvSpPr>
          <p:nvPr/>
        </p:nvSpPr>
        <p:spPr bwMode="auto">
          <a:xfrm>
            <a:off x="2915567" y="1271287"/>
            <a:ext cx="1640193" cy="461665"/>
          </a:xfrm>
          <a:prstGeom prst="rect">
            <a:avLst/>
          </a:prstGeom>
          <a:noFill/>
          <a:ln w="9525">
            <a:noFill/>
            <a:miter lim="800000"/>
            <a:headEnd/>
            <a:tailEnd/>
          </a:ln>
        </p:spPr>
        <p:txBody>
          <a:bodyPr wrap="none">
            <a:spAutoFit/>
          </a:bodyPr>
          <a:lstStyle/>
          <a:p>
            <a:r>
              <a:rPr lang="ja-JP" altLang="en-US" sz="2400" dirty="0">
                <a:latin typeface="+mn-ea"/>
                <a:ea typeface="+mn-ea"/>
              </a:rPr>
              <a:t>２００９年度</a:t>
            </a:r>
          </a:p>
        </p:txBody>
      </p:sp>
      <p:sp>
        <p:nvSpPr>
          <p:cNvPr id="9" name="Text Box 14"/>
          <p:cNvSpPr txBox="1">
            <a:spLocks noChangeArrowheads="1"/>
          </p:cNvSpPr>
          <p:nvPr/>
        </p:nvSpPr>
        <p:spPr bwMode="auto">
          <a:xfrm>
            <a:off x="5508104" y="1268760"/>
            <a:ext cx="1640193" cy="461665"/>
          </a:xfrm>
          <a:prstGeom prst="rect">
            <a:avLst/>
          </a:prstGeom>
          <a:noFill/>
          <a:ln w="9525">
            <a:noFill/>
            <a:miter lim="800000"/>
            <a:headEnd/>
            <a:tailEnd/>
          </a:ln>
        </p:spPr>
        <p:txBody>
          <a:bodyPr wrap="none">
            <a:spAutoFit/>
          </a:bodyPr>
          <a:lstStyle/>
          <a:p>
            <a:r>
              <a:rPr lang="ja-JP" altLang="en-US" sz="2400" dirty="0" smtClean="0">
                <a:latin typeface="+mn-ea"/>
                <a:ea typeface="+mn-ea"/>
              </a:rPr>
              <a:t>２０１０年度</a:t>
            </a:r>
            <a:endParaRPr lang="ja-JP" altLang="en-US" sz="2400" dirty="0">
              <a:latin typeface="+mn-ea"/>
              <a:ea typeface="+mn-ea"/>
            </a:endParaRPr>
          </a:p>
        </p:txBody>
      </p:sp>
      <p:sp>
        <p:nvSpPr>
          <p:cNvPr id="10" name="AutoShape 20"/>
          <p:cNvSpPr>
            <a:spLocks noChangeArrowheads="1"/>
          </p:cNvSpPr>
          <p:nvPr/>
        </p:nvSpPr>
        <p:spPr bwMode="auto">
          <a:xfrm>
            <a:off x="322263" y="3929984"/>
            <a:ext cx="2233513" cy="10810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ja-JP" altLang="en-US">
              <a:latin typeface="+mn-ea"/>
              <a:ea typeface="+mn-ea"/>
            </a:endParaRPr>
          </a:p>
        </p:txBody>
      </p:sp>
      <p:sp>
        <p:nvSpPr>
          <p:cNvPr id="11" name="Text Box 6"/>
          <p:cNvSpPr txBox="1">
            <a:spLocks noChangeArrowheads="1"/>
          </p:cNvSpPr>
          <p:nvPr/>
        </p:nvSpPr>
        <p:spPr bwMode="auto">
          <a:xfrm>
            <a:off x="896938" y="4290346"/>
            <a:ext cx="1098550" cy="366713"/>
          </a:xfrm>
          <a:prstGeom prst="rect">
            <a:avLst/>
          </a:prstGeom>
          <a:noFill/>
          <a:ln w="9525">
            <a:noFill/>
            <a:miter lim="800000"/>
            <a:headEnd/>
            <a:tailEnd/>
          </a:ln>
        </p:spPr>
        <p:txBody>
          <a:bodyPr wrap="none">
            <a:spAutoFit/>
          </a:bodyPr>
          <a:lstStyle/>
          <a:p>
            <a:r>
              <a:rPr lang="ja-JP" altLang="en-US" dirty="0">
                <a:latin typeface="+mn-ea"/>
                <a:ea typeface="+mn-ea"/>
              </a:rPr>
              <a:t>実証実験</a:t>
            </a:r>
            <a:endParaRPr lang="ja-JP" altLang="en-US" sz="1400" dirty="0">
              <a:latin typeface="+mn-ea"/>
              <a:ea typeface="+mn-ea"/>
            </a:endParaRPr>
          </a:p>
        </p:txBody>
      </p:sp>
      <p:sp>
        <p:nvSpPr>
          <p:cNvPr id="12" name="AutoShape 28"/>
          <p:cNvSpPr>
            <a:spLocks noChangeArrowheads="1"/>
          </p:cNvSpPr>
          <p:nvPr/>
        </p:nvSpPr>
        <p:spPr bwMode="auto">
          <a:xfrm>
            <a:off x="2698204" y="3934098"/>
            <a:ext cx="2305595" cy="1081088"/>
          </a:xfrm>
          <a:prstGeom prst="rightArrow">
            <a:avLst>
              <a:gd name="adj1" fmla="val 50000"/>
              <a:gd name="adj2" fmla="val 6163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ja-JP" altLang="ja-JP">
              <a:latin typeface="+mn-ea"/>
              <a:ea typeface="+mn-ea"/>
            </a:endParaRPr>
          </a:p>
        </p:txBody>
      </p:sp>
      <p:sp>
        <p:nvSpPr>
          <p:cNvPr id="13" name="Text Box 8"/>
          <p:cNvSpPr txBox="1">
            <a:spLocks noChangeArrowheads="1"/>
          </p:cNvSpPr>
          <p:nvPr/>
        </p:nvSpPr>
        <p:spPr bwMode="auto">
          <a:xfrm>
            <a:off x="2699543" y="4295623"/>
            <a:ext cx="2295821" cy="369332"/>
          </a:xfrm>
          <a:prstGeom prst="rect">
            <a:avLst/>
          </a:prstGeom>
          <a:noFill/>
          <a:ln w="9525">
            <a:noFill/>
            <a:miter lim="800000"/>
            <a:headEnd/>
            <a:tailEnd/>
          </a:ln>
        </p:spPr>
        <p:txBody>
          <a:bodyPr wrap="none">
            <a:spAutoFit/>
          </a:bodyPr>
          <a:lstStyle/>
          <a:p>
            <a:r>
              <a:rPr lang="ja-JP" altLang="en-US" b="1" dirty="0">
                <a:latin typeface="+mn-ea"/>
                <a:ea typeface="+mn-ea"/>
              </a:rPr>
              <a:t>テスト</a:t>
            </a:r>
            <a:r>
              <a:rPr lang="ja-JP" altLang="en-US" dirty="0">
                <a:latin typeface="+mn-ea"/>
                <a:ea typeface="+mn-ea"/>
              </a:rPr>
              <a:t>フェデレーション</a:t>
            </a:r>
            <a:endParaRPr lang="ja-JP" altLang="en-US" sz="1400" dirty="0">
              <a:latin typeface="+mn-ea"/>
              <a:ea typeface="+mn-ea"/>
            </a:endParaRPr>
          </a:p>
        </p:txBody>
      </p:sp>
      <p:sp>
        <p:nvSpPr>
          <p:cNvPr id="14" name="AutoShape 30"/>
          <p:cNvSpPr>
            <a:spLocks noChangeArrowheads="1"/>
          </p:cNvSpPr>
          <p:nvPr/>
        </p:nvSpPr>
        <p:spPr bwMode="auto">
          <a:xfrm>
            <a:off x="5219329" y="2076561"/>
            <a:ext cx="2304256" cy="1081088"/>
          </a:xfrm>
          <a:prstGeom prst="rightArrow">
            <a:avLst>
              <a:gd name="adj1" fmla="val 50000"/>
              <a:gd name="adj2" fmla="val 61601"/>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ja-JP" altLang="ja-JP">
              <a:latin typeface="+mn-ea"/>
              <a:ea typeface="+mn-ea"/>
            </a:endParaRPr>
          </a:p>
        </p:txBody>
      </p:sp>
      <p:sp>
        <p:nvSpPr>
          <p:cNvPr id="15" name="Text Box 10"/>
          <p:cNvSpPr txBox="1">
            <a:spLocks noChangeArrowheads="1"/>
          </p:cNvSpPr>
          <p:nvPr/>
        </p:nvSpPr>
        <p:spPr bwMode="auto">
          <a:xfrm>
            <a:off x="5147891" y="1932099"/>
            <a:ext cx="1114408" cy="369332"/>
          </a:xfrm>
          <a:prstGeom prst="rect">
            <a:avLst/>
          </a:prstGeom>
          <a:noFill/>
          <a:ln w="9525">
            <a:noFill/>
            <a:miter lim="800000"/>
            <a:headEnd/>
            <a:tailEnd/>
          </a:ln>
        </p:spPr>
        <p:txBody>
          <a:bodyPr wrap="none">
            <a:spAutoFit/>
          </a:bodyPr>
          <a:lstStyle/>
          <a:p>
            <a:r>
              <a:rPr lang="ja-JP" altLang="en-US" b="1" dirty="0">
                <a:latin typeface="+mn-ea"/>
                <a:ea typeface="+mn-ea"/>
              </a:rPr>
              <a:t>本格運用</a:t>
            </a:r>
          </a:p>
        </p:txBody>
      </p:sp>
      <p:sp>
        <p:nvSpPr>
          <p:cNvPr id="17" name="AutoShape 28"/>
          <p:cNvSpPr>
            <a:spLocks noChangeArrowheads="1"/>
          </p:cNvSpPr>
          <p:nvPr/>
        </p:nvSpPr>
        <p:spPr bwMode="auto">
          <a:xfrm>
            <a:off x="2699792" y="2060848"/>
            <a:ext cx="2304007" cy="1081088"/>
          </a:xfrm>
          <a:prstGeom prst="rightArrow">
            <a:avLst>
              <a:gd name="adj1" fmla="val 50000"/>
              <a:gd name="adj2" fmla="val 6163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ja-JP" altLang="ja-JP">
              <a:latin typeface="+mn-ea"/>
              <a:ea typeface="+mn-ea"/>
            </a:endParaRPr>
          </a:p>
        </p:txBody>
      </p:sp>
      <p:sp>
        <p:nvSpPr>
          <p:cNvPr id="18" name="Text Box 8"/>
          <p:cNvSpPr txBox="1">
            <a:spLocks noChangeArrowheads="1"/>
          </p:cNvSpPr>
          <p:nvPr/>
        </p:nvSpPr>
        <p:spPr bwMode="auto">
          <a:xfrm>
            <a:off x="2699543" y="2423415"/>
            <a:ext cx="2194832" cy="369332"/>
          </a:xfrm>
          <a:prstGeom prst="rect">
            <a:avLst/>
          </a:prstGeom>
          <a:noFill/>
          <a:ln w="9525">
            <a:noFill/>
            <a:miter lim="800000"/>
            <a:headEnd/>
            <a:tailEnd/>
          </a:ln>
        </p:spPr>
        <p:txBody>
          <a:bodyPr wrap="none">
            <a:spAutoFit/>
          </a:bodyPr>
          <a:lstStyle/>
          <a:p>
            <a:r>
              <a:rPr lang="ja-JP" altLang="en-US" b="1" dirty="0">
                <a:latin typeface="+mn-ea"/>
                <a:ea typeface="+mn-ea"/>
              </a:rPr>
              <a:t>運用</a:t>
            </a:r>
            <a:r>
              <a:rPr lang="ja-JP" altLang="en-US" dirty="0">
                <a:latin typeface="+mn-ea"/>
                <a:ea typeface="+mn-ea"/>
              </a:rPr>
              <a:t>フェデレーション</a:t>
            </a:r>
            <a:endParaRPr lang="ja-JP" altLang="en-US" sz="1400" dirty="0">
              <a:latin typeface="+mn-ea"/>
              <a:ea typeface="+mn-ea"/>
            </a:endParaRPr>
          </a:p>
        </p:txBody>
      </p:sp>
      <p:sp>
        <p:nvSpPr>
          <p:cNvPr id="19" name="Text Box 8"/>
          <p:cNvSpPr txBox="1">
            <a:spLocks noChangeArrowheads="1"/>
          </p:cNvSpPr>
          <p:nvPr/>
        </p:nvSpPr>
        <p:spPr bwMode="auto">
          <a:xfrm>
            <a:off x="2627535" y="2927471"/>
            <a:ext cx="1659429" cy="338554"/>
          </a:xfrm>
          <a:prstGeom prst="rect">
            <a:avLst/>
          </a:prstGeom>
          <a:noFill/>
          <a:ln w="9525">
            <a:noFill/>
            <a:miter lim="800000"/>
            <a:headEnd/>
            <a:tailEnd/>
          </a:ln>
        </p:spPr>
        <p:txBody>
          <a:bodyPr wrap="none">
            <a:spAutoFit/>
          </a:bodyPr>
          <a:lstStyle/>
          <a:p>
            <a:r>
              <a:rPr lang="ja-JP" altLang="en-US" sz="1600">
                <a:latin typeface="+mn-ea"/>
                <a:ea typeface="+mn-ea"/>
              </a:rPr>
              <a:t>実アカウント利用</a:t>
            </a:r>
            <a:endParaRPr lang="ja-JP" altLang="en-US" sz="1200">
              <a:latin typeface="+mn-ea"/>
              <a:ea typeface="+mn-ea"/>
            </a:endParaRPr>
          </a:p>
        </p:txBody>
      </p:sp>
      <p:sp>
        <p:nvSpPr>
          <p:cNvPr id="20" name="Text Box 8"/>
          <p:cNvSpPr txBox="1">
            <a:spLocks noChangeArrowheads="1"/>
          </p:cNvSpPr>
          <p:nvPr/>
        </p:nvSpPr>
        <p:spPr bwMode="auto">
          <a:xfrm>
            <a:off x="2627535" y="4799679"/>
            <a:ext cx="1659429" cy="338554"/>
          </a:xfrm>
          <a:prstGeom prst="rect">
            <a:avLst/>
          </a:prstGeom>
          <a:noFill/>
          <a:ln w="9525">
            <a:noFill/>
            <a:miter lim="800000"/>
            <a:headEnd/>
            <a:tailEnd/>
          </a:ln>
        </p:spPr>
        <p:txBody>
          <a:bodyPr wrap="none">
            <a:spAutoFit/>
          </a:bodyPr>
          <a:lstStyle/>
          <a:p>
            <a:r>
              <a:rPr lang="ja-JP" altLang="en-US" sz="1600" dirty="0">
                <a:latin typeface="+mn-ea"/>
                <a:ea typeface="+mn-ea"/>
              </a:rPr>
              <a:t>仮アカウント利用</a:t>
            </a:r>
            <a:endParaRPr lang="ja-JP" altLang="en-US" sz="1200" dirty="0">
              <a:latin typeface="+mn-ea"/>
              <a:ea typeface="+mn-ea"/>
            </a:endParaRPr>
          </a:p>
        </p:txBody>
      </p:sp>
      <p:sp>
        <p:nvSpPr>
          <p:cNvPr id="21" name="Text Box 6"/>
          <p:cNvSpPr txBox="1">
            <a:spLocks noChangeArrowheads="1"/>
          </p:cNvSpPr>
          <p:nvPr/>
        </p:nvSpPr>
        <p:spPr bwMode="auto">
          <a:xfrm>
            <a:off x="754063" y="4795171"/>
            <a:ext cx="1210588" cy="338554"/>
          </a:xfrm>
          <a:prstGeom prst="rect">
            <a:avLst/>
          </a:prstGeom>
          <a:noFill/>
          <a:ln w="9525">
            <a:noFill/>
            <a:miter lim="800000"/>
            <a:headEnd/>
            <a:tailEnd/>
          </a:ln>
        </p:spPr>
        <p:txBody>
          <a:bodyPr wrap="none">
            <a:spAutoFit/>
          </a:bodyPr>
          <a:lstStyle/>
          <a:p>
            <a:r>
              <a:rPr lang="ja-JP" altLang="en-US" sz="1600" dirty="0">
                <a:latin typeface="+mn-ea"/>
                <a:ea typeface="+mn-ea"/>
              </a:rPr>
              <a:t>（技術検証）</a:t>
            </a:r>
            <a:endParaRPr lang="ja-JP" altLang="en-US" sz="1200" dirty="0">
              <a:latin typeface="+mn-ea"/>
              <a:ea typeface="+mn-ea"/>
            </a:endParaRPr>
          </a:p>
        </p:txBody>
      </p:sp>
      <p:sp>
        <p:nvSpPr>
          <p:cNvPr id="22" name="AutoShape 29"/>
          <p:cNvSpPr>
            <a:spLocks noChangeArrowheads="1"/>
          </p:cNvSpPr>
          <p:nvPr/>
        </p:nvSpPr>
        <p:spPr bwMode="auto">
          <a:xfrm>
            <a:off x="2987575" y="3575543"/>
            <a:ext cx="1439862" cy="504825"/>
          </a:xfrm>
          <a:prstGeom prst="upArrow">
            <a:avLst>
              <a:gd name="adj1" fmla="val 52880"/>
              <a:gd name="adj2" fmla="val 53745"/>
            </a:avLst>
          </a:prstGeom>
          <a:ln>
            <a:headEnd/>
            <a:tailEnd/>
          </a:ln>
        </p:spPr>
        <p:style>
          <a:lnRef idx="1">
            <a:schemeClr val="accent3"/>
          </a:lnRef>
          <a:fillRef idx="2">
            <a:schemeClr val="accent3"/>
          </a:fillRef>
          <a:effectRef idx="1">
            <a:schemeClr val="accent3"/>
          </a:effectRef>
          <a:fontRef idx="minor">
            <a:schemeClr val="dk1"/>
          </a:fontRef>
        </p:style>
        <p:txBody>
          <a:bodyPr vert="eaVert" wrap="none" anchor="ctr"/>
          <a:lstStyle/>
          <a:p>
            <a:endParaRPr lang="ja-JP" altLang="en-US">
              <a:latin typeface="+mn-ea"/>
              <a:ea typeface="+mn-ea"/>
            </a:endParaRPr>
          </a:p>
        </p:txBody>
      </p:sp>
      <p:sp>
        <p:nvSpPr>
          <p:cNvPr id="23" name="Text Box 6"/>
          <p:cNvSpPr txBox="1">
            <a:spLocks noChangeArrowheads="1"/>
          </p:cNvSpPr>
          <p:nvPr/>
        </p:nvSpPr>
        <p:spPr bwMode="auto">
          <a:xfrm>
            <a:off x="322263" y="3785521"/>
            <a:ext cx="1208985" cy="369332"/>
          </a:xfrm>
          <a:prstGeom prst="rect">
            <a:avLst/>
          </a:prstGeom>
          <a:noFill/>
          <a:ln w="9525">
            <a:noFill/>
            <a:miter lim="800000"/>
            <a:headEnd/>
            <a:tailEnd/>
          </a:ln>
        </p:spPr>
        <p:txBody>
          <a:bodyPr wrap="none">
            <a:spAutoFit/>
          </a:bodyPr>
          <a:lstStyle/>
          <a:p>
            <a:r>
              <a:rPr lang="ja-JP" altLang="en-US">
                <a:latin typeface="+mn-ea"/>
                <a:ea typeface="+mn-ea"/>
              </a:rPr>
              <a:t>テスト環境</a:t>
            </a:r>
            <a:endParaRPr lang="ja-JP" altLang="en-US" sz="1400">
              <a:latin typeface="+mn-ea"/>
              <a:ea typeface="+mn-ea"/>
            </a:endParaRPr>
          </a:p>
        </p:txBody>
      </p:sp>
      <p:sp>
        <p:nvSpPr>
          <p:cNvPr id="24" name="Text Box 6"/>
          <p:cNvSpPr txBox="1">
            <a:spLocks noChangeArrowheads="1"/>
          </p:cNvSpPr>
          <p:nvPr/>
        </p:nvSpPr>
        <p:spPr bwMode="auto">
          <a:xfrm>
            <a:off x="3419375" y="3648568"/>
            <a:ext cx="641350" cy="366712"/>
          </a:xfrm>
          <a:prstGeom prst="rect">
            <a:avLst/>
          </a:prstGeom>
          <a:noFill/>
          <a:ln w="9525">
            <a:noFill/>
            <a:miter lim="800000"/>
            <a:headEnd/>
            <a:tailEnd/>
          </a:ln>
        </p:spPr>
        <p:txBody>
          <a:bodyPr wrap="none">
            <a:spAutoFit/>
          </a:bodyPr>
          <a:lstStyle/>
          <a:p>
            <a:r>
              <a:rPr lang="ja-JP" altLang="en-US" dirty="0">
                <a:latin typeface="+mn-ea"/>
                <a:ea typeface="+mn-ea"/>
              </a:rPr>
              <a:t>昇格</a:t>
            </a:r>
            <a:endParaRPr lang="ja-JP" altLang="en-US" sz="1400" dirty="0">
              <a:latin typeface="+mn-ea"/>
              <a:ea typeface="+mn-ea"/>
            </a:endParaRPr>
          </a:p>
        </p:txBody>
      </p:sp>
      <p:sp>
        <p:nvSpPr>
          <p:cNvPr id="25" name="AutoShape 28"/>
          <p:cNvSpPr>
            <a:spLocks noChangeArrowheads="1"/>
          </p:cNvSpPr>
          <p:nvPr/>
        </p:nvSpPr>
        <p:spPr bwMode="auto">
          <a:xfrm>
            <a:off x="5219329" y="3948224"/>
            <a:ext cx="2305630" cy="1081087"/>
          </a:xfrm>
          <a:prstGeom prst="rightArrow">
            <a:avLst>
              <a:gd name="adj1" fmla="val 50000"/>
              <a:gd name="adj2" fmla="val 6163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ja-JP" altLang="ja-JP">
              <a:latin typeface="+mn-ea"/>
              <a:ea typeface="+mn-ea"/>
            </a:endParaRPr>
          </a:p>
        </p:txBody>
      </p:sp>
      <p:sp>
        <p:nvSpPr>
          <p:cNvPr id="26" name="Text Box 8"/>
          <p:cNvSpPr txBox="1">
            <a:spLocks noChangeArrowheads="1"/>
          </p:cNvSpPr>
          <p:nvPr/>
        </p:nvSpPr>
        <p:spPr bwMode="auto">
          <a:xfrm>
            <a:off x="2627535" y="3217984"/>
            <a:ext cx="1566454" cy="338554"/>
          </a:xfrm>
          <a:prstGeom prst="rect">
            <a:avLst/>
          </a:prstGeom>
          <a:noFill/>
          <a:ln w="9525">
            <a:noFill/>
            <a:miter lim="800000"/>
            <a:headEnd/>
            <a:tailEnd/>
          </a:ln>
        </p:spPr>
        <p:txBody>
          <a:bodyPr wrap="none">
            <a:spAutoFit/>
          </a:bodyPr>
          <a:lstStyle/>
          <a:p>
            <a:r>
              <a:rPr lang="ja-JP" altLang="en-US" sz="1600">
                <a:latin typeface="+mn-ea"/>
                <a:ea typeface="+mn-ea"/>
              </a:rPr>
              <a:t>実サービス提供</a:t>
            </a:r>
            <a:endParaRPr lang="ja-JP" altLang="en-US" sz="1200">
              <a:latin typeface="+mn-ea"/>
              <a:ea typeface="+mn-ea"/>
            </a:endParaRPr>
          </a:p>
        </p:txBody>
      </p:sp>
      <p:sp>
        <p:nvSpPr>
          <p:cNvPr id="27" name="Text Box 8"/>
          <p:cNvSpPr txBox="1">
            <a:spLocks noChangeArrowheads="1"/>
          </p:cNvSpPr>
          <p:nvPr/>
        </p:nvSpPr>
        <p:spPr bwMode="auto">
          <a:xfrm>
            <a:off x="2629123" y="5088604"/>
            <a:ext cx="1566454" cy="338554"/>
          </a:xfrm>
          <a:prstGeom prst="rect">
            <a:avLst/>
          </a:prstGeom>
          <a:noFill/>
          <a:ln w="9525">
            <a:noFill/>
            <a:miter lim="800000"/>
            <a:headEnd/>
            <a:tailEnd/>
          </a:ln>
        </p:spPr>
        <p:txBody>
          <a:bodyPr wrap="none">
            <a:spAutoFit/>
          </a:bodyPr>
          <a:lstStyle/>
          <a:p>
            <a:r>
              <a:rPr lang="ja-JP" altLang="en-US" sz="1600" dirty="0">
                <a:latin typeface="+mn-ea"/>
                <a:ea typeface="+mn-ea"/>
              </a:rPr>
              <a:t>仮サービス提供</a:t>
            </a:r>
            <a:endParaRPr lang="ja-JP" altLang="en-US" sz="1200" dirty="0">
              <a:latin typeface="+mn-ea"/>
              <a:ea typeface="+mn-ea"/>
            </a:endParaRPr>
          </a:p>
        </p:txBody>
      </p:sp>
      <p:sp>
        <p:nvSpPr>
          <p:cNvPr id="28" name="Text Box 8"/>
          <p:cNvSpPr txBox="1">
            <a:spLocks noChangeArrowheads="1"/>
          </p:cNvSpPr>
          <p:nvPr/>
        </p:nvSpPr>
        <p:spPr bwMode="auto">
          <a:xfrm>
            <a:off x="2626766" y="1916386"/>
            <a:ext cx="1107996" cy="369332"/>
          </a:xfrm>
          <a:prstGeom prst="rect">
            <a:avLst/>
          </a:prstGeom>
          <a:noFill/>
          <a:ln w="9525">
            <a:noFill/>
            <a:miter lim="800000"/>
            <a:headEnd/>
            <a:tailEnd/>
          </a:ln>
        </p:spPr>
        <p:txBody>
          <a:bodyPr wrap="none">
            <a:spAutoFit/>
          </a:bodyPr>
          <a:lstStyle/>
          <a:p>
            <a:r>
              <a:rPr lang="ja-JP" altLang="en-US" b="1" dirty="0">
                <a:latin typeface="+mn-ea"/>
                <a:ea typeface="+mn-ea"/>
              </a:rPr>
              <a:t>試行</a:t>
            </a:r>
            <a:r>
              <a:rPr lang="ja-JP" altLang="en-US" b="1" dirty="0" smtClean="0">
                <a:latin typeface="+mn-ea"/>
                <a:ea typeface="+mn-ea"/>
              </a:rPr>
              <a:t>運用</a:t>
            </a:r>
            <a:endParaRPr lang="ja-JP" altLang="en-US" sz="1400" b="1" dirty="0">
              <a:latin typeface="+mn-ea"/>
              <a:ea typeface="+mn-ea"/>
            </a:endParaRPr>
          </a:p>
        </p:txBody>
      </p:sp>
      <p:sp>
        <p:nvSpPr>
          <p:cNvPr id="29" name="Text Box 8"/>
          <p:cNvSpPr txBox="1">
            <a:spLocks noChangeArrowheads="1"/>
          </p:cNvSpPr>
          <p:nvPr/>
        </p:nvSpPr>
        <p:spPr bwMode="auto">
          <a:xfrm>
            <a:off x="5220072" y="2420888"/>
            <a:ext cx="2194832" cy="369332"/>
          </a:xfrm>
          <a:prstGeom prst="rect">
            <a:avLst/>
          </a:prstGeom>
          <a:noFill/>
          <a:ln w="9525">
            <a:noFill/>
            <a:miter lim="800000"/>
            <a:headEnd/>
            <a:tailEnd/>
          </a:ln>
        </p:spPr>
        <p:txBody>
          <a:bodyPr wrap="none">
            <a:spAutoFit/>
          </a:bodyPr>
          <a:lstStyle/>
          <a:p>
            <a:r>
              <a:rPr lang="ja-JP" altLang="en-US" b="1" dirty="0">
                <a:latin typeface="+mn-ea"/>
                <a:ea typeface="+mn-ea"/>
              </a:rPr>
              <a:t>運用</a:t>
            </a:r>
            <a:r>
              <a:rPr lang="ja-JP" altLang="en-US" dirty="0">
                <a:latin typeface="+mn-ea"/>
                <a:ea typeface="+mn-ea"/>
              </a:rPr>
              <a:t>フェデレーション</a:t>
            </a:r>
            <a:endParaRPr lang="ja-JP" altLang="en-US" sz="1400" dirty="0">
              <a:latin typeface="+mn-ea"/>
              <a:ea typeface="+mn-ea"/>
            </a:endParaRPr>
          </a:p>
        </p:txBody>
      </p:sp>
      <p:sp>
        <p:nvSpPr>
          <p:cNvPr id="30" name="Text Box 8"/>
          <p:cNvSpPr txBox="1">
            <a:spLocks noChangeArrowheads="1"/>
          </p:cNvSpPr>
          <p:nvPr/>
        </p:nvSpPr>
        <p:spPr bwMode="auto">
          <a:xfrm>
            <a:off x="5219328" y="4308809"/>
            <a:ext cx="2295821" cy="369332"/>
          </a:xfrm>
          <a:prstGeom prst="rect">
            <a:avLst/>
          </a:prstGeom>
          <a:noFill/>
          <a:ln w="9525">
            <a:noFill/>
            <a:miter lim="800000"/>
            <a:headEnd/>
            <a:tailEnd/>
          </a:ln>
        </p:spPr>
        <p:txBody>
          <a:bodyPr wrap="none">
            <a:spAutoFit/>
          </a:bodyPr>
          <a:lstStyle/>
          <a:p>
            <a:r>
              <a:rPr lang="ja-JP" altLang="en-US" b="1" dirty="0">
                <a:latin typeface="+mn-ea"/>
                <a:ea typeface="+mn-ea"/>
              </a:rPr>
              <a:t>テスト</a:t>
            </a:r>
            <a:r>
              <a:rPr lang="ja-JP" altLang="en-US" dirty="0">
                <a:latin typeface="+mn-ea"/>
                <a:ea typeface="+mn-ea"/>
              </a:rPr>
              <a:t>フェデレーション</a:t>
            </a:r>
            <a:endParaRPr lang="ja-JP" altLang="en-US" sz="1400" dirty="0">
              <a:latin typeface="+mn-ea"/>
              <a:ea typeface="+mn-ea"/>
            </a:endParaRPr>
          </a:p>
        </p:txBody>
      </p:sp>
      <p:sp>
        <p:nvSpPr>
          <p:cNvPr id="31" name="AutoShape 39"/>
          <p:cNvSpPr>
            <a:spLocks noChangeArrowheads="1"/>
          </p:cNvSpPr>
          <p:nvPr/>
        </p:nvSpPr>
        <p:spPr bwMode="auto">
          <a:xfrm>
            <a:off x="5507360" y="3588729"/>
            <a:ext cx="1439862" cy="504825"/>
          </a:xfrm>
          <a:prstGeom prst="upArrow">
            <a:avLst>
              <a:gd name="adj1" fmla="val 52880"/>
              <a:gd name="adj2" fmla="val 53745"/>
            </a:avLst>
          </a:prstGeom>
          <a:ln>
            <a:headEnd/>
            <a:tailEnd/>
          </a:ln>
        </p:spPr>
        <p:style>
          <a:lnRef idx="1">
            <a:schemeClr val="accent3"/>
          </a:lnRef>
          <a:fillRef idx="2">
            <a:schemeClr val="accent3"/>
          </a:fillRef>
          <a:effectRef idx="1">
            <a:schemeClr val="accent3"/>
          </a:effectRef>
          <a:fontRef idx="minor">
            <a:schemeClr val="dk1"/>
          </a:fontRef>
        </p:style>
        <p:txBody>
          <a:bodyPr vert="eaVert" wrap="none" anchor="ctr"/>
          <a:lstStyle/>
          <a:p>
            <a:endParaRPr lang="ja-JP" altLang="en-US">
              <a:latin typeface="+mn-ea"/>
              <a:ea typeface="+mn-ea"/>
            </a:endParaRPr>
          </a:p>
        </p:txBody>
      </p:sp>
      <p:sp>
        <p:nvSpPr>
          <p:cNvPr id="32" name="Text Box 6"/>
          <p:cNvSpPr txBox="1">
            <a:spLocks noChangeArrowheads="1"/>
          </p:cNvSpPr>
          <p:nvPr/>
        </p:nvSpPr>
        <p:spPr bwMode="auto">
          <a:xfrm>
            <a:off x="5939160" y="3661754"/>
            <a:ext cx="641350" cy="366713"/>
          </a:xfrm>
          <a:prstGeom prst="rect">
            <a:avLst/>
          </a:prstGeom>
          <a:noFill/>
          <a:ln w="9525">
            <a:noFill/>
            <a:miter lim="800000"/>
            <a:headEnd/>
            <a:tailEnd/>
          </a:ln>
        </p:spPr>
        <p:txBody>
          <a:bodyPr wrap="none">
            <a:spAutoFit/>
          </a:bodyPr>
          <a:lstStyle/>
          <a:p>
            <a:r>
              <a:rPr lang="ja-JP" altLang="en-US">
                <a:latin typeface="+mn-ea"/>
                <a:ea typeface="+mn-ea"/>
              </a:rPr>
              <a:t>昇格</a:t>
            </a:r>
            <a:endParaRPr lang="ja-JP" altLang="en-US" sz="1400">
              <a:latin typeface="+mn-ea"/>
              <a:ea typeface="+mn-ea"/>
            </a:endParaRPr>
          </a:p>
        </p:txBody>
      </p:sp>
      <p:sp>
        <p:nvSpPr>
          <p:cNvPr id="34" name="Text Box 6"/>
          <p:cNvSpPr txBox="1">
            <a:spLocks noChangeArrowheads="1"/>
          </p:cNvSpPr>
          <p:nvPr/>
        </p:nvSpPr>
        <p:spPr bwMode="auto">
          <a:xfrm>
            <a:off x="382481" y="5203784"/>
            <a:ext cx="1617751" cy="92333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spAutoFit/>
          </a:bodyPr>
          <a:lstStyle/>
          <a:p>
            <a:r>
              <a:rPr lang="en-US" altLang="ja-JP" dirty="0">
                <a:latin typeface="+mn-ea"/>
              </a:rPr>
              <a:t>27</a:t>
            </a:r>
            <a:r>
              <a:rPr lang="ja-JP" altLang="en-US" dirty="0">
                <a:latin typeface="+mn-ea"/>
              </a:rPr>
              <a:t>機関参加</a:t>
            </a:r>
          </a:p>
          <a:p>
            <a:r>
              <a:rPr lang="en-US" altLang="ja-JP" dirty="0" smtClean="0">
                <a:latin typeface="+mn-ea"/>
              </a:rPr>
              <a:t>30 </a:t>
            </a:r>
            <a:r>
              <a:rPr lang="en-US" altLang="ja-JP" dirty="0">
                <a:latin typeface="+mn-ea"/>
              </a:rPr>
              <a:t>IdP</a:t>
            </a:r>
          </a:p>
          <a:p>
            <a:r>
              <a:rPr lang="en-US" altLang="ja-JP" dirty="0" smtClean="0">
                <a:latin typeface="+mn-ea"/>
              </a:rPr>
              <a:t>18 </a:t>
            </a:r>
            <a:r>
              <a:rPr lang="en-US" altLang="ja-JP" dirty="0">
                <a:latin typeface="+mn-ea"/>
              </a:rPr>
              <a:t>SP</a:t>
            </a:r>
            <a:r>
              <a:rPr lang="ja-JP" altLang="en-US" dirty="0">
                <a:latin typeface="+mn-ea"/>
              </a:rPr>
              <a:t>（商用１）</a:t>
            </a:r>
            <a:endParaRPr lang="ja-JP" altLang="en-US" sz="1400" dirty="0">
              <a:latin typeface="+mn-ea"/>
            </a:endParaRPr>
          </a:p>
        </p:txBody>
      </p:sp>
      <p:sp>
        <p:nvSpPr>
          <p:cNvPr id="35" name="AutoShape 30"/>
          <p:cNvSpPr>
            <a:spLocks noChangeArrowheads="1"/>
          </p:cNvSpPr>
          <p:nvPr/>
        </p:nvSpPr>
        <p:spPr bwMode="auto">
          <a:xfrm>
            <a:off x="7812360" y="3933056"/>
            <a:ext cx="1080120" cy="1081088"/>
          </a:xfrm>
          <a:prstGeom prst="rightArrow">
            <a:avLst>
              <a:gd name="adj1" fmla="val 50000"/>
              <a:gd name="adj2" fmla="val 61601"/>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ja-JP" altLang="ja-JP">
              <a:latin typeface="+mn-ea"/>
              <a:ea typeface="+mn-ea"/>
            </a:endParaRPr>
          </a:p>
        </p:txBody>
      </p:sp>
      <p:sp>
        <p:nvSpPr>
          <p:cNvPr id="37" name="Text Box 14"/>
          <p:cNvSpPr txBox="1">
            <a:spLocks noChangeArrowheads="1"/>
          </p:cNvSpPr>
          <p:nvPr/>
        </p:nvSpPr>
        <p:spPr bwMode="auto">
          <a:xfrm>
            <a:off x="7503807" y="1268760"/>
            <a:ext cx="1640193" cy="461665"/>
          </a:xfrm>
          <a:prstGeom prst="rect">
            <a:avLst/>
          </a:prstGeom>
          <a:noFill/>
          <a:ln w="9525">
            <a:noFill/>
            <a:miter lim="800000"/>
            <a:headEnd/>
            <a:tailEnd/>
          </a:ln>
        </p:spPr>
        <p:txBody>
          <a:bodyPr wrap="none">
            <a:spAutoFit/>
          </a:bodyPr>
          <a:lstStyle/>
          <a:p>
            <a:r>
              <a:rPr lang="ja-JP" altLang="en-US" sz="2400" dirty="0" smtClean="0">
                <a:latin typeface="+mn-ea"/>
                <a:ea typeface="+mn-ea"/>
              </a:rPr>
              <a:t>２０１１年度</a:t>
            </a:r>
            <a:endParaRPr lang="ja-JP" altLang="en-US" sz="2400" dirty="0">
              <a:latin typeface="+mn-ea"/>
              <a:ea typeface="+mn-ea"/>
            </a:endParaRPr>
          </a:p>
        </p:txBody>
      </p:sp>
      <p:sp>
        <p:nvSpPr>
          <p:cNvPr id="38" name="Text Box 14"/>
          <p:cNvSpPr txBox="1">
            <a:spLocks noChangeArrowheads="1"/>
          </p:cNvSpPr>
          <p:nvPr/>
        </p:nvSpPr>
        <p:spPr bwMode="auto">
          <a:xfrm>
            <a:off x="7956376" y="1556792"/>
            <a:ext cx="800219" cy="461665"/>
          </a:xfrm>
          <a:prstGeom prst="rect">
            <a:avLst/>
          </a:prstGeom>
          <a:noFill/>
          <a:ln w="9525">
            <a:noFill/>
            <a:miter lim="800000"/>
            <a:headEnd/>
            <a:tailEnd/>
          </a:ln>
        </p:spPr>
        <p:txBody>
          <a:bodyPr wrap="none">
            <a:spAutoFit/>
          </a:bodyPr>
          <a:lstStyle/>
          <a:p>
            <a:r>
              <a:rPr lang="ja-JP" altLang="en-US" sz="2400" dirty="0" smtClean="0">
                <a:latin typeface="+mn-ea"/>
                <a:ea typeface="+mn-ea"/>
              </a:rPr>
              <a:t>以降</a:t>
            </a:r>
            <a:endParaRPr lang="ja-JP" altLang="en-US" sz="2400" dirty="0">
              <a:latin typeface="+mn-ea"/>
              <a:ea typeface="+mn-ea"/>
            </a:endParaRPr>
          </a:p>
        </p:txBody>
      </p:sp>
      <p:sp>
        <p:nvSpPr>
          <p:cNvPr id="39" name="AutoShape 30"/>
          <p:cNvSpPr>
            <a:spLocks noChangeArrowheads="1"/>
          </p:cNvSpPr>
          <p:nvPr/>
        </p:nvSpPr>
        <p:spPr bwMode="auto">
          <a:xfrm>
            <a:off x="7812360" y="2060848"/>
            <a:ext cx="1080120" cy="1081088"/>
          </a:xfrm>
          <a:prstGeom prst="rightArrow">
            <a:avLst>
              <a:gd name="adj1" fmla="val 50000"/>
              <a:gd name="adj2" fmla="val 61601"/>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ja-JP" altLang="ja-JP">
              <a:latin typeface="+mn-ea"/>
              <a:ea typeface="+mn-ea"/>
            </a:endParaRPr>
          </a:p>
        </p:txBody>
      </p:sp>
      <p:sp>
        <p:nvSpPr>
          <p:cNvPr id="36" name="AutoShape 30"/>
          <p:cNvSpPr>
            <a:spLocks noChangeArrowheads="1"/>
          </p:cNvSpPr>
          <p:nvPr/>
        </p:nvSpPr>
        <p:spPr bwMode="auto">
          <a:xfrm>
            <a:off x="7740352" y="2060848"/>
            <a:ext cx="1080120" cy="1081088"/>
          </a:xfrm>
          <a:prstGeom prst="rightArrow">
            <a:avLst>
              <a:gd name="adj1" fmla="val 50000"/>
              <a:gd name="adj2" fmla="val 61601"/>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ja-JP" altLang="ja-JP">
              <a:latin typeface="+mn-ea"/>
              <a:ea typeface="+mn-ea"/>
            </a:endParaRPr>
          </a:p>
        </p:txBody>
      </p:sp>
      <p:sp>
        <p:nvSpPr>
          <p:cNvPr id="40" name="AutoShape 30"/>
          <p:cNvSpPr>
            <a:spLocks noChangeArrowheads="1"/>
          </p:cNvSpPr>
          <p:nvPr/>
        </p:nvSpPr>
        <p:spPr bwMode="auto">
          <a:xfrm>
            <a:off x="7740352" y="3933056"/>
            <a:ext cx="1080120" cy="1081088"/>
          </a:xfrm>
          <a:prstGeom prst="rightArrow">
            <a:avLst>
              <a:gd name="adj1" fmla="val 50000"/>
              <a:gd name="adj2" fmla="val 61601"/>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ja-JP" altLang="ja-JP">
              <a:latin typeface="+mn-ea"/>
              <a:ea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2008</a:t>
            </a:r>
            <a:r>
              <a:rPr lang="ja-JP" altLang="en-US" dirty="0" smtClean="0"/>
              <a:t>年度　</a:t>
            </a:r>
            <a:r>
              <a:rPr kumimoji="1" lang="ja-JP" altLang="en-US" dirty="0" smtClean="0"/>
              <a:t>実証実験参加機関</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11</a:t>
            </a:fld>
            <a:endParaRPr lang="en-US" altLang="ja-JP"/>
          </a:p>
        </p:txBody>
      </p:sp>
      <p:sp>
        <p:nvSpPr>
          <p:cNvPr id="5" name="コンテンツ プレースホルダ 2"/>
          <p:cNvSpPr>
            <a:spLocks noGrp="1"/>
          </p:cNvSpPr>
          <p:nvPr>
            <p:ph sz="quarter" idx="1"/>
          </p:nvPr>
        </p:nvSpPr>
        <p:spPr>
          <a:xfrm>
            <a:off x="457200" y="1219200"/>
            <a:ext cx="8229600" cy="4937760"/>
          </a:xfrm>
        </p:spPr>
        <p:txBody>
          <a:bodyPr/>
          <a:lstStyle/>
          <a:p>
            <a:pPr lvl="0">
              <a:defRPr/>
            </a:pPr>
            <a:r>
              <a:rPr lang="en-US" altLang="ja-JP" dirty="0" smtClean="0"/>
              <a:t>27 Institutions</a:t>
            </a:r>
            <a:endParaRPr lang="ja-JP" altLang="en-US" dirty="0" smtClean="0"/>
          </a:p>
          <a:p>
            <a:pPr lvl="0">
              <a:lnSpc>
                <a:spcPct val="80000"/>
              </a:lnSpc>
              <a:defRPr/>
            </a:pPr>
            <a:r>
              <a:rPr lang="en-US" altLang="ja-JP" dirty="0" smtClean="0"/>
              <a:t>30 IdP sites </a:t>
            </a:r>
            <a:endParaRPr lang="ja-JP" altLang="en-US" dirty="0" smtClean="0"/>
          </a:p>
          <a:p>
            <a:pPr lvl="0">
              <a:lnSpc>
                <a:spcPct val="80000"/>
              </a:lnSpc>
              <a:defRPr/>
            </a:pPr>
            <a:r>
              <a:rPr lang="en-US" altLang="ja-JP" dirty="0" smtClean="0"/>
              <a:t>18 SP sites</a:t>
            </a:r>
          </a:p>
          <a:p>
            <a:endParaRPr kumimoji="1" lang="ja-JP" altLang="en-US" dirty="0"/>
          </a:p>
        </p:txBody>
      </p:sp>
      <p:sp>
        <p:nvSpPr>
          <p:cNvPr id="6" name="Line 7"/>
          <p:cNvSpPr>
            <a:spLocks noChangeShapeType="1"/>
          </p:cNvSpPr>
          <p:nvPr/>
        </p:nvSpPr>
        <p:spPr bwMode="auto">
          <a:xfrm>
            <a:off x="449263" y="2970200"/>
            <a:ext cx="0" cy="2808288"/>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ja-JP" altLang="en-US">
              <a:latin typeface="Arial" charset="0"/>
              <a:ea typeface="HGP創英角ｺﾞｼｯｸUB" pitchFamily="50" charset="-128"/>
            </a:endParaRPr>
          </a:p>
        </p:txBody>
      </p:sp>
      <p:sp>
        <p:nvSpPr>
          <p:cNvPr id="7" name="Line 8"/>
          <p:cNvSpPr>
            <a:spLocks noChangeShapeType="1"/>
          </p:cNvSpPr>
          <p:nvPr/>
        </p:nvSpPr>
        <p:spPr bwMode="auto">
          <a:xfrm>
            <a:off x="449263" y="5813413"/>
            <a:ext cx="8443912" cy="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ja-JP" altLang="en-US">
              <a:latin typeface="Arial" charset="0"/>
              <a:ea typeface="HGP創英角ｺﾞｼｯｸUB" pitchFamily="50" charset="-128"/>
            </a:endParaRPr>
          </a:p>
        </p:txBody>
      </p:sp>
      <p:sp>
        <p:nvSpPr>
          <p:cNvPr id="8" name="Line 9"/>
          <p:cNvSpPr>
            <a:spLocks noChangeShapeType="1"/>
          </p:cNvSpPr>
          <p:nvPr/>
        </p:nvSpPr>
        <p:spPr bwMode="auto">
          <a:xfrm>
            <a:off x="2951163" y="5670538"/>
            <a:ext cx="0" cy="21590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ja-JP" altLang="en-US">
              <a:latin typeface="Arial" charset="0"/>
              <a:ea typeface="HGP創英角ｺﾞｼｯｸUB" pitchFamily="50" charset="-128"/>
            </a:endParaRPr>
          </a:p>
        </p:txBody>
      </p:sp>
      <p:sp>
        <p:nvSpPr>
          <p:cNvPr id="9" name="Line 10"/>
          <p:cNvSpPr>
            <a:spLocks noChangeShapeType="1"/>
          </p:cNvSpPr>
          <p:nvPr/>
        </p:nvSpPr>
        <p:spPr bwMode="auto">
          <a:xfrm>
            <a:off x="1692275" y="5670538"/>
            <a:ext cx="0" cy="21590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ja-JP" altLang="en-US">
              <a:latin typeface="Arial" charset="0"/>
              <a:ea typeface="HGP創英角ｺﾞｼｯｸUB" pitchFamily="50" charset="-128"/>
            </a:endParaRPr>
          </a:p>
        </p:txBody>
      </p:sp>
      <p:sp>
        <p:nvSpPr>
          <p:cNvPr id="10" name="Line 11"/>
          <p:cNvSpPr>
            <a:spLocks noChangeShapeType="1"/>
          </p:cNvSpPr>
          <p:nvPr/>
        </p:nvSpPr>
        <p:spPr bwMode="auto">
          <a:xfrm>
            <a:off x="4211638" y="5670538"/>
            <a:ext cx="0" cy="21590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ja-JP" altLang="en-US">
              <a:latin typeface="Arial" charset="0"/>
              <a:ea typeface="HGP創英角ｺﾞｼｯｸUB" pitchFamily="50" charset="-128"/>
            </a:endParaRPr>
          </a:p>
        </p:txBody>
      </p:sp>
      <p:sp>
        <p:nvSpPr>
          <p:cNvPr id="11" name="Line 12"/>
          <p:cNvSpPr>
            <a:spLocks noChangeShapeType="1"/>
          </p:cNvSpPr>
          <p:nvPr/>
        </p:nvSpPr>
        <p:spPr bwMode="auto">
          <a:xfrm>
            <a:off x="5472113" y="5670538"/>
            <a:ext cx="0" cy="21590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ja-JP" altLang="en-US">
              <a:latin typeface="Arial" charset="0"/>
              <a:ea typeface="HGP創英角ｺﾞｼｯｸUB" pitchFamily="50" charset="-128"/>
            </a:endParaRPr>
          </a:p>
        </p:txBody>
      </p:sp>
      <p:sp>
        <p:nvSpPr>
          <p:cNvPr id="12" name="Oval 14"/>
          <p:cNvSpPr>
            <a:spLocks noChangeArrowheads="1"/>
          </p:cNvSpPr>
          <p:nvPr/>
        </p:nvSpPr>
        <p:spPr bwMode="auto">
          <a:xfrm>
            <a:off x="1150938" y="5594338"/>
            <a:ext cx="180975" cy="179387"/>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13" name="Text Box 15"/>
          <p:cNvSpPr txBox="1">
            <a:spLocks noChangeArrowheads="1"/>
          </p:cNvSpPr>
          <p:nvPr/>
        </p:nvSpPr>
        <p:spPr bwMode="auto">
          <a:xfrm>
            <a:off x="431800" y="5849925"/>
            <a:ext cx="8631402"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dirty="0">
                <a:latin typeface="Arial" charset="0"/>
                <a:ea typeface="HGP創英角ｺﾞｼｯｸUB" pitchFamily="50" charset="-128"/>
              </a:rPr>
              <a:t>　　</a:t>
            </a:r>
            <a:r>
              <a:rPr lang="en-US" altLang="ja-JP" dirty="0">
                <a:latin typeface="Arial" charset="0"/>
                <a:ea typeface="HGP創英角ｺﾞｼｯｸUB" pitchFamily="50" charset="-128"/>
              </a:rPr>
              <a:t>Aug.          </a:t>
            </a:r>
            <a:r>
              <a:rPr lang="en-US" altLang="ja-JP" dirty="0" smtClean="0">
                <a:latin typeface="Arial" charset="0"/>
                <a:ea typeface="HGP創英角ｺﾞｼｯｸUB" pitchFamily="50" charset="-128"/>
              </a:rPr>
              <a:t>   Sep</a:t>
            </a:r>
            <a:r>
              <a:rPr lang="en-US" altLang="ja-JP" dirty="0">
                <a:latin typeface="Arial" charset="0"/>
                <a:ea typeface="HGP創英角ｺﾞｼｯｸUB" pitchFamily="50" charset="-128"/>
              </a:rPr>
              <a:t>.          </a:t>
            </a:r>
            <a:r>
              <a:rPr lang="en-US" altLang="ja-JP" dirty="0" smtClean="0">
                <a:latin typeface="Arial" charset="0"/>
                <a:ea typeface="HGP創英角ｺﾞｼｯｸUB" pitchFamily="50" charset="-128"/>
              </a:rPr>
              <a:t>   Oct</a:t>
            </a:r>
            <a:r>
              <a:rPr lang="en-US" altLang="ja-JP" dirty="0">
                <a:latin typeface="Arial" charset="0"/>
                <a:ea typeface="HGP創英角ｺﾞｼｯｸUB" pitchFamily="50" charset="-128"/>
              </a:rPr>
              <a:t>.            </a:t>
            </a:r>
            <a:r>
              <a:rPr lang="en-US" altLang="ja-JP" dirty="0" smtClean="0">
                <a:latin typeface="Arial" charset="0"/>
                <a:ea typeface="HGP創英角ｺﾞｼｯｸUB" pitchFamily="50" charset="-128"/>
              </a:rPr>
              <a:t> Nov</a:t>
            </a:r>
            <a:r>
              <a:rPr lang="en-US" altLang="ja-JP" dirty="0">
                <a:latin typeface="Arial" charset="0"/>
                <a:ea typeface="HGP創英角ｺﾞｼｯｸUB" pitchFamily="50" charset="-128"/>
              </a:rPr>
              <a:t>.   </a:t>
            </a:r>
            <a:r>
              <a:rPr lang="en-US" altLang="ja-JP" dirty="0" smtClean="0">
                <a:latin typeface="Arial" charset="0"/>
                <a:ea typeface="HGP創英角ｺﾞｼｯｸUB" pitchFamily="50" charset="-128"/>
              </a:rPr>
              <a:t>         </a:t>
            </a:r>
            <a:r>
              <a:rPr lang="en-US" altLang="ja-JP" dirty="0">
                <a:latin typeface="Arial" charset="0"/>
                <a:ea typeface="HGP創英角ｺﾞｼｯｸUB" pitchFamily="50" charset="-128"/>
              </a:rPr>
              <a:t>Dec.      </a:t>
            </a:r>
            <a:r>
              <a:rPr lang="en-US" altLang="ja-JP" dirty="0" smtClean="0">
                <a:latin typeface="Arial" charset="0"/>
                <a:ea typeface="HGP創英角ｺﾞｼｯｸUB" pitchFamily="50" charset="-128"/>
              </a:rPr>
              <a:t>       </a:t>
            </a:r>
            <a:r>
              <a:rPr lang="en-US" altLang="ja-JP" dirty="0">
                <a:latin typeface="Arial" charset="0"/>
                <a:ea typeface="HGP創英角ｺﾞｼｯｸUB" pitchFamily="50" charset="-128"/>
              </a:rPr>
              <a:t>Jan.   </a:t>
            </a:r>
            <a:r>
              <a:rPr lang="en-US" altLang="ja-JP" dirty="0" smtClean="0">
                <a:latin typeface="Arial" charset="0"/>
                <a:ea typeface="HGP創英角ｺﾞｼｯｸUB" pitchFamily="50" charset="-128"/>
              </a:rPr>
              <a:t>        </a:t>
            </a:r>
            <a:r>
              <a:rPr lang="en-US" altLang="ja-JP" dirty="0">
                <a:latin typeface="Arial" charset="0"/>
                <a:ea typeface="HGP創英角ｺﾞｼｯｸUB" pitchFamily="50" charset="-128"/>
              </a:rPr>
              <a:t>Feb.</a:t>
            </a:r>
            <a:endParaRPr lang="ja-JP" altLang="en-US" dirty="0">
              <a:latin typeface="Arial" charset="0"/>
              <a:ea typeface="HGP創英角ｺﾞｼｯｸUB" pitchFamily="50" charset="-128"/>
            </a:endParaRPr>
          </a:p>
        </p:txBody>
      </p:sp>
      <p:sp>
        <p:nvSpPr>
          <p:cNvPr id="14" name="Oval 16"/>
          <p:cNvSpPr>
            <a:spLocks noChangeArrowheads="1"/>
          </p:cNvSpPr>
          <p:nvPr/>
        </p:nvSpPr>
        <p:spPr bwMode="auto">
          <a:xfrm>
            <a:off x="1319213" y="5491150"/>
            <a:ext cx="180975" cy="179388"/>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15" name="Oval 17"/>
          <p:cNvSpPr>
            <a:spLocks noChangeArrowheads="1"/>
          </p:cNvSpPr>
          <p:nvPr/>
        </p:nvSpPr>
        <p:spPr bwMode="auto">
          <a:xfrm>
            <a:off x="1319213" y="5310175"/>
            <a:ext cx="180975" cy="179388"/>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16" name="Oval 18"/>
          <p:cNvSpPr>
            <a:spLocks noChangeArrowheads="1"/>
          </p:cNvSpPr>
          <p:nvPr/>
        </p:nvSpPr>
        <p:spPr bwMode="auto">
          <a:xfrm>
            <a:off x="1692275" y="5164125"/>
            <a:ext cx="180975" cy="179388"/>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17" name="Oval 19"/>
          <p:cNvSpPr>
            <a:spLocks noChangeArrowheads="1"/>
          </p:cNvSpPr>
          <p:nvPr/>
        </p:nvSpPr>
        <p:spPr bwMode="auto">
          <a:xfrm>
            <a:off x="1828800" y="5016488"/>
            <a:ext cx="180975" cy="179387"/>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18" name="Oval 20"/>
          <p:cNvSpPr>
            <a:spLocks noChangeArrowheads="1"/>
          </p:cNvSpPr>
          <p:nvPr/>
        </p:nvSpPr>
        <p:spPr bwMode="auto">
          <a:xfrm>
            <a:off x="1965325" y="4895838"/>
            <a:ext cx="180975" cy="179387"/>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19" name="Oval 21"/>
          <p:cNvSpPr>
            <a:spLocks noChangeArrowheads="1"/>
          </p:cNvSpPr>
          <p:nvPr/>
        </p:nvSpPr>
        <p:spPr bwMode="auto">
          <a:xfrm>
            <a:off x="2771775" y="4797413"/>
            <a:ext cx="180975" cy="179387"/>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20" name="Oval 22"/>
          <p:cNvSpPr>
            <a:spLocks noChangeArrowheads="1"/>
          </p:cNvSpPr>
          <p:nvPr/>
        </p:nvSpPr>
        <p:spPr bwMode="auto">
          <a:xfrm>
            <a:off x="3033713" y="4684700"/>
            <a:ext cx="180975" cy="179388"/>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21" name="Oval 23"/>
          <p:cNvSpPr>
            <a:spLocks noChangeArrowheads="1"/>
          </p:cNvSpPr>
          <p:nvPr/>
        </p:nvSpPr>
        <p:spPr bwMode="auto">
          <a:xfrm>
            <a:off x="3132138" y="4591038"/>
            <a:ext cx="180975" cy="179387"/>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22" name="Oval 24"/>
          <p:cNvSpPr>
            <a:spLocks noChangeArrowheads="1"/>
          </p:cNvSpPr>
          <p:nvPr/>
        </p:nvSpPr>
        <p:spPr bwMode="auto">
          <a:xfrm>
            <a:off x="3213100" y="4230675"/>
            <a:ext cx="180975" cy="179388"/>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23" name="Oval 25"/>
          <p:cNvSpPr>
            <a:spLocks noChangeArrowheads="1"/>
          </p:cNvSpPr>
          <p:nvPr/>
        </p:nvSpPr>
        <p:spPr bwMode="auto">
          <a:xfrm>
            <a:off x="3213100" y="4410063"/>
            <a:ext cx="180975" cy="179387"/>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24" name="Oval 26"/>
          <p:cNvSpPr>
            <a:spLocks noChangeArrowheads="1"/>
          </p:cNvSpPr>
          <p:nvPr/>
        </p:nvSpPr>
        <p:spPr bwMode="auto">
          <a:xfrm>
            <a:off x="3213100" y="4049700"/>
            <a:ext cx="180975" cy="179388"/>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25" name="Oval 27"/>
          <p:cNvSpPr>
            <a:spLocks noChangeArrowheads="1"/>
          </p:cNvSpPr>
          <p:nvPr/>
        </p:nvSpPr>
        <p:spPr bwMode="auto">
          <a:xfrm>
            <a:off x="3213100" y="3870313"/>
            <a:ext cx="180975" cy="179387"/>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26" name="Oval 28"/>
          <p:cNvSpPr>
            <a:spLocks noChangeArrowheads="1"/>
          </p:cNvSpPr>
          <p:nvPr/>
        </p:nvSpPr>
        <p:spPr bwMode="auto">
          <a:xfrm>
            <a:off x="3213100" y="3690925"/>
            <a:ext cx="180975" cy="179388"/>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27" name="Oval 29"/>
          <p:cNvSpPr>
            <a:spLocks noChangeArrowheads="1"/>
          </p:cNvSpPr>
          <p:nvPr/>
        </p:nvSpPr>
        <p:spPr bwMode="auto">
          <a:xfrm>
            <a:off x="3297238" y="3522650"/>
            <a:ext cx="180975" cy="179388"/>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28" name="Oval 30"/>
          <p:cNvSpPr>
            <a:spLocks noChangeArrowheads="1"/>
          </p:cNvSpPr>
          <p:nvPr/>
        </p:nvSpPr>
        <p:spPr bwMode="auto">
          <a:xfrm>
            <a:off x="3671888" y="3330563"/>
            <a:ext cx="180975" cy="179387"/>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29" name="Oval 31"/>
          <p:cNvSpPr>
            <a:spLocks noChangeArrowheads="1"/>
          </p:cNvSpPr>
          <p:nvPr/>
        </p:nvSpPr>
        <p:spPr bwMode="auto">
          <a:xfrm>
            <a:off x="3879850" y="3149588"/>
            <a:ext cx="180975" cy="179387"/>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30" name="Oval 32"/>
          <p:cNvSpPr>
            <a:spLocks noChangeArrowheads="1"/>
          </p:cNvSpPr>
          <p:nvPr/>
        </p:nvSpPr>
        <p:spPr bwMode="auto">
          <a:xfrm>
            <a:off x="4032250" y="2970200"/>
            <a:ext cx="180975" cy="179388"/>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31" name="Oval 33"/>
          <p:cNvSpPr>
            <a:spLocks noChangeArrowheads="1"/>
          </p:cNvSpPr>
          <p:nvPr/>
        </p:nvSpPr>
        <p:spPr bwMode="auto">
          <a:xfrm>
            <a:off x="4211638" y="2854313"/>
            <a:ext cx="180975" cy="179387"/>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32" name="Oval 35"/>
          <p:cNvSpPr>
            <a:spLocks noChangeArrowheads="1"/>
          </p:cNvSpPr>
          <p:nvPr/>
        </p:nvSpPr>
        <p:spPr bwMode="auto">
          <a:xfrm>
            <a:off x="4373563" y="2735250"/>
            <a:ext cx="180975" cy="179388"/>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33" name="Text Box 36"/>
          <p:cNvSpPr txBox="1">
            <a:spLocks noChangeArrowheads="1"/>
          </p:cNvSpPr>
          <p:nvPr/>
        </p:nvSpPr>
        <p:spPr bwMode="auto">
          <a:xfrm>
            <a:off x="3438525" y="4387838"/>
            <a:ext cx="739775" cy="2762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1200" dirty="0">
                <a:latin typeface="Arial" charset="0"/>
                <a:ea typeface="HGP創英角ｺﾞｼｯｸUB" pitchFamily="50" charset="-128"/>
              </a:rPr>
              <a:t>10 Sites</a:t>
            </a:r>
            <a:endParaRPr lang="ja-JP" altLang="en-US" sz="1200" dirty="0">
              <a:latin typeface="Arial" charset="0"/>
              <a:ea typeface="HGP創英角ｺﾞｼｯｸUB" pitchFamily="50" charset="-128"/>
            </a:endParaRPr>
          </a:p>
        </p:txBody>
      </p:sp>
      <p:sp>
        <p:nvSpPr>
          <p:cNvPr id="34" name="Text Box 37"/>
          <p:cNvSpPr txBox="1">
            <a:spLocks noChangeArrowheads="1"/>
          </p:cNvSpPr>
          <p:nvPr/>
        </p:nvSpPr>
        <p:spPr bwMode="auto">
          <a:xfrm>
            <a:off x="4429125" y="2903525"/>
            <a:ext cx="739775" cy="2762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1200" dirty="0">
                <a:latin typeface="Arial" charset="0"/>
                <a:ea typeface="HGP創英角ｺﾞｼｯｸUB" pitchFamily="50" charset="-128"/>
              </a:rPr>
              <a:t>20 Sites</a:t>
            </a:r>
            <a:endParaRPr lang="ja-JP" altLang="en-US" sz="1200" dirty="0">
              <a:latin typeface="Arial" charset="0"/>
              <a:ea typeface="HGP創英角ｺﾞｼｯｸUB" pitchFamily="50" charset="-128"/>
            </a:endParaRPr>
          </a:p>
        </p:txBody>
      </p:sp>
      <p:sp>
        <p:nvSpPr>
          <p:cNvPr id="35" name="Oval 38"/>
          <p:cNvSpPr>
            <a:spLocks noChangeArrowheads="1"/>
          </p:cNvSpPr>
          <p:nvPr/>
        </p:nvSpPr>
        <p:spPr bwMode="auto">
          <a:xfrm>
            <a:off x="250825" y="5614975"/>
            <a:ext cx="180975" cy="179388"/>
          </a:xfrm>
          <a:prstGeom prst="ellipse">
            <a:avLst/>
          </a:prstGeom>
          <a:solidFill>
            <a:srgbClr val="FF99FF"/>
          </a:solidFill>
          <a:ln w="9525">
            <a:noFill/>
            <a:round/>
            <a:headEnd/>
            <a:tailEnd/>
          </a:ln>
          <a:effectLst>
            <a:prstShdw prst="shdw17" dist="17961" dir="2700000">
              <a:srgbClr val="995C99"/>
            </a:prstShdw>
          </a:effectLst>
        </p:spPr>
        <p:txBody>
          <a:bodyPr wrap="none" anchor="ctr"/>
          <a:lstStyle/>
          <a:p>
            <a:endParaRPr lang="ja-JP" altLang="en-US">
              <a:ea typeface="HGP創英角ｺﾞｼｯｸUB" pitchFamily="50" charset="-128"/>
            </a:endParaRPr>
          </a:p>
        </p:txBody>
      </p:sp>
      <p:sp>
        <p:nvSpPr>
          <p:cNvPr id="36" name="Oval 39"/>
          <p:cNvSpPr>
            <a:spLocks noChangeArrowheads="1"/>
          </p:cNvSpPr>
          <p:nvPr/>
        </p:nvSpPr>
        <p:spPr bwMode="auto">
          <a:xfrm>
            <a:off x="1692275" y="5500675"/>
            <a:ext cx="180975" cy="179388"/>
          </a:xfrm>
          <a:prstGeom prst="ellipse">
            <a:avLst/>
          </a:prstGeom>
          <a:solidFill>
            <a:srgbClr val="FF99FF"/>
          </a:solidFill>
          <a:ln w="9525">
            <a:noFill/>
            <a:round/>
            <a:headEnd/>
            <a:tailEnd/>
          </a:ln>
          <a:effectLst>
            <a:prstShdw prst="shdw17" dist="17961" dir="2700000">
              <a:srgbClr val="995C99"/>
            </a:prstShdw>
          </a:effectLst>
        </p:spPr>
        <p:txBody>
          <a:bodyPr wrap="none" anchor="ctr"/>
          <a:lstStyle/>
          <a:p>
            <a:endParaRPr lang="ja-JP" altLang="en-US">
              <a:ea typeface="HGP創英角ｺﾞｼｯｸUB" pitchFamily="50" charset="-128"/>
            </a:endParaRPr>
          </a:p>
        </p:txBody>
      </p:sp>
      <p:sp>
        <p:nvSpPr>
          <p:cNvPr id="37" name="Oval 40"/>
          <p:cNvSpPr>
            <a:spLocks noChangeArrowheads="1"/>
          </p:cNvSpPr>
          <p:nvPr/>
        </p:nvSpPr>
        <p:spPr bwMode="auto">
          <a:xfrm>
            <a:off x="2592388" y="5327638"/>
            <a:ext cx="180975" cy="179387"/>
          </a:xfrm>
          <a:prstGeom prst="ellipse">
            <a:avLst/>
          </a:prstGeom>
          <a:solidFill>
            <a:srgbClr val="FF99FF"/>
          </a:solidFill>
          <a:ln w="9525">
            <a:noFill/>
            <a:round/>
            <a:headEnd/>
            <a:tailEnd/>
          </a:ln>
          <a:effectLst>
            <a:prstShdw prst="shdw17" dist="17961" dir="2700000">
              <a:srgbClr val="995C99"/>
            </a:prstShdw>
          </a:effectLst>
        </p:spPr>
        <p:txBody>
          <a:bodyPr wrap="none" anchor="ctr"/>
          <a:lstStyle/>
          <a:p>
            <a:endParaRPr lang="ja-JP" altLang="en-US">
              <a:ea typeface="HGP創英角ｺﾞｼｯｸUB" pitchFamily="50" charset="-128"/>
            </a:endParaRPr>
          </a:p>
        </p:txBody>
      </p:sp>
      <p:sp>
        <p:nvSpPr>
          <p:cNvPr id="38" name="Oval 41"/>
          <p:cNvSpPr>
            <a:spLocks noChangeArrowheads="1"/>
          </p:cNvSpPr>
          <p:nvPr/>
        </p:nvSpPr>
        <p:spPr bwMode="auto">
          <a:xfrm>
            <a:off x="3268663" y="5205400"/>
            <a:ext cx="180975" cy="179388"/>
          </a:xfrm>
          <a:prstGeom prst="ellipse">
            <a:avLst/>
          </a:prstGeom>
          <a:solidFill>
            <a:srgbClr val="FF99FF"/>
          </a:solidFill>
          <a:ln w="9525">
            <a:noFill/>
            <a:round/>
            <a:headEnd/>
            <a:tailEnd/>
          </a:ln>
          <a:effectLst>
            <a:prstShdw prst="shdw17" dist="17961" dir="2700000">
              <a:srgbClr val="995C99"/>
            </a:prstShdw>
          </a:effectLst>
        </p:spPr>
        <p:txBody>
          <a:bodyPr wrap="none" anchor="ctr"/>
          <a:lstStyle/>
          <a:p>
            <a:endParaRPr lang="ja-JP" altLang="en-US">
              <a:ea typeface="HGP創英角ｺﾞｼｯｸUB" pitchFamily="50" charset="-128"/>
            </a:endParaRPr>
          </a:p>
        </p:txBody>
      </p:sp>
      <p:sp>
        <p:nvSpPr>
          <p:cNvPr id="39" name="Oval 42"/>
          <p:cNvSpPr>
            <a:spLocks noChangeArrowheads="1"/>
          </p:cNvSpPr>
          <p:nvPr/>
        </p:nvSpPr>
        <p:spPr bwMode="auto">
          <a:xfrm>
            <a:off x="3462338" y="5033950"/>
            <a:ext cx="180975" cy="179388"/>
          </a:xfrm>
          <a:prstGeom prst="ellipse">
            <a:avLst/>
          </a:prstGeom>
          <a:solidFill>
            <a:srgbClr val="FF99FF"/>
          </a:solidFill>
          <a:ln w="9525">
            <a:noFill/>
            <a:round/>
            <a:headEnd/>
            <a:tailEnd/>
          </a:ln>
          <a:effectLst>
            <a:prstShdw prst="shdw17" dist="17961" dir="2700000">
              <a:srgbClr val="995C99"/>
            </a:prstShdw>
          </a:effectLst>
        </p:spPr>
        <p:txBody>
          <a:bodyPr wrap="none" anchor="ctr"/>
          <a:lstStyle/>
          <a:p>
            <a:endParaRPr lang="ja-JP" altLang="en-US">
              <a:ea typeface="HGP創英角ｺﾞｼｯｸUB" pitchFamily="50" charset="-128"/>
            </a:endParaRPr>
          </a:p>
        </p:txBody>
      </p:sp>
      <p:sp>
        <p:nvSpPr>
          <p:cNvPr id="40" name="Oval 43"/>
          <p:cNvSpPr>
            <a:spLocks noChangeArrowheads="1"/>
          </p:cNvSpPr>
          <p:nvPr/>
        </p:nvSpPr>
        <p:spPr bwMode="auto">
          <a:xfrm>
            <a:off x="3490913" y="4875200"/>
            <a:ext cx="180975" cy="179388"/>
          </a:xfrm>
          <a:prstGeom prst="ellipse">
            <a:avLst/>
          </a:prstGeom>
          <a:solidFill>
            <a:srgbClr val="FF99FF"/>
          </a:solidFill>
          <a:ln w="9525">
            <a:noFill/>
            <a:round/>
            <a:headEnd/>
            <a:tailEnd/>
          </a:ln>
          <a:effectLst>
            <a:prstShdw prst="shdw17" dist="17961" dir="2700000">
              <a:srgbClr val="995C99"/>
            </a:prstShdw>
          </a:effectLst>
        </p:spPr>
        <p:txBody>
          <a:bodyPr wrap="none" anchor="ctr"/>
          <a:lstStyle/>
          <a:p>
            <a:endParaRPr lang="ja-JP" altLang="en-US">
              <a:ea typeface="HGP創英角ｺﾞｼｯｸUB" pitchFamily="50" charset="-128"/>
            </a:endParaRPr>
          </a:p>
        </p:txBody>
      </p:sp>
      <p:sp>
        <p:nvSpPr>
          <p:cNvPr id="41" name="Oval 44"/>
          <p:cNvSpPr>
            <a:spLocks noChangeArrowheads="1"/>
          </p:cNvSpPr>
          <p:nvPr/>
        </p:nvSpPr>
        <p:spPr bwMode="auto">
          <a:xfrm>
            <a:off x="3771900" y="4810113"/>
            <a:ext cx="180975" cy="179387"/>
          </a:xfrm>
          <a:prstGeom prst="ellipse">
            <a:avLst/>
          </a:prstGeom>
          <a:solidFill>
            <a:srgbClr val="FF99FF"/>
          </a:solidFill>
          <a:ln w="9525">
            <a:noFill/>
            <a:round/>
            <a:headEnd/>
            <a:tailEnd/>
          </a:ln>
          <a:effectLst>
            <a:prstShdw prst="shdw17" dist="17961" dir="2700000">
              <a:srgbClr val="995C99"/>
            </a:prstShdw>
          </a:effectLst>
        </p:spPr>
        <p:txBody>
          <a:bodyPr wrap="none" anchor="ctr"/>
          <a:lstStyle/>
          <a:p>
            <a:endParaRPr lang="ja-JP" altLang="en-US">
              <a:ea typeface="HGP創英角ｺﾞｼｯｸUB" pitchFamily="50" charset="-128"/>
            </a:endParaRPr>
          </a:p>
        </p:txBody>
      </p:sp>
      <p:sp>
        <p:nvSpPr>
          <p:cNvPr id="42" name="Oval 45"/>
          <p:cNvSpPr>
            <a:spLocks noChangeArrowheads="1"/>
          </p:cNvSpPr>
          <p:nvPr/>
        </p:nvSpPr>
        <p:spPr bwMode="auto">
          <a:xfrm>
            <a:off x="3946525" y="4673588"/>
            <a:ext cx="180975" cy="179387"/>
          </a:xfrm>
          <a:prstGeom prst="ellipse">
            <a:avLst/>
          </a:prstGeom>
          <a:solidFill>
            <a:srgbClr val="FF99FF"/>
          </a:solidFill>
          <a:ln w="9525">
            <a:noFill/>
            <a:round/>
            <a:headEnd/>
            <a:tailEnd/>
          </a:ln>
          <a:effectLst>
            <a:prstShdw prst="shdw17" dist="17961" dir="2700000">
              <a:srgbClr val="995C99"/>
            </a:prstShdw>
          </a:effectLst>
        </p:spPr>
        <p:txBody>
          <a:bodyPr wrap="none" anchor="ctr"/>
          <a:lstStyle/>
          <a:p>
            <a:endParaRPr lang="ja-JP" altLang="en-US">
              <a:ea typeface="HGP創英角ｺﾞｼｯｸUB" pitchFamily="50" charset="-128"/>
            </a:endParaRPr>
          </a:p>
        </p:txBody>
      </p:sp>
      <p:sp>
        <p:nvSpPr>
          <p:cNvPr id="43" name="Oval 46"/>
          <p:cNvSpPr>
            <a:spLocks noChangeArrowheads="1"/>
          </p:cNvSpPr>
          <p:nvPr/>
        </p:nvSpPr>
        <p:spPr bwMode="auto">
          <a:xfrm>
            <a:off x="4211638" y="4505313"/>
            <a:ext cx="180975" cy="179387"/>
          </a:xfrm>
          <a:prstGeom prst="ellipse">
            <a:avLst/>
          </a:prstGeom>
          <a:solidFill>
            <a:srgbClr val="FF99FF"/>
          </a:solidFill>
          <a:ln w="9525">
            <a:noFill/>
            <a:round/>
            <a:headEnd/>
            <a:tailEnd/>
          </a:ln>
          <a:effectLst>
            <a:prstShdw prst="shdw17" dist="17961" dir="2700000">
              <a:srgbClr val="995C99"/>
            </a:prstShdw>
          </a:effectLst>
        </p:spPr>
        <p:txBody>
          <a:bodyPr wrap="none" anchor="ctr"/>
          <a:lstStyle/>
          <a:p>
            <a:endParaRPr lang="ja-JP" altLang="en-US">
              <a:ea typeface="HGP創英角ｺﾞｼｯｸUB" pitchFamily="50" charset="-128"/>
            </a:endParaRPr>
          </a:p>
        </p:txBody>
      </p:sp>
      <p:sp>
        <p:nvSpPr>
          <p:cNvPr id="44" name="Text Box 47"/>
          <p:cNvSpPr txBox="1">
            <a:spLocks noChangeArrowheads="1"/>
          </p:cNvSpPr>
          <p:nvPr/>
        </p:nvSpPr>
        <p:spPr bwMode="auto">
          <a:xfrm>
            <a:off x="4214813" y="4632313"/>
            <a:ext cx="739775" cy="2762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1200" dirty="0">
                <a:latin typeface="Arial" charset="0"/>
                <a:ea typeface="HGP創英角ｺﾞｼｯｸUB" pitchFamily="50" charset="-128"/>
              </a:rPr>
              <a:t>10 Sites</a:t>
            </a:r>
            <a:endParaRPr lang="ja-JP" altLang="en-US" sz="1200" dirty="0">
              <a:latin typeface="Arial" charset="0"/>
              <a:ea typeface="HGP創英角ｺﾞｼｯｸUB" pitchFamily="50" charset="-128"/>
            </a:endParaRPr>
          </a:p>
        </p:txBody>
      </p:sp>
      <p:sp>
        <p:nvSpPr>
          <p:cNvPr id="45" name="Text Box 49"/>
          <p:cNvSpPr txBox="1">
            <a:spLocks noChangeArrowheads="1"/>
          </p:cNvSpPr>
          <p:nvPr/>
        </p:nvSpPr>
        <p:spPr bwMode="auto">
          <a:xfrm>
            <a:off x="6372225" y="4410063"/>
            <a:ext cx="549275"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a:latin typeface="Arial" charset="0"/>
                <a:ea typeface="HGP創英角ｺﾞｼｯｸUB" pitchFamily="50" charset="-128"/>
              </a:rPr>
              <a:t>ＳＰ</a:t>
            </a:r>
            <a:endParaRPr lang="en-US" altLang="ja-JP">
              <a:latin typeface="Arial" charset="0"/>
              <a:ea typeface="HGP創英角ｺﾞｼｯｸUB" pitchFamily="50" charset="-128"/>
            </a:endParaRPr>
          </a:p>
        </p:txBody>
      </p:sp>
      <p:sp>
        <p:nvSpPr>
          <p:cNvPr id="46" name="Text Box 50"/>
          <p:cNvSpPr txBox="1">
            <a:spLocks noChangeArrowheads="1"/>
          </p:cNvSpPr>
          <p:nvPr/>
        </p:nvSpPr>
        <p:spPr bwMode="auto">
          <a:xfrm>
            <a:off x="6372225" y="2609838"/>
            <a:ext cx="601663" cy="396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a:latin typeface="Arial" charset="0"/>
                <a:ea typeface="HGP創英角ｺﾞｼｯｸUB" pitchFamily="50" charset="-128"/>
              </a:rPr>
              <a:t>ＩｄＰ</a:t>
            </a:r>
            <a:endParaRPr lang="en-US" altLang="ja-JP">
              <a:latin typeface="Arial" charset="0"/>
              <a:ea typeface="HGP創英角ｺﾞｼｯｸUB" pitchFamily="50" charset="-128"/>
            </a:endParaRPr>
          </a:p>
        </p:txBody>
      </p:sp>
      <p:sp>
        <p:nvSpPr>
          <p:cNvPr id="47" name="Oval 42"/>
          <p:cNvSpPr>
            <a:spLocks noChangeArrowheads="1"/>
          </p:cNvSpPr>
          <p:nvPr/>
        </p:nvSpPr>
        <p:spPr bwMode="auto">
          <a:xfrm>
            <a:off x="3309938" y="5075225"/>
            <a:ext cx="180975" cy="179388"/>
          </a:xfrm>
          <a:prstGeom prst="ellipse">
            <a:avLst/>
          </a:prstGeom>
          <a:solidFill>
            <a:srgbClr val="FF99FF"/>
          </a:solidFill>
          <a:ln w="9525">
            <a:noFill/>
            <a:round/>
            <a:headEnd/>
            <a:tailEnd/>
          </a:ln>
          <a:effectLst>
            <a:prstShdw prst="shdw17" dist="17961" dir="2700000">
              <a:srgbClr val="995C99"/>
            </a:prstShdw>
          </a:effectLst>
        </p:spPr>
        <p:txBody>
          <a:bodyPr wrap="none" anchor="ctr"/>
          <a:lstStyle/>
          <a:p>
            <a:endParaRPr lang="ja-JP" altLang="en-US">
              <a:ea typeface="HGP創英角ｺﾞｼｯｸUB" pitchFamily="50" charset="-128"/>
            </a:endParaRPr>
          </a:p>
        </p:txBody>
      </p:sp>
      <p:sp>
        <p:nvSpPr>
          <p:cNvPr id="48" name="Oval 46"/>
          <p:cNvSpPr>
            <a:spLocks noChangeArrowheads="1"/>
          </p:cNvSpPr>
          <p:nvPr/>
        </p:nvSpPr>
        <p:spPr bwMode="auto">
          <a:xfrm>
            <a:off x="4572000" y="4410063"/>
            <a:ext cx="180975" cy="179387"/>
          </a:xfrm>
          <a:prstGeom prst="ellipse">
            <a:avLst/>
          </a:prstGeom>
          <a:solidFill>
            <a:srgbClr val="FF99FF"/>
          </a:solidFill>
          <a:ln w="9525">
            <a:noFill/>
            <a:round/>
            <a:headEnd/>
            <a:tailEnd/>
          </a:ln>
          <a:effectLst>
            <a:prstShdw prst="shdw17" dist="17961" dir="2700000">
              <a:srgbClr val="995C99"/>
            </a:prstShdw>
          </a:effectLst>
        </p:spPr>
        <p:txBody>
          <a:bodyPr wrap="none" anchor="ctr"/>
          <a:lstStyle/>
          <a:p>
            <a:endParaRPr lang="ja-JP" altLang="en-US">
              <a:ea typeface="HGP創英角ｺﾞｼｯｸUB" pitchFamily="50" charset="-128"/>
            </a:endParaRPr>
          </a:p>
        </p:txBody>
      </p:sp>
      <p:sp>
        <p:nvSpPr>
          <p:cNvPr id="49" name="Oval 35"/>
          <p:cNvSpPr>
            <a:spLocks noChangeArrowheads="1"/>
          </p:cNvSpPr>
          <p:nvPr/>
        </p:nvSpPr>
        <p:spPr bwMode="auto">
          <a:xfrm>
            <a:off x="5435600" y="2566975"/>
            <a:ext cx="180975" cy="179388"/>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50" name="Oval 35"/>
          <p:cNvSpPr>
            <a:spLocks noChangeArrowheads="1"/>
          </p:cNvSpPr>
          <p:nvPr/>
        </p:nvSpPr>
        <p:spPr bwMode="auto">
          <a:xfrm>
            <a:off x="4549775" y="2666988"/>
            <a:ext cx="180975" cy="179387"/>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51" name="Freeform 52"/>
          <p:cNvSpPr>
            <a:spLocks/>
          </p:cNvSpPr>
          <p:nvPr/>
        </p:nvSpPr>
        <p:spPr bwMode="auto">
          <a:xfrm>
            <a:off x="1174750" y="1784338"/>
            <a:ext cx="7432675" cy="3935412"/>
          </a:xfrm>
          <a:custGeom>
            <a:avLst/>
            <a:gdLst>
              <a:gd name="T0" fmla="*/ 0 w 4682"/>
              <a:gd name="T1" fmla="*/ 2147483647 h 2479"/>
              <a:gd name="T2" fmla="*/ 572074635 w 4682"/>
              <a:gd name="T3" fmla="*/ 2147483647 h 2479"/>
              <a:gd name="T4" fmla="*/ 859372526 w 4682"/>
              <a:gd name="T5" fmla="*/ 2147483647 h 2479"/>
              <a:gd name="T6" fmla="*/ 1433969499 w 4682"/>
              <a:gd name="T7" fmla="*/ 2147483647 h 2479"/>
              <a:gd name="T8" fmla="*/ 2147483647 w 4682"/>
              <a:gd name="T9" fmla="*/ 2147483647 h 2479"/>
              <a:gd name="T10" fmla="*/ 2147483647 w 4682"/>
              <a:gd name="T11" fmla="*/ 2147483647 h 2479"/>
              <a:gd name="T12" fmla="*/ 2147483647 w 4682"/>
              <a:gd name="T13" fmla="*/ 2147483647 h 2479"/>
              <a:gd name="T14" fmla="*/ 2147483647 w 4682"/>
              <a:gd name="T15" fmla="*/ 1509572410 h 2479"/>
              <a:gd name="T16" fmla="*/ 2147483647 w 4682"/>
              <a:gd name="T17" fmla="*/ 967739893 h 2479"/>
              <a:gd name="T18" fmla="*/ 2147483647 w 4682"/>
              <a:gd name="T19" fmla="*/ 0 h 24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82"/>
              <a:gd name="T31" fmla="*/ 0 h 2479"/>
              <a:gd name="T32" fmla="*/ 4682 w 4682"/>
              <a:gd name="T33" fmla="*/ 2479 h 24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82" h="2479">
                <a:moveTo>
                  <a:pt x="0" y="2479"/>
                </a:moveTo>
                <a:cubicBezTo>
                  <a:pt x="85" y="2394"/>
                  <a:pt x="170" y="2309"/>
                  <a:pt x="227" y="2252"/>
                </a:cubicBezTo>
                <a:cubicBezTo>
                  <a:pt x="284" y="2195"/>
                  <a:pt x="284" y="2175"/>
                  <a:pt x="341" y="2139"/>
                </a:cubicBezTo>
                <a:cubicBezTo>
                  <a:pt x="398" y="2103"/>
                  <a:pt x="461" y="2057"/>
                  <a:pt x="569" y="2035"/>
                </a:cubicBezTo>
                <a:cubicBezTo>
                  <a:pt x="677" y="2013"/>
                  <a:pt x="866" y="2045"/>
                  <a:pt x="988" y="2005"/>
                </a:cubicBezTo>
                <a:cubicBezTo>
                  <a:pt x="1110" y="1965"/>
                  <a:pt x="1233" y="1941"/>
                  <a:pt x="1303" y="1797"/>
                </a:cubicBezTo>
                <a:cubicBezTo>
                  <a:pt x="1373" y="1653"/>
                  <a:pt x="1246" y="1344"/>
                  <a:pt x="1410" y="1144"/>
                </a:cubicBezTo>
                <a:cubicBezTo>
                  <a:pt x="1574" y="944"/>
                  <a:pt x="1943" y="726"/>
                  <a:pt x="2286" y="599"/>
                </a:cubicBezTo>
                <a:cubicBezTo>
                  <a:pt x="2629" y="472"/>
                  <a:pt x="3070" y="484"/>
                  <a:pt x="3469" y="384"/>
                </a:cubicBezTo>
                <a:cubicBezTo>
                  <a:pt x="3868" y="284"/>
                  <a:pt x="4429" y="80"/>
                  <a:pt x="4682" y="0"/>
                </a:cubicBezTo>
              </a:path>
            </a:pathLst>
          </a:custGeom>
          <a:noFill/>
          <a:ln w="9525">
            <a:solidFill>
              <a:srgbClr val="3333CC"/>
            </a:solidFill>
            <a:round/>
            <a:headEnd/>
            <a:tailEnd/>
          </a:ln>
          <a:effectLst>
            <a:prstShdw prst="shdw17" dist="17961" dir="2700000">
              <a:srgbClr val="1F1F7A"/>
            </a:prstShdw>
          </a:effectLst>
        </p:spPr>
        <p:txBody>
          <a:bodyPr/>
          <a:lstStyle/>
          <a:p>
            <a:endParaRPr lang="ja-JP" altLang="en-US">
              <a:ea typeface="HGP創英角ｺﾞｼｯｸUB" pitchFamily="50" charset="-128"/>
            </a:endParaRPr>
          </a:p>
        </p:txBody>
      </p:sp>
      <p:sp>
        <p:nvSpPr>
          <p:cNvPr id="52" name="Freeform 53"/>
          <p:cNvSpPr>
            <a:spLocks/>
          </p:cNvSpPr>
          <p:nvPr/>
        </p:nvSpPr>
        <p:spPr bwMode="auto">
          <a:xfrm>
            <a:off x="341313" y="3821100"/>
            <a:ext cx="8412162" cy="1866900"/>
          </a:xfrm>
          <a:custGeom>
            <a:avLst/>
            <a:gdLst>
              <a:gd name="T0" fmla="*/ 0 w 5299"/>
              <a:gd name="T1" fmla="*/ 2147483647 h 1176"/>
              <a:gd name="T2" fmla="*/ 2147483647 w 5299"/>
              <a:gd name="T3" fmla="*/ 2147483647 h 1176"/>
              <a:gd name="T4" fmla="*/ 2147483647 w 5299"/>
              <a:gd name="T5" fmla="*/ 2147483647 h 1176"/>
              <a:gd name="T6" fmla="*/ 2147483647 w 5299"/>
              <a:gd name="T7" fmla="*/ 2147483647 h 1176"/>
              <a:gd name="T8" fmla="*/ 2147483647 w 5299"/>
              <a:gd name="T9" fmla="*/ 1857354385 h 1176"/>
              <a:gd name="T10" fmla="*/ 2147483647 w 5299"/>
              <a:gd name="T11" fmla="*/ 1159271791 h 1176"/>
              <a:gd name="T12" fmla="*/ 2147483647 w 5299"/>
              <a:gd name="T13" fmla="*/ 927417512 h 1176"/>
              <a:gd name="T14" fmla="*/ 2147483647 w 5299"/>
              <a:gd name="T15" fmla="*/ 773687052 h 1176"/>
              <a:gd name="T16" fmla="*/ 2147483647 w 5299"/>
              <a:gd name="T17" fmla="*/ 443547514 h 1176"/>
              <a:gd name="T18" fmla="*/ 2147483647 w 5299"/>
              <a:gd name="T19" fmla="*/ 0 h 1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99"/>
              <a:gd name="T31" fmla="*/ 0 h 1176"/>
              <a:gd name="T32" fmla="*/ 5299 w 5299"/>
              <a:gd name="T33" fmla="*/ 1176 h 1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99" h="1176">
                <a:moveTo>
                  <a:pt x="0" y="1176"/>
                </a:moveTo>
                <a:cubicBezTo>
                  <a:pt x="171" y="1163"/>
                  <a:pt x="743" y="1132"/>
                  <a:pt x="1029" y="1098"/>
                </a:cubicBezTo>
                <a:cubicBezTo>
                  <a:pt x="1315" y="1064"/>
                  <a:pt x="1571" y="1001"/>
                  <a:pt x="1713" y="975"/>
                </a:cubicBezTo>
                <a:cubicBezTo>
                  <a:pt x="1855" y="949"/>
                  <a:pt x="1817" y="984"/>
                  <a:pt x="1882" y="944"/>
                </a:cubicBezTo>
                <a:cubicBezTo>
                  <a:pt x="1947" y="904"/>
                  <a:pt x="1982" y="818"/>
                  <a:pt x="2104" y="737"/>
                </a:cubicBezTo>
                <a:cubicBezTo>
                  <a:pt x="2226" y="656"/>
                  <a:pt x="2392" y="522"/>
                  <a:pt x="2611" y="460"/>
                </a:cubicBezTo>
                <a:cubicBezTo>
                  <a:pt x="2830" y="398"/>
                  <a:pt x="3199" y="393"/>
                  <a:pt x="3418" y="368"/>
                </a:cubicBezTo>
                <a:cubicBezTo>
                  <a:pt x="3637" y="343"/>
                  <a:pt x="3687" y="339"/>
                  <a:pt x="3925" y="307"/>
                </a:cubicBezTo>
                <a:cubicBezTo>
                  <a:pt x="4163" y="275"/>
                  <a:pt x="4617" y="227"/>
                  <a:pt x="4846" y="176"/>
                </a:cubicBezTo>
                <a:cubicBezTo>
                  <a:pt x="5075" y="125"/>
                  <a:pt x="5205" y="37"/>
                  <a:pt x="5299" y="0"/>
                </a:cubicBezTo>
              </a:path>
            </a:pathLst>
          </a:custGeom>
          <a:noFill/>
          <a:ln w="9525">
            <a:solidFill>
              <a:srgbClr val="FF66CC"/>
            </a:solidFill>
            <a:round/>
            <a:headEnd/>
            <a:tailEnd/>
          </a:ln>
          <a:effectLst>
            <a:prstShdw prst="shdw17" dist="17961" dir="2700000">
              <a:srgbClr val="993D7A"/>
            </a:prstShdw>
          </a:effectLst>
        </p:spPr>
        <p:txBody>
          <a:bodyPr/>
          <a:lstStyle/>
          <a:p>
            <a:endParaRPr lang="ja-JP" altLang="en-US">
              <a:ea typeface="HGP創英角ｺﾞｼｯｸUB" pitchFamily="50" charset="-128"/>
            </a:endParaRPr>
          </a:p>
        </p:txBody>
      </p:sp>
      <p:sp>
        <p:nvSpPr>
          <p:cNvPr id="53" name="Line 12"/>
          <p:cNvSpPr>
            <a:spLocks noChangeShapeType="1"/>
          </p:cNvSpPr>
          <p:nvPr/>
        </p:nvSpPr>
        <p:spPr bwMode="auto">
          <a:xfrm>
            <a:off x="6732588" y="5670538"/>
            <a:ext cx="0" cy="21590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ja-JP" altLang="en-US">
              <a:latin typeface="Arial" charset="0"/>
              <a:ea typeface="HGP創英角ｺﾞｼｯｸUB" pitchFamily="50" charset="-128"/>
            </a:endParaRPr>
          </a:p>
        </p:txBody>
      </p:sp>
      <p:sp>
        <p:nvSpPr>
          <p:cNvPr id="54" name="Line 12"/>
          <p:cNvSpPr>
            <a:spLocks noChangeShapeType="1"/>
          </p:cNvSpPr>
          <p:nvPr/>
        </p:nvSpPr>
        <p:spPr bwMode="auto">
          <a:xfrm>
            <a:off x="7993063" y="5670538"/>
            <a:ext cx="0" cy="21590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ja-JP" altLang="en-US">
              <a:latin typeface="Arial" charset="0"/>
              <a:ea typeface="HGP創英角ｺﾞｼｯｸUB" pitchFamily="50" charset="-128"/>
            </a:endParaRPr>
          </a:p>
        </p:txBody>
      </p:sp>
      <p:sp>
        <p:nvSpPr>
          <p:cNvPr id="55" name="Oval 35"/>
          <p:cNvSpPr>
            <a:spLocks noChangeArrowheads="1"/>
          </p:cNvSpPr>
          <p:nvPr/>
        </p:nvSpPr>
        <p:spPr bwMode="auto">
          <a:xfrm>
            <a:off x="5772150" y="2443150"/>
            <a:ext cx="180975" cy="179388"/>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56" name="Oval 35"/>
          <p:cNvSpPr>
            <a:spLocks noChangeArrowheads="1"/>
          </p:cNvSpPr>
          <p:nvPr/>
        </p:nvSpPr>
        <p:spPr bwMode="auto">
          <a:xfrm>
            <a:off x="6832600" y="2346313"/>
            <a:ext cx="180975" cy="179387"/>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57" name="Oval 35"/>
          <p:cNvSpPr>
            <a:spLocks noChangeArrowheads="1"/>
          </p:cNvSpPr>
          <p:nvPr/>
        </p:nvSpPr>
        <p:spPr bwMode="auto">
          <a:xfrm>
            <a:off x="6911975" y="2249475"/>
            <a:ext cx="180975" cy="179388"/>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58" name="Oval 35"/>
          <p:cNvSpPr>
            <a:spLocks noChangeArrowheads="1"/>
          </p:cNvSpPr>
          <p:nvPr/>
        </p:nvSpPr>
        <p:spPr bwMode="auto">
          <a:xfrm>
            <a:off x="6826250" y="2130413"/>
            <a:ext cx="180975" cy="179387"/>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59" name="Oval 35"/>
          <p:cNvSpPr>
            <a:spLocks noChangeArrowheads="1"/>
          </p:cNvSpPr>
          <p:nvPr/>
        </p:nvSpPr>
        <p:spPr bwMode="auto">
          <a:xfrm>
            <a:off x="7440613" y="2008175"/>
            <a:ext cx="180975" cy="179388"/>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60" name="Oval 35"/>
          <p:cNvSpPr>
            <a:spLocks noChangeArrowheads="1"/>
          </p:cNvSpPr>
          <p:nvPr/>
        </p:nvSpPr>
        <p:spPr bwMode="auto">
          <a:xfrm>
            <a:off x="7694613" y="1878000"/>
            <a:ext cx="180975" cy="179388"/>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61" name="Oval 35"/>
          <p:cNvSpPr>
            <a:spLocks noChangeArrowheads="1"/>
          </p:cNvSpPr>
          <p:nvPr/>
        </p:nvSpPr>
        <p:spPr bwMode="auto">
          <a:xfrm>
            <a:off x="8294688" y="1719250"/>
            <a:ext cx="180975" cy="179388"/>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62" name="Text Box 37"/>
          <p:cNvSpPr txBox="1">
            <a:spLocks noChangeArrowheads="1"/>
          </p:cNvSpPr>
          <p:nvPr/>
        </p:nvSpPr>
        <p:spPr bwMode="auto">
          <a:xfrm>
            <a:off x="8335963" y="1890700"/>
            <a:ext cx="739775" cy="2762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1200" dirty="0">
                <a:latin typeface="Arial" charset="0"/>
                <a:ea typeface="HGP創英角ｺﾞｼｯｸUB" pitchFamily="50" charset="-128"/>
              </a:rPr>
              <a:t>30 Sites</a:t>
            </a:r>
            <a:endParaRPr lang="ja-JP" altLang="en-US" sz="1200" dirty="0">
              <a:latin typeface="Arial" charset="0"/>
              <a:ea typeface="HGP創英角ｺﾞｼｯｸUB" pitchFamily="50" charset="-128"/>
            </a:endParaRPr>
          </a:p>
        </p:txBody>
      </p:sp>
      <p:sp>
        <p:nvSpPr>
          <p:cNvPr id="63" name="Oval 46"/>
          <p:cNvSpPr>
            <a:spLocks noChangeArrowheads="1"/>
          </p:cNvSpPr>
          <p:nvPr/>
        </p:nvSpPr>
        <p:spPr bwMode="auto">
          <a:xfrm>
            <a:off x="5651500" y="4291000"/>
            <a:ext cx="180975" cy="179388"/>
          </a:xfrm>
          <a:prstGeom prst="ellipse">
            <a:avLst/>
          </a:prstGeom>
          <a:solidFill>
            <a:srgbClr val="FF99FF"/>
          </a:solidFill>
          <a:ln w="9525">
            <a:noFill/>
            <a:round/>
            <a:headEnd/>
            <a:tailEnd/>
          </a:ln>
          <a:effectLst>
            <a:prstShdw prst="shdw17" dist="17961" dir="2700000">
              <a:srgbClr val="995C99"/>
            </a:prstShdw>
          </a:effectLst>
        </p:spPr>
        <p:txBody>
          <a:bodyPr wrap="none" anchor="ctr"/>
          <a:lstStyle/>
          <a:p>
            <a:endParaRPr lang="ja-JP" altLang="en-US">
              <a:ea typeface="HGP創英角ｺﾞｼｯｸUB" pitchFamily="50" charset="-128"/>
            </a:endParaRPr>
          </a:p>
        </p:txBody>
      </p:sp>
      <p:sp>
        <p:nvSpPr>
          <p:cNvPr id="64" name="Oval 46"/>
          <p:cNvSpPr>
            <a:spLocks noChangeArrowheads="1"/>
          </p:cNvSpPr>
          <p:nvPr/>
        </p:nvSpPr>
        <p:spPr bwMode="auto">
          <a:xfrm>
            <a:off x="6205538" y="4170350"/>
            <a:ext cx="180975" cy="179388"/>
          </a:xfrm>
          <a:prstGeom prst="ellipse">
            <a:avLst/>
          </a:prstGeom>
          <a:solidFill>
            <a:srgbClr val="FF99FF"/>
          </a:solidFill>
          <a:ln w="9525">
            <a:noFill/>
            <a:round/>
            <a:headEnd/>
            <a:tailEnd/>
          </a:ln>
          <a:effectLst>
            <a:prstShdw prst="shdw17" dist="17961" dir="2700000">
              <a:srgbClr val="995C99"/>
            </a:prstShdw>
          </a:effectLst>
        </p:spPr>
        <p:txBody>
          <a:bodyPr wrap="none" anchor="ctr"/>
          <a:lstStyle/>
          <a:p>
            <a:endParaRPr lang="ja-JP" altLang="en-US">
              <a:ea typeface="HGP創英角ｺﾞｼｯｸUB" pitchFamily="50" charset="-128"/>
            </a:endParaRPr>
          </a:p>
        </p:txBody>
      </p:sp>
      <p:sp>
        <p:nvSpPr>
          <p:cNvPr id="65" name="Oval 46"/>
          <p:cNvSpPr>
            <a:spLocks noChangeArrowheads="1"/>
          </p:cNvSpPr>
          <p:nvPr/>
        </p:nvSpPr>
        <p:spPr bwMode="auto">
          <a:xfrm>
            <a:off x="7993063" y="4049700"/>
            <a:ext cx="180975" cy="179388"/>
          </a:xfrm>
          <a:prstGeom prst="ellipse">
            <a:avLst/>
          </a:prstGeom>
          <a:solidFill>
            <a:srgbClr val="FF99FF"/>
          </a:solidFill>
          <a:ln w="9525">
            <a:noFill/>
            <a:round/>
            <a:headEnd/>
            <a:tailEnd/>
          </a:ln>
          <a:effectLst>
            <a:prstShdw prst="shdw17" dist="17961" dir="2700000">
              <a:srgbClr val="995C99"/>
            </a:prstShdw>
          </a:effectLst>
        </p:spPr>
        <p:txBody>
          <a:bodyPr wrap="none" anchor="ctr"/>
          <a:lstStyle/>
          <a:p>
            <a:endParaRPr lang="ja-JP" altLang="en-US">
              <a:ea typeface="HGP創英角ｺﾞｼｯｸUB" pitchFamily="50" charset="-128"/>
            </a:endParaRPr>
          </a:p>
        </p:txBody>
      </p:sp>
      <p:sp>
        <p:nvSpPr>
          <p:cNvPr id="66" name="Oval 46"/>
          <p:cNvSpPr>
            <a:spLocks noChangeArrowheads="1"/>
          </p:cNvSpPr>
          <p:nvPr/>
        </p:nvSpPr>
        <p:spPr bwMode="auto">
          <a:xfrm>
            <a:off x="8412163" y="3798875"/>
            <a:ext cx="180975" cy="179388"/>
          </a:xfrm>
          <a:prstGeom prst="ellipse">
            <a:avLst/>
          </a:prstGeom>
          <a:solidFill>
            <a:srgbClr val="FF99FF"/>
          </a:solidFill>
          <a:ln w="9525">
            <a:noFill/>
            <a:round/>
            <a:headEnd/>
            <a:tailEnd/>
          </a:ln>
          <a:effectLst>
            <a:prstShdw prst="shdw17" dist="17961" dir="2700000">
              <a:srgbClr val="995C99"/>
            </a:prstShdw>
          </a:effectLst>
        </p:spPr>
        <p:txBody>
          <a:bodyPr wrap="none" anchor="ctr"/>
          <a:lstStyle/>
          <a:p>
            <a:endParaRPr lang="ja-JP" altLang="en-US">
              <a:ea typeface="HGP創英角ｺﾞｼｯｸUB" pitchFamily="50" charset="-128"/>
            </a:endParaRPr>
          </a:p>
        </p:txBody>
      </p:sp>
      <p:sp>
        <p:nvSpPr>
          <p:cNvPr id="67" name="Text Box 47"/>
          <p:cNvSpPr txBox="1">
            <a:spLocks noChangeArrowheads="1"/>
          </p:cNvSpPr>
          <p:nvPr/>
        </p:nvSpPr>
        <p:spPr bwMode="auto">
          <a:xfrm>
            <a:off x="8416925" y="3978263"/>
            <a:ext cx="739775" cy="2762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ja-JP" sz="1200" dirty="0">
                <a:latin typeface="Arial" charset="0"/>
                <a:ea typeface="HGP創英角ｺﾞｼｯｸUB" pitchFamily="50" charset="-128"/>
              </a:rPr>
              <a:t>18 Sites</a:t>
            </a:r>
            <a:endParaRPr lang="ja-JP" altLang="en-US" sz="1200" dirty="0">
              <a:latin typeface="Arial" charset="0"/>
              <a:ea typeface="HGP創英角ｺﾞｼｯｸUB" pitchFamily="50" charset="-128"/>
            </a:endParaRPr>
          </a:p>
        </p:txBody>
      </p:sp>
      <p:sp>
        <p:nvSpPr>
          <p:cNvPr id="68" name="Oval 46"/>
          <p:cNvSpPr>
            <a:spLocks noChangeArrowheads="1"/>
          </p:cNvSpPr>
          <p:nvPr/>
        </p:nvSpPr>
        <p:spPr bwMode="auto">
          <a:xfrm>
            <a:off x="8161338" y="3908413"/>
            <a:ext cx="180975" cy="179387"/>
          </a:xfrm>
          <a:prstGeom prst="ellipse">
            <a:avLst/>
          </a:prstGeom>
          <a:solidFill>
            <a:srgbClr val="FF99FF"/>
          </a:solidFill>
          <a:ln w="9525">
            <a:noFill/>
            <a:round/>
            <a:headEnd/>
            <a:tailEnd/>
          </a:ln>
          <a:effectLst>
            <a:prstShdw prst="shdw17" dist="17961" dir="2700000">
              <a:srgbClr val="995C99"/>
            </a:prstShdw>
          </a:effectLst>
        </p:spPr>
        <p:txBody>
          <a:bodyPr wrap="none" anchor="ctr"/>
          <a:lstStyle/>
          <a:p>
            <a:endParaRPr lang="ja-JP" altLang="en-US">
              <a:ea typeface="HGP創英角ｺﾞｼｯｸUB" pitchFamily="50" charset="-128"/>
            </a:endParaRPr>
          </a:p>
        </p:txBody>
      </p:sp>
      <p:sp>
        <p:nvSpPr>
          <p:cNvPr id="69" name="AutoShape 70"/>
          <p:cNvSpPr>
            <a:spLocks noChangeArrowheads="1"/>
          </p:cNvSpPr>
          <p:nvPr/>
        </p:nvSpPr>
        <p:spPr bwMode="auto">
          <a:xfrm>
            <a:off x="5929322" y="3149588"/>
            <a:ext cx="2243128" cy="541337"/>
          </a:xfrm>
          <a:prstGeom prst="wedgeRoundRectCallout">
            <a:avLst>
              <a:gd name="adj1" fmla="val 51764"/>
              <a:gd name="adj2" fmla="val 110792"/>
              <a:gd name="adj3" fmla="val 16667"/>
            </a:avLst>
          </a:prstGeom>
          <a:solidFill>
            <a:srgbClr val="FFFF99"/>
          </a:solidFill>
          <a:ln w="9525">
            <a:solidFill>
              <a:srgbClr val="FF3399"/>
            </a:solidFill>
            <a:miter lim="800000"/>
            <a:headEnd/>
            <a:tailEnd/>
          </a:ln>
          <a:effectLst>
            <a:prstShdw prst="shdw17" dist="17961" dir="2700000">
              <a:srgbClr val="991F5C"/>
            </a:prstShdw>
          </a:effectLst>
        </p:spPr>
        <p:txBody>
          <a:bodyPr/>
          <a:lstStyle/>
          <a:p>
            <a:pPr algn="ctr"/>
            <a:r>
              <a:rPr lang="en-US" altLang="ja-JP" sz="1400">
                <a:ea typeface="HGP創英角ｺﾞｼｯｸUB" pitchFamily="50" charset="-128"/>
              </a:rPr>
              <a:t>Completed connection to Elsevier !</a:t>
            </a:r>
            <a:endParaRPr lang="ja-JP" altLang="en-US" sz="1400">
              <a:ea typeface="HGP創英角ｺﾞｼｯｸUB" pitchFamily="50" charset="-128"/>
            </a:endParaRPr>
          </a:p>
        </p:txBody>
      </p:sp>
      <p:sp>
        <p:nvSpPr>
          <p:cNvPr id="70" name="Oval 35"/>
          <p:cNvSpPr>
            <a:spLocks noChangeArrowheads="1"/>
          </p:cNvSpPr>
          <p:nvPr/>
        </p:nvSpPr>
        <p:spPr bwMode="auto">
          <a:xfrm>
            <a:off x="8477250" y="1643050"/>
            <a:ext cx="180975" cy="179388"/>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ja-JP" altLang="en-US">
              <a:latin typeface="Arial" charset="0"/>
              <a:ea typeface="HGP創英角ｺﾞｼｯｸUB" pitchFamily="50" charset="-128"/>
            </a:endParaRPr>
          </a:p>
        </p:txBody>
      </p:sp>
      <p:sp>
        <p:nvSpPr>
          <p:cNvPr id="71" name="Oval 46"/>
          <p:cNvSpPr>
            <a:spLocks noChangeArrowheads="1"/>
          </p:cNvSpPr>
          <p:nvPr/>
        </p:nvSpPr>
        <p:spPr bwMode="auto">
          <a:xfrm>
            <a:off x="8518525" y="3687750"/>
            <a:ext cx="180975" cy="179388"/>
          </a:xfrm>
          <a:prstGeom prst="ellipse">
            <a:avLst/>
          </a:prstGeom>
          <a:solidFill>
            <a:srgbClr val="FF99FF"/>
          </a:solidFill>
          <a:ln w="9525">
            <a:noFill/>
            <a:round/>
            <a:headEnd/>
            <a:tailEnd/>
          </a:ln>
          <a:effectLst>
            <a:prstShdw prst="shdw17" dist="17961" dir="2700000">
              <a:srgbClr val="995C99"/>
            </a:prstShdw>
          </a:effectLst>
        </p:spPr>
        <p:txBody>
          <a:bodyPr wrap="none" anchor="ctr"/>
          <a:lstStyle/>
          <a:p>
            <a:endParaRPr lang="ja-JP" altLang="en-US">
              <a:ea typeface="HGP創英角ｺﾞｼｯｸUB" pitchFamily="50"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学認の歩み</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12</a:t>
            </a:fld>
            <a:endParaRPr lang="en-US" altLang="ja-JP"/>
          </a:p>
        </p:txBody>
      </p:sp>
      <p:sp>
        <p:nvSpPr>
          <p:cNvPr id="5" name="AutoShape 48"/>
          <p:cNvSpPr>
            <a:spLocks noChangeArrowheads="1"/>
          </p:cNvSpPr>
          <p:nvPr/>
        </p:nvSpPr>
        <p:spPr bwMode="auto">
          <a:xfrm>
            <a:off x="2627784" y="1913859"/>
            <a:ext cx="6336704" cy="1727200"/>
          </a:xfrm>
          <a:prstGeom prst="roundRect">
            <a:avLst>
              <a:gd name="adj" fmla="val 16667"/>
            </a:avLst>
          </a:prstGeom>
          <a:ln w="9525">
            <a:noFill/>
            <a:round/>
            <a:headEnd/>
            <a:tailEnd/>
          </a:ln>
        </p:spPr>
        <p:style>
          <a:lnRef idx="0">
            <a:scrgbClr r="0" g="0" b="0"/>
          </a:lnRef>
          <a:fillRef idx="1002">
            <a:schemeClr val="lt2"/>
          </a:fillRef>
          <a:effectRef idx="0">
            <a:scrgbClr r="0" g="0" b="0"/>
          </a:effectRef>
          <a:fontRef idx="major"/>
        </p:style>
        <p:txBody>
          <a:bodyPr wrap="none" anchor="ctr"/>
          <a:lstStyle/>
          <a:p>
            <a:endParaRPr lang="ja-JP" altLang="en-US">
              <a:latin typeface="+mn-ea"/>
              <a:ea typeface="+mn-ea"/>
            </a:endParaRPr>
          </a:p>
        </p:txBody>
      </p:sp>
      <p:sp>
        <p:nvSpPr>
          <p:cNvPr id="6" name="AutoShape 47"/>
          <p:cNvSpPr>
            <a:spLocks noChangeArrowheads="1"/>
          </p:cNvSpPr>
          <p:nvPr/>
        </p:nvSpPr>
        <p:spPr bwMode="auto">
          <a:xfrm>
            <a:off x="179388" y="3785521"/>
            <a:ext cx="8785100" cy="1728788"/>
          </a:xfrm>
          <a:prstGeom prst="roundRect">
            <a:avLst>
              <a:gd name="adj" fmla="val 16667"/>
            </a:avLst>
          </a:prstGeom>
          <a:ln w="9525">
            <a:noFill/>
            <a:round/>
            <a:headEnd/>
            <a:tailEnd/>
          </a:ln>
        </p:spPr>
        <p:style>
          <a:lnRef idx="0">
            <a:scrgbClr r="0" g="0" b="0"/>
          </a:lnRef>
          <a:fillRef idx="1002">
            <a:schemeClr val="lt2"/>
          </a:fillRef>
          <a:effectRef idx="0">
            <a:scrgbClr r="0" g="0" b="0"/>
          </a:effectRef>
          <a:fontRef idx="major"/>
        </p:style>
        <p:txBody>
          <a:bodyPr wrap="none" anchor="ctr"/>
          <a:lstStyle/>
          <a:p>
            <a:endParaRPr lang="ja-JP" altLang="en-US">
              <a:latin typeface="+mn-ea"/>
              <a:ea typeface="+mn-ea"/>
            </a:endParaRPr>
          </a:p>
        </p:txBody>
      </p:sp>
      <p:sp>
        <p:nvSpPr>
          <p:cNvPr id="7" name="Text Box 12"/>
          <p:cNvSpPr txBox="1">
            <a:spLocks noChangeArrowheads="1"/>
          </p:cNvSpPr>
          <p:nvPr/>
        </p:nvSpPr>
        <p:spPr bwMode="auto">
          <a:xfrm>
            <a:off x="467544" y="1268760"/>
            <a:ext cx="1640193" cy="461665"/>
          </a:xfrm>
          <a:prstGeom prst="rect">
            <a:avLst/>
          </a:prstGeom>
          <a:noFill/>
          <a:ln w="9525">
            <a:noFill/>
            <a:miter lim="800000"/>
            <a:headEnd/>
            <a:tailEnd/>
          </a:ln>
        </p:spPr>
        <p:txBody>
          <a:bodyPr wrap="none">
            <a:spAutoFit/>
          </a:bodyPr>
          <a:lstStyle/>
          <a:p>
            <a:r>
              <a:rPr lang="ja-JP" altLang="en-US" sz="2400" dirty="0">
                <a:latin typeface="+mn-ea"/>
                <a:ea typeface="+mn-ea"/>
              </a:rPr>
              <a:t>２００８年度</a:t>
            </a:r>
          </a:p>
        </p:txBody>
      </p:sp>
      <p:sp>
        <p:nvSpPr>
          <p:cNvPr id="8" name="Text Box 13"/>
          <p:cNvSpPr txBox="1">
            <a:spLocks noChangeArrowheads="1"/>
          </p:cNvSpPr>
          <p:nvPr/>
        </p:nvSpPr>
        <p:spPr bwMode="auto">
          <a:xfrm>
            <a:off x="2915567" y="1271287"/>
            <a:ext cx="1640193" cy="461665"/>
          </a:xfrm>
          <a:prstGeom prst="rect">
            <a:avLst/>
          </a:prstGeom>
          <a:noFill/>
          <a:ln w="9525">
            <a:noFill/>
            <a:miter lim="800000"/>
            <a:headEnd/>
            <a:tailEnd/>
          </a:ln>
        </p:spPr>
        <p:txBody>
          <a:bodyPr wrap="none">
            <a:spAutoFit/>
          </a:bodyPr>
          <a:lstStyle/>
          <a:p>
            <a:r>
              <a:rPr lang="ja-JP" altLang="en-US" sz="2400" dirty="0">
                <a:latin typeface="+mn-ea"/>
                <a:ea typeface="+mn-ea"/>
              </a:rPr>
              <a:t>２００９年度</a:t>
            </a:r>
          </a:p>
        </p:txBody>
      </p:sp>
      <p:sp>
        <p:nvSpPr>
          <p:cNvPr id="9" name="Text Box 14"/>
          <p:cNvSpPr txBox="1">
            <a:spLocks noChangeArrowheads="1"/>
          </p:cNvSpPr>
          <p:nvPr/>
        </p:nvSpPr>
        <p:spPr bwMode="auto">
          <a:xfrm>
            <a:off x="5508104" y="1268760"/>
            <a:ext cx="1640193" cy="461665"/>
          </a:xfrm>
          <a:prstGeom prst="rect">
            <a:avLst/>
          </a:prstGeom>
          <a:noFill/>
          <a:ln w="9525">
            <a:noFill/>
            <a:miter lim="800000"/>
            <a:headEnd/>
            <a:tailEnd/>
          </a:ln>
        </p:spPr>
        <p:txBody>
          <a:bodyPr wrap="none">
            <a:spAutoFit/>
          </a:bodyPr>
          <a:lstStyle/>
          <a:p>
            <a:r>
              <a:rPr lang="ja-JP" altLang="en-US" sz="2400" dirty="0" smtClean="0">
                <a:latin typeface="+mn-ea"/>
                <a:ea typeface="+mn-ea"/>
              </a:rPr>
              <a:t>２０１０年度</a:t>
            </a:r>
            <a:endParaRPr lang="ja-JP" altLang="en-US" sz="2400" dirty="0">
              <a:latin typeface="+mn-ea"/>
              <a:ea typeface="+mn-ea"/>
            </a:endParaRPr>
          </a:p>
        </p:txBody>
      </p:sp>
      <p:sp>
        <p:nvSpPr>
          <p:cNvPr id="10" name="AutoShape 20"/>
          <p:cNvSpPr>
            <a:spLocks noChangeArrowheads="1"/>
          </p:cNvSpPr>
          <p:nvPr/>
        </p:nvSpPr>
        <p:spPr bwMode="auto">
          <a:xfrm>
            <a:off x="322263" y="3929984"/>
            <a:ext cx="2233513" cy="108108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ja-JP" altLang="en-US">
              <a:latin typeface="+mn-ea"/>
              <a:ea typeface="+mn-ea"/>
            </a:endParaRPr>
          </a:p>
        </p:txBody>
      </p:sp>
      <p:sp>
        <p:nvSpPr>
          <p:cNvPr id="11" name="Text Box 6"/>
          <p:cNvSpPr txBox="1">
            <a:spLocks noChangeArrowheads="1"/>
          </p:cNvSpPr>
          <p:nvPr/>
        </p:nvSpPr>
        <p:spPr bwMode="auto">
          <a:xfrm>
            <a:off x="896938" y="4290346"/>
            <a:ext cx="1098550" cy="366713"/>
          </a:xfrm>
          <a:prstGeom prst="rect">
            <a:avLst/>
          </a:prstGeom>
          <a:noFill/>
          <a:ln w="9525">
            <a:noFill/>
            <a:miter lim="800000"/>
            <a:headEnd/>
            <a:tailEnd/>
          </a:ln>
        </p:spPr>
        <p:txBody>
          <a:bodyPr wrap="none">
            <a:spAutoFit/>
          </a:bodyPr>
          <a:lstStyle/>
          <a:p>
            <a:r>
              <a:rPr lang="ja-JP" altLang="en-US" dirty="0">
                <a:latin typeface="+mn-ea"/>
                <a:ea typeface="+mn-ea"/>
              </a:rPr>
              <a:t>実証実験</a:t>
            </a:r>
            <a:endParaRPr lang="ja-JP" altLang="en-US" sz="1400" dirty="0">
              <a:latin typeface="+mn-ea"/>
              <a:ea typeface="+mn-ea"/>
            </a:endParaRPr>
          </a:p>
        </p:txBody>
      </p:sp>
      <p:sp>
        <p:nvSpPr>
          <p:cNvPr id="12" name="AutoShape 28"/>
          <p:cNvSpPr>
            <a:spLocks noChangeArrowheads="1"/>
          </p:cNvSpPr>
          <p:nvPr/>
        </p:nvSpPr>
        <p:spPr bwMode="auto">
          <a:xfrm>
            <a:off x="2698204" y="3934098"/>
            <a:ext cx="2305595" cy="1081088"/>
          </a:xfrm>
          <a:prstGeom prst="rightArrow">
            <a:avLst>
              <a:gd name="adj1" fmla="val 50000"/>
              <a:gd name="adj2" fmla="val 6163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ja-JP" altLang="ja-JP">
              <a:latin typeface="+mn-ea"/>
              <a:ea typeface="+mn-ea"/>
            </a:endParaRPr>
          </a:p>
        </p:txBody>
      </p:sp>
      <p:sp>
        <p:nvSpPr>
          <p:cNvPr id="13" name="Text Box 8"/>
          <p:cNvSpPr txBox="1">
            <a:spLocks noChangeArrowheads="1"/>
          </p:cNvSpPr>
          <p:nvPr/>
        </p:nvSpPr>
        <p:spPr bwMode="auto">
          <a:xfrm>
            <a:off x="2699543" y="4295623"/>
            <a:ext cx="2295821" cy="369332"/>
          </a:xfrm>
          <a:prstGeom prst="rect">
            <a:avLst/>
          </a:prstGeom>
          <a:noFill/>
          <a:ln w="9525">
            <a:noFill/>
            <a:miter lim="800000"/>
            <a:headEnd/>
            <a:tailEnd/>
          </a:ln>
        </p:spPr>
        <p:txBody>
          <a:bodyPr wrap="none">
            <a:spAutoFit/>
          </a:bodyPr>
          <a:lstStyle/>
          <a:p>
            <a:r>
              <a:rPr lang="ja-JP" altLang="en-US" b="1" dirty="0">
                <a:latin typeface="+mn-ea"/>
                <a:ea typeface="+mn-ea"/>
              </a:rPr>
              <a:t>テスト</a:t>
            </a:r>
            <a:r>
              <a:rPr lang="ja-JP" altLang="en-US" dirty="0">
                <a:latin typeface="+mn-ea"/>
                <a:ea typeface="+mn-ea"/>
              </a:rPr>
              <a:t>フェデレーション</a:t>
            </a:r>
            <a:endParaRPr lang="ja-JP" altLang="en-US" sz="1400" dirty="0">
              <a:latin typeface="+mn-ea"/>
              <a:ea typeface="+mn-ea"/>
            </a:endParaRPr>
          </a:p>
        </p:txBody>
      </p:sp>
      <p:sp>
        <p:nvSpPr>
          <p:cNvPr id="14" name="AutoShape 30"/>
          <p:cNvSpPr>
            <a:spLocks noChangeArrowheads="1"/>
          </p:cNvSpPr>
          <p:nvPr/>
        </p:nvSpPr>
        <p:spPr bwMode="auto">
          <a:xfrm>
            <a:off x="5219329" y="2076561"/>
            <a:ext cx="2304256" cy="1081088"/>
          </a:xfrm>
          <a:prstGeom prst="rightArrow">
            <a:avLst>
              <a:gd name="adj1" fmla="val 50000"/>
              <a:gd name="adj2" fmla="val 61601"/>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ja-JP" altLang="ja-JP">
              <a:latin typeface="+mn-ea"/>
              <a:ea typeface="+mn-ea"/>
            </a:endParaRPr>
          </a:p>
        </p:txBody>
      </p:sp>
      <p:sp>
        <p:nvSpPr>
          <p:cNvPr id="15" name="Text Box 10"/>
          <p:cNvSpPr txBox="1">
            <a:spLocks noChangeArrowheads="1"/>
          </p:cNvSpPr>
          <p:nvPr/>
        </p:nvSpPr>
        <p:spPr bwMode="auto">
          <a:xfrm>
            <a:off x="5147891" y="1932099"/>
            <a:ext cx="1114408" cy="369332"/>
          </a:xfrm>
          <a:prstGeom prst="rect">
            <a:avLst/>
          </a:prstGeom>
          <a:noFill/>
          <a:ln w="9525">
            <a:noFill/>
            <a:miter lim="800000"/>
            <a:headEnd/>
            <a:tailEnd/>
          </a:ln>
        </p:spPr>
        <p:txBody>
          <a:bodyPr wrap="none">
            <a:spAutoFit/>
          </a:bodyPr>
          <a:lstStyle/>
          <a:p>
            <a:r>
              <a:rPr lang="ja-JP" altLang="en-US" b="1" dirty="0">
                <a:latin typeface="+mn-ea"/>
                <a:ea typeface="+mn-ea"/>
              </a:rPr>
              <a:t>本格運用</a:t>
            </a:r>
          </a:p>
        </p:txBody>
      </p:sp>
      <p:sp>
        <p:nvSpPr>
          <p:cNvPr id="16" name="Rectangle 21"/>
          <p:cNvSpPr>
            <a:spLocks noChangeArrowheads="1"/>
          </p:cNvSpPr>
          <p:nvPr/>
        </p:nvSpPr>
        <p:spPr bwMode="auto">
          <a:xfrm>
            <a:off x="5076056" y="1772816"/>
            <a:ext cx="3888432" cy="3889375"/>
          </a:xfrm>
          <a:prstGeom prst="rect">
            <a:avLst/>
          </a:prstGeom>
          <a:noFill/>
          <a:ln>
            <a:prstDash val="sysDash"/>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ja-JP" altLang="en-US">
              <a:latin typeface="+mn-ea"/>
              <a:ea typeface="+mn-ea"/>
            </a:endParaRPr>
          </a:p>
        </p:txBody>
      </p:sp>
      <p:sp>
        <p:nvSpPr>
          <p:cNvPr id="17" name="AutoShape 28"/>
          <p:cNvSpPr>
            <a:spLocks noChangeArrowheads="1"/>
          </p:cNvSpPr>
          <p:nvPr/>
        </p:nvSpPr>
        <p:spPr bwMode="auto">
          <a:xfrm>
            <a:off x="2699792" y="2060848"/>
            <a:ext cx="2304007" cy="1081088"/>
          </a:xfrm>
          <a:prstGeom prst="rightArrow">
            <a:avLst>
              <a:gd name="adj1" fmla="val 50000"/>
              <a:gd name="adj2" fmla="val 6163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ja-JP" altLang="ja-JP">
              <a:latin typeface="+mn-ea"/>
              <a:ea typeface="+mn-ea"/>
            </a:endParaRPr>
          </a:p>
        </p:txBody>
      </p:sp>
      <p:sp>
        <p:nvSpPr>
          <p:cNvPr id="18" name="Text Box 8"/>
          <p:cNvSpPr txBox="1">
            <a:spLocks noChangeArrowheads="1"/>
          </p:cNvSpPr>
          <p:nvPr/>
        </p:nvSpPr>
        <p:spPr bwMode="auto">
          <a:xfrm>
            <a:off x="2699543" y="2423415"/>
            <a:ext cx="2194832" cy="369332"/>
          </a:xfrm>
          <a:prstGeom prst="rect">
            <a:avLst/>
          </a:prstGeom>
          <a:noFill/>
          <a:ln w="9525">
            <a:noFill/>
            <a:miter lim="800000"/>
            <a:headEnd/>
            <a:tailEnd/>
          </a:ln>
        </p:spPr>
        <p:txBody>
          <a:bodyPr wrap="none">
            <a:spAutoFit/>
          </a:bodyPr>
          <a:lstStyle/>
          <a:p>
            <a:r>
              <a:rPr lang="ja-JP" altLang="en-US" b="1" dirty="0">
                <a:latin typeface="+mn-ea"/>
                <a:ea typeface="+mn-ea"/>
              </a:rPr>
              <a:t>運用</a:t>
            </a:r>
            <a:r>
              <a:rPr lang="ja-JP" altLang="en-US" dirty="0">
                <a:latin typeface="+mn-ea"/>
                <a:ea typeface="+mn-ea"/>
              </a:rPr>
              <a:t>フェデレーション</a:t>
            </a:r>
            <a:endParaRPr lang="ja-JP" altLang="en-US" sz="1400" dirty="0">
              <a:latin typeface="+mn-ea"/>
              <a:ea typeface="+mn-ea"/>
            </a:endParaRPr>
          </a:p>
        </p:txBody>
      </p:sp>
      <p:sp>
        <p:nvSpPr>
          <p:cNvPr id="19" name="Text Box 8"/>
          <p:cNvSpPr txBox="1">
            <a:spLocks noChangeArrowheads="1"/>
          </p:cNvSpPr>
          <p:nvPr/>
        </p:nvSpPr>
        <p:spPr bwMode="auto">
          <a:xfrm>
            <a:off x="2627535" y="2927471"/>
            <a:ext cx="1659429" cy="338554"/>
          </a:xfrm>
          <a:prstGeom prst="rect">
            <a:avLst/>
          </a:prstGeom>
          <a:noFill/>
          <a:ln w="9525">
            <a:noFill/>
            <a:miter lim="800000"/>
            <a:headEnd/>
            <a:tailEnd/>
          </a:ln>
        </p:spPr>
        <p:txBody>
          <a:bodyPr wrap="none">
            <a:spAutoFit/>
          </a:bodyPr>
          <a:lstStyle/>
          <a:p>
            <a:r>
              <a:rPr lang="ja-JP" altLang="en-US" sz="1600">
                <a:latin typeface="+mn-ea"/>
                <a:ea typeface="+mn-ea"/>
              </a:rPr>
              <a:t>実アカウント利用</a:t>
            </a:r>
            <a:endParaRPr lang="ja-JP" altLang="en-US" sz="1200">
              <a:latin typeface="+mn-ea"/>
              <a:ea typeface="+mn-ea"/>
            </a:endParaRPr>
          </a:p>
        </p:txBody>
      </p:sp>
      <p:sp>
        <p:nvSpPr>
          <p:cNvPr id="20" name="Text Box 8"/>
          <p:cNvSpPr txBox="1">
            <a:spLocks noChangeArrowheads="1"/>
          </p:cNvSpPr>
          <p:nvPr/>
        </p:nvSpPr>
        <p:spPr bwMode="auto">
          <a:xfrm>
            <a:off x="2627535" y="4799679"/>
            <a:ext cx="1659429" cy="338554"/>
          </a:xfrm>
          <a:prstGeom prst="rect">
            <a:avLst/>
          </a:prstGeom>
          <a:noFill/>
          <a:ln w="9525">
            <a:noFill/>
            <a:miter lim="800000"/>
            <a:headEnd/>
            <a:tailEnd/>
          </a:ln>
        </p:spPr>
        <p:txBody>
          <a:bodyPr wrap="none">
            <a:spAutoFit/>
          </a:bodyPr>
          <a:lstStyle/>
          <a:p>
            <a:r>
              <a:rPr lang="ja-JP" altLang="en-US" sz="1600" dirty="0">
                <a:latin typeface="+mn-ea"/>
                <a:ea typeface="+mn-ea"/>
              </a:rPr>
              <a:t>仮アカウント利用</a:t>
            </a:r>
            <a:endParaRPr lang="ja-JP" altLang="en-US" sz="1200" dirty="0">
              <a:latin typeface="+mn-ea"/>
              <a:ea typeface="+mn-ea"/>
            </a:endParaRPr>
          </a:p>
        </p:txBody>
      </p:sp>
      <p:sp>
        <p:nvSpPr>
          <p:cNvPr id="21" name="Text Box 6"/>
          <p:cNvSpPr txBox="1">
            <a:spLocks noChangeArrowheads="1"/>
          </p:cNvSpPr>
          <p:nvPr/>
        </p:nvSpPr>
        <p:spPr bwMode="auto">
          <a:xfrm>
            <a:off x="754063" y="4795171"/>
            <a:ext cx="1210588" cy="338554"/>
          </a:xfrm>
          <a:prstGeom prst="rect">
            <a:avLst/>
          </a:prstGeom>
          <a:noFill/>
          <a:ln w="9525">
            <a:noFill/>
            <a:miter lim="800000"/>
            <a:headEnd/>
            <a:tailEnd/>
          </a:ln>
        </p:spPr>
        <p:txBody>
          <a:bodyPr wrap="none">
            <a:spAutoFit/>
          </a:bodyPr>
          <a:lstStyle/>
          <a:p>
            <a:r>
              <a:rPr lang="ja-JP" altLang="en-US" sz="1600" dirty="0">
                <a:latin typeface="+mn-ea"/>
                <a:ea typeface="+mn-ea"/>
              </a:rPr>
              <a:t>（技術検証）</a:t>
            </a:r>
            <a:endParaRPr lang="ja-JP" altLang="en-US" sz="1200" dirty="0">
              <a:latin typeface="+mn-ea"/>
              <a:ea typeface="+mn-ea"/>
            </a:endParaRPr>
          </a:p>
        </p:txBody>
      </p:sp>
      <p:sp>
        <p:nvSpPr>
          <p:cNvPr id="22" name="AutoShape 29"/>
          <p:cNvSpPr>
            <a:spLocks noChangeArrowheads="1"/>
          </p:cNvSpPr>
          <p:nvPr/>
        </p:nvSpPr>
        <p:spPr bwMode="auto">
          <a:xfrm>
            <a:off x="2987575" y="3575543"/>
            <a:ext cx="1439862" cy="504825"/>
          </a:xfrm>
          <a:prstGeom prst="upArrow">
            <a:avLst>
              <a:gd name="adj1" fmla="val 52880"/>
              <a:gd name="adj2" fmla="val 53745"/>
            </a:avLst>
          </a:prstGeom>
          <a:ln>
            <a:headEnd/>
            <a:tailEnd/>
          </a:ln>
        </p:spPr>
        <p:style>
          <a:lnRef idx="1">
            <a:schemeClr val="accent3"/>
          </a:lnRef>
          <a:fillRef idx="2">
            <a:schemeClr val="accent3"/>
          </a:fillRef>
          <a:effectRef idx="1">
            <a:schemeClr val="accent3"/>
          </a:effectRef>
          <a:fontRef idx="minor">
            <a:schemeClr val="dk1"/>
          </a:fontRef>
        </p:style>
        <p:txBody>
          <a:bodyPr vert="eaVert" wrap="none" anchor="ctr"/>
          <a:lstStyle/>
          <a:p>
            <a:endParaRPr lang="ja-JP" altLang="en-US">
              <a:latin typeface="+mn-ea"/>
              <a:ea typeface="+mn-ea"/>
            </a:endParaRPr>
          </a:p>
        </p:txBody>
      </p:sp>
      <p:sp>
        <p:nvSpPr>
          <p:cNvPr id="23" name="Text Box 6"/>
          <p:cNvSpPr txBox="1">
            <a:spLocks noChangeArrowheads="1"/>
          </p:cNvSpPr>
          <p:nvPr/>
        </p:nvSpPr>
        <p:spPr bwMode="auto">
          <a:xfrm>
            <a:off x="322263" y="3785521"/>
            <a:ext cx="1208985" cy="369332"/>
          </a:xfrm>
          <a:prstGeom prst="rect">
            <a:avLst/>
          </a:prstGeom>
          <a:noFill/>
          <a:ln w="9525">
            <a:noFill/>
            <a:miter lim="800000"/>
            <a:headEnd/>
            <a:tailEnd/>
          </a:ln>
        </p:spPr>
        <p:txBody>
          <a:bodyPr wrap="none">
            <a:spAutoFit/>
          </a:bodyPr>
          <a:lstStyle/>
          <a:p>
            <a:r>
              <a:rPr lang="ja-JP" altLang="en-US">
                <a:latin typeface="+mn-ea"/>
                <a:ea typeface="+mn-ea"/>
              </a:rPr>
              <a:t>テスト環境</a:t>
            </a:r>
            <a:endParaRPr lang="ja-JP" altLang="en-US" sz="1400">
              <a:latin typeface="+mn-ea"/>
              <a:ea typeface="+mn-ea"/>
            </a:endParaRPr>
          </a:p>
        </p:txBody>
      </p:sp>
      <p:sp>
        <p:nvSpPr>
          <p:cNvPr id="24" name="Text Box 6"/>
          <p:cNvSpPr txBox="1">
            <a:spLocks noChangeArrowheads="1"/>
          </p:cNvSpPr>
          <p:nvPr/>
        </p:nvSpPr>
        <p:spPr bwMode="auto">
          <a:xfrm>
            <a:off x="3419375" y="3648568"/>
            <a:ext cx="641350" cy="366712"/>
          </a:xfrm>
          <a:prstGeom prst="rect">
            <a:avLst/>
          </a:prstGeom>
          <a:noFill/>
          <a:ln w="9525">
            <a:noFill/>
            <a:miter lim="800000"/>
            <a:headEnd/>
            <a:tailEnd/>
          </a:ln>
        </p:spPr>
        <p:txBody>
          <a:bodyPr wrap="none">
            <a:spAutoFit/>
          </a:bodyPr>
          <a:lstStyle/>
          <a:p>
            <a:r>
              <a:rPr lang="ja-JP" altLang="en-US" dirty="0">
                <a:latin typeface="+mn-ea"/>
                <a:ea typeface="+mn-ea"/>
              </a:rPr>
              <a:t>昇格</a:t>
            </a:r>
            <a:endParaRPr lang="ja-JP" altLang="en-US" sz="1400" dirty="0">
              <a:latin typeface="+mn-ea"/>
              <a:ea typeface="+mn-ea"/>
            </a:endParaRPr>
          </a:p>
        </p:txBody>
      </p:sp>
      <p:sp>
        <p:nvSpPr>
          <p:cNvPr id="25" name="AutoShape 28"/>
          <p:cNvSpPr>
            <a:spLocks noChangeArrowheads="1"/>
          </p:cNvSpPr>
          <p:nvPr/>
        </p:nvSpPr>
        <p:spPr bwMode="auto">
          <a:xfrm>
            <a:off x="5219329" y="3948224"/>
            <a:ext cx="2305630" cy="1081087"/>
          </a:xfrm>
          <a:prstGeom prst="rightArrow">
            <a:avLst>
              <a:gd name="adj1" fmla="val 50000"/>
              <a:gd name="adj2" fmla="val 6163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ja-JP" altLang="ja-JP">
              <a:latin typeface="+mn-ea"/>
              <a:ea typeface="+mn-ea"/>
            </a:endParaRPr>
          </a:p>
        </p:txBody>
      </p:sp>
      <p:sp>
        <p:nvSpPr>
          <p:cNvPr id="26" name="Text Box 8"/>
          <p:cNvSpPr txBox="1">
            <a:spLocks noChangeArrowheads="1"/>
          </p:cNvSpPr>
          <p:nvPr/>
        </p:nvSpPr>
        <p:spPr bwMode="auto">
          <a:xfrm>
            <a:off x="2627535" y="3217984"/>
            <a:ext cx="1566454" cy="338554"/>
          </a:xfrm>
          <a:prstGeom prst="rect">
            <a:avLst/>
          </a:prstGeom>
          <a:noFill/>
          <a:ln w="9525">
            <a:noFill/>
            <a:miter lim="800000"/>
            <a:headEnd/>
            <a:tailEnd/>
          </a:ln>
        </p:spPr>
        <p:txBody>
          <a:bodyPr wrap="none">
            <a:spAutoFit/>
          </a:bodyPr>
          <a:lstStyle/>
          <a:p>
            <a:r>
              <a:rPr lang="ja-JP" altLang="en-US" sz="1600">
                <a:latin typeface="+mn-ea"/>
                <a:ea typeface="+mn-ea"/>
              </a:rPr>
              <a:t>実サービス提供</a:t>
            </a:r>
            <a:endParaRPr lang="ja-JP" altLang="en-US" sz="1200">
              <a:latin typeface="+mn-ea"/>
              <a:ea typeface="+mn-ea"/>
            </a:endParaRPr>
          </a:p>
        </p:txBody>
      </p:sp>
      <p:sp>
        <p:nvSpPr>
          <p:cNvPr id="27" name="Text Box 8"/>
          <p:cNvSpPr txBox="1">
            <a:spLocks noChangeArrowheads="1"/>
          </p:cNvSpPr>
          <p:nvPr/>
        </p:nvSpPr>
        <p:spPr bwMode="auto">
          <a:xfrm>
            <a:off x="2629123" y="5088604"/>
            <a:ext cx="1566454" cy="338554"/>
          </a:xfrm>
          <a:prstGeom prst="rect">
            <a:avLst/>
          </a:prstGeom>
          <a:noFill/>
          <a:ln w="9525">
            <a:noFill/>
            <a:miter lim="800000"/>
            <a:headEnd/>
            <a:tailEnd/>
          </a:ln>
        </p:spPr>
        <p:txBody>
          <a:bodyPr wrap="none">
            <a:spAutoFit/>
          </a:bodyPr>
          <a:lstStyle/>
          <a:p>
            <a:r>
              <a:rPr lang="ja-JP" altLang="en-US" sz="1600" dirty="0">
                <a:latin typeface="+mn-ea"/>
                <a:ea typeface="+mn-ea"/>
              </a:rPr>
              <a:t>仮サービス提供</a:t>
            </a:r>
            <a:endParaRPr lang="ja-JP" altLang="en-US" sz="1200" dirty="0">
              <a:latin typeface="+mn-ea"/>
              <a:ea typeface="+mn-ea"/>
            </a:endParaRPr>
          </a:p>
        </p:txBody>
      </p:sp>
      <p:sp>
        <p:nvSpPr>
          <p:cNvPr id="28" name="Text Box 8"/>
          <p:cNvSpPr txBox="1">
            <a:spLocks noChangeArrowheads="1"/>
          </p:cNvSpPr>
          <p:nvPr/>
        </p:nvSpPr>
        <p:spPr bwMode="auto">
          <a:xfrm>
            <a:off x="2626766" y="1916386"/>
            <a:ext cx="1107996" cy="369332"/>
          </a:xfrm>
          <a:prstGeom prst="rect">
            <a:avLst/>
          </a:prstGeom>
          <a:noFill/>
          <a:ln w="9525">
            <a:noFill/>
            <a:miter lim="800000"/>
            <a:headEnd/>
            <a:tailEnd/>
          </a:ln>
        </p:spPr>
        <p:txBody>
          <a:bodyPr wrap="none">
            <a:spAutoFit/>
          </a:bodyPr>
          <a:lstStyle/>
          <a:p>
            <a:r>
              <a:rPr lang="ja-JP" altLang="en-US" b="1" dirty="0">
                <a:latin typeface="+mn-ea"/>
                <a:ea typeface="+mn-ea"/>
              </a:rPr>
              <a:t>試行</a:t>
            </a:r>
            <a:r>
              <a:rPr lang="ja-JP" altLang="en-US" b="1" dirty="0" smtClean="0">
                <a:latin typeface="+mn-ea"/>
                <a:ea typeface="+mn-ea"/>
              </a:rPr>
              <a:t>運用</a:t>
            </a:r>
            <a:endParaRPr lang="ja-JP" altLang="en-US" sz="1400" b="1" dirty="0">
              <a:latin typeface="+mn-ea"/>
              <a:ea typeface="+mn-ea"/>
            </a:endParaRPr>
          </a:p>
        </p:txBody>
      </p:sp>
      <p:sp>
        <p:nvSpPr>
          <p:cNvPr id="29" name="Text Box 8"/>
          <p:cNvSpPr txBox="1">
            <a:spLocks noChangeArrowheads="1"/>
          </p:cNvSpPr>
          <p:nvPr/>
        </p:nvSpPr>
        <p:spPr bwMode="auto">
          <a:xfrm>
            <a:off x="5220072" y="2420888"/>
            <a:ext cx="2194832" cy="369332"/>
          </a:xfrm>
          <a:prstGeom prst="rect">
            <a:avLst/>
          </a:prstGeom>
          <a:noFill/>
          <a:ln w="9525">
            <a:noFill/>
            <a:miter lim="800000"/>
            <a:headEnd/>
            <a:tailEnd/>
          </a:ln>
        </p:spPr>
        <p:txBody>
          <a:bodyPr wrap="none">
            <a:spAutoFit/>
          </a:bodyPr>
          <a:lstStyle/>
          <a:p>
            <a:r>
              <a:rPr lang="ja-JP" altLang="en-US" b="1" dirty="0">
                <a:latin typeface="+mn-ea"/>
                <a:ea typeface="+mn-ea"/>
              </a:rPr>
              <a:t>運用</a:t>
            </a:r>
            <a:r>
              <a:rPr lang="ja-JP" altLang="en-US" dirty="0">
                <a:latin typeface="+mn-ea"/>
                <a:ea typeface="+mn-ea"/>
              </a:rPr>
              <a:t>フェデレーション</a:t>
            </a:r>
            <a:endParaRPr lang="ja-JP" altLang="en-US" sz="1400" dirty="0">
              <a:latin typeface="+mn-ea"/>
              <a:ea typeface="+mn-ea"/>
            </a:endParaRPr>
          </a:p>
        </p:txBody>
      </p:sp>
      <p:sp>
        <p:nvSpPr>
          <p:cNvPr id="30" name="Text Box 8"/>
          <p:cNvSpPr txBox="1">
            <a:spLocks noChangeArrowheads="1"/>
          </p:cNvSpPr>
          <p:nvPr/>
        </p:nvSpPr>
        <p:spPr bwMode="auto">
          <a:xfrm>
            <a:off x="5219328" y="4308809"/>
            <a:ext cx="2295821" cy="369332"/>
          </a:xfrm>
          <a:prstGeom prst="rect">
            <a:avLst/>
          </a:prstGeom>
          <a:noFill/>
          <a:ln w="9525">
            <a:noFill/>
            <a:miter lim="800000"/>
            <a:headEnd/>
            <a:tailEnd/>
          </a:ln>
        </p:spPr>
        <p:txBody>
          <a:bodyPr wrap="none">
            <a:spAutoFit/>
          </a:bodyPr>
          <a:lstStyle/>
          <a:p>
            <a:r>
              <a:rPr lang="ja-JP" altLang="en-US" b="1" dirty="0">
                <a:latin typeface="+mn-ea"/>
                <a:ea typeface="+mn-ea"/>
              </a:rPr>
              <a:t>テスト</a:t>
            </a:r>
            <a:r>
              <a:rPr lang="ja-JP" altLang="en-US" dirty="0">
                <a:latin typeface="+mn-ea"/>
                <a:ea typeface="+mn-ea"/>
              </a:rPr>
              <a:t>フェデレーション</a:t>
            </a:r>
            <a:endParaRPr lang="ja-JP" altLang="en-US" sz="1400" dirty="0">
              <a:latin typeface="+mn-ea"/>
              <a:ea typeface="+mn-ea"/>
            </a:endParaRPr>
          </a:p>
        </p:txBody>
      </p:sp>
      <p:sp>
        <p:nvSpPr>
          <p:cNvPr id="31" name="AutoShape 39"/>
          <p:cNvSpPr>
            <a:spLocks noChangeArrowheads="1"/>
          </p:cNvSpPr>
          <p:nvPr/>
        </p:nvSpPr>
        <p:spPr bwMode="auto">
          <a:xfrm>
            <a:off x="5507360" y="3588729"/>
            <a:ext cx="1439862" cy="504825"/>
          </a:xfrm>
          <a:prstGeom prst="upArrow">
            <a:avLst>
              <a:gd name="adj1" fmla="val 52880"/>
              <a:gd name="adj2" fmla="val 53745"/>
            </a:avLst>
          </a:prstGeom>
          <a:ln>
            <a:headEnd/>
            <a:tailEnd/>
          </a:ln>
        </p:spPr>
        <p:style>
          <a:lnRef idx="1">
            <a:schemeClr val="accent3"/>
          </a:lnRef>
          <a:fillRef idx="2">
            <a:schemeClr val="accent3"/>
          </a:fillRef>
          <a:effectRef idx="1">
            <a:schemeClr val="accent3"/>
          </a:effectRef>
          <a:fontRef idx="minor">
            <a:schemeClr val="dk1"/>
          </a:fontRef>
        </p:style>
        <p:txBody>
          <a:bodyPr vert="eaVert" wrap="none" anchor="ctr"/>
          <a:lstStyle/>
          <a:p>
            <a:endParaRPr lang="ja-JP" altLang="en-US">
              <a:latin typeface="+mn-ea"/>
              <a:ea typeface="+mn-ea"/>
            </a:endParaRPr>
          </a:p>
        </p:txBody>
      </p:sp>
      <p:sp>
        <p:nvSpPr>
          <p:cNvPr id="32" name="Text Box 6"/>
          <p:cNvSpPr txBox="1">
            <a:spLocks noChangeArrowheads="1"/>
          </p:cNvSpPr>
          <p:nvPr/>
        </p:nvSpPr>
        <p:spPr bwMode="auto">
          <a:xfrm>
            <a:off x="5939160" y="3661754"/>
            <a:ext cx="641350" cy="366713"/>
          </a:xfrm>
          <a:prstGeom prst="rect">
            <a:avLst/>
          </a:prstGeom>
          <a:noFill/>
          <a:ln w="9525">
            <a:noFill/>
            <a:miter lim="800000"/>
            <a:headEnd/>
            <a:tailEnd/>
          </a:ln>
        </p:spPr>
        <p:txBody>
          <a:bodyPr wrap="none">
            <a:spAutoFit/>
          </a:bodyPr>
          <a:lstStyle/>
          <a:p>
            <a:r>
              <a:rPr lang="ja-JP" altLang="en-US">
                <a:latin typeface="+mn-ea"/>
                <a:ea typeface="+mn-ea"/>
              </a:rPr>
              <a:t>昇格</a:t>
            </a:r>
            <a:endParaRPr lang="ja-JP" altLang="en-US" sz="1400">
              <a:latin typeface="+mn-ea"/>
              <a:ea typeface="+mn-ea"/>
            </a:endParaRPr>
          </a:p>
        </p:txBody>
      </p:sp>
      <p:sp>
        <p:nvSpPr>
          <p:cNvPr id="34" name="Text Box 6"/>
          <p:cNvSpPr txBox="1">
            <a:spLocks noChangeArrowheads="1"/>
          </p:cNvSpPr>
          <p:nvPr/>
        </p:nvSpPr>
        <p:spPr bwMode="auto">
          <a:xfrm>
            <a:off x="382481" y="5203784"/>
            <a:ext cx="1617751" cy="92333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spAutoFit/>
          </a:bodyPr>
          <a:lstStyle/>
          <a:p>
            <a:r>
              <a:rPr lang="en-US" altLang="ja-JP" dirty="0">
                <a:latin typeface="+mn-ea"/>
              </a:rPr>
              <a:t>27</a:t>
            </a:r>
            <a:r>
              <a:rPr lang="ja-JP" altLang="en-US" dirty="0">
                <a:latin typeface="+mn-ea"/>
              </a:rPr>
              <a:t>機関参加</a:t>
            </a:r>
          </a:p>
          <a:p>
            <a:r>
              <a:rPr lang="en-US" altLang="ja-JP" dirty="0" smtClean="0">
                <a:latin typeface="+mn-ea"/>
              </a:rPr>
              <a:t>30 </a:t>
            </a:r>
            <a:r>
              <a:rPr lang="en-US" altLang="ja-JP" dirty="0">
                <a:latin typeface="+mn-ea"/>
              </a:rPr>
              <a:t>IdP</a:t>
            </a:r>
          </a:p>
          <a:p>
            <a:r>
              <a:rPr lang="en-US" altLang="ja-JP" dirty="0" smtClean="0">
                <a:latin typeface="+mn-ea"/>
              </a:rPr>
              <a:t>18 </a:t>
            </a:r>
            <a:r>
              <a:rPr lang="en-US" altLang="ja-JP" dirty="0">
                <a:latin typeface="+mn-ea"/>
              </a:rPr>
              <a:t>SP</a:t>
            </a:r>
            <a:r>
              <a:rPr lang="ja-JP" altLang="en-US" dirty="0">
                <a:latin typeface="+mn-ea"/>
              </a:rPr>
              <a:t>（商用１）</a:t>
            </a:r>
            <a:endParaRPr lang="ja-JP" altLang="en-US" sz="1400" dirty="0">
              <a:latin typeface="+mn-ea"/>
            </a:endParaRPr>
          </a:p>
        </p:txBody>
      </p:sp>
      <p:pic>
        <p:nvPicPr>
          <p:cNvPr id="2050" name="Picture 2" descr="C:\Users\motonori\AppData\Local\Microsoft\Windows\Temporary Internet Files\Content.IE5\B16MTV1B\MC900343747[1].wmf"/>
          <p:cNvPicPr>
            <a:picLocks noChangeAspect="1" noChangeArrowheads="1"/>
          </p:cNvPicPr>
          <p:nvPr/>
        </p:nvPicPr>
        <p:blipFill>
          <a:blip r:embed="rId3" cstate="print"/>
          <a:srcRect/>
          <a:stretch>
            <a:fillRect/>
          </a:stretch>
        </p:blipFill>
        <p:spPr bwMode="auto">
          <a:xfrm rot="7734509">
            <a:off x="7599215" y="576941"/>
            <a:ext cx="672579" cy="806298"/>
          </a:xfrm>
          <a:prstGeom prst="rect">
            <a:avLst/>
          </a:prstGeom>
          <a:noFill/>
        </p:spPr>
      </p:pic>
      <p:sp>
        <p:nvSpPr>
          <p:cNvPr id="35" name="AutoShape 30"/>
          <p:cNvSpPr>
            <a:spLocks noChangeArrowheads="1"/>
          </p:cNvSpPr>
          <p:nvPr/>
        </p:nvSpPr>
        <p:spPr bwMode="auto">
          <a:xfrm>
            <a:off x="7812360" y="3933056"/>
            <a:ext cx="1080120" cy="1081088"/>
          </a:xfrm>
          <a:prstGeom prst="rightArrow">
            <a:avLst>
              <a:gd name="adj1" fmla="val 50000"/>
              <a:gd name="adj2" fmla="val 61601"/>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ja-JP" altLang="ja-JP">
              <a:latin typeface="+mn-ea"/>
              <a:ea typeface="+mn-ea"/>
            </a:endParaRPr>
          </a:p>
        </p:txBody>
      </p:sp>
      <p:sp>
        <p:nvSpPr>
          <p:cNvPr id="37" name="Text Box 14"/>
          <p:cNvSpPr txBox="1">
            <a:spLocks noChangeArrowheads="1"/>
          </p:cNvSpPr>
          <p:nvPr/>
        </p:nvSpPr>
        <p:spPr bwMode="auto">
          <a:xfrm>
            <a:off x="7503807" y="1268760"/>
            <a:ext cx="1640193" cy="461665"/>
          </a:xfrm>
          <a:prstGeom prst="rect">
            <a:avLst/>
          </a:prstGeom>
          <a:noFill/>
          <a:ln w="9525">
            <a:noFill/>
            <a:miter lim="800000"/>
            <a:headEnd/>
            <a:tailEnd/>
          </a:ln>
        </p:spPr>
        <p:txBody>
          <a:bodyPr wrap="none">
            <a:spAutoFit/>
          </a:bodyPr>
          <a:lstStyle/>
          <a:p>
            <a:r>
              <a:rPr lang="ja-JP" altLang="en-US" sz="2400" dirty="0" smtClean="0">
                <a:latin typeface="+mn-ea"/>
                <a:ea typeface="+mn-ea"/>
              </a:rPr>
              <a:t>２０１１年度</a:t>
            </a:r>
            <a:endParaRPr lang="ja-JP" altLang="en-US" sz="2400" dirty="0">
              <a:latin typeface="+mn-ea"/>
              <a:ea typeface="+mn-ea"/>
            </a:endParaRPr>
          </a:p>
        </p:txBody>
      </p:sp>
      <p:sp>
        <p:nvSpPr>
          <p:cNvPr id="38" name="Text Box 14"/>
          <p:cNvSpPr txBox="1">
            <a:spLocks noChangeArrowheads="1"/>
          </p:cNvSpPr>
          <p:nvPr/>
        </p:nvSpPr>
        <p:spPr bwMode="auto">
          <a:xfrm>
            <a:off x="7956376" y="1556792"/>
            <a:ext cx="800219" cy="461665"/>
          </a:xfrm>
          <a:prstGeom prst="rect">
            <a:avLst/>
          </a:prstGeom>
          <a:noFill/>
          <a:ln w="9525">
            <a:noFill/>
            <a:miter lim="800000"/>
            <a:headEnd/>
            <a:tailEnd/>
          </a:ln>
        </p:spPr>
        <p:txBody>
          <a:bodyPr wrap="none">
            <a:spAutoFit/>
          </a:bodyPr>
          <a:lstStyle/>
          <a:p>
            <a:r>
              <a:rPr lang="ja-JP" altLang="en-US" sz="2400" dirty="0" smtClean="0">
                <a:latin typeface="+mn-ea"/>
                <a:ea typeface="+mn-ea"/>
              </a:rPr>
              <a:t>以降</a:t>
            </a:r>
            <a:endParaRPr lang="ja-JP" altLang="en-US" sz="2400" dirty="0">
              <a:latin typeface="+mn-ea"/>
              <a:ea typeface="+mn-ea"/>
            </a:endParaRPr>
          </a:p>
        </p:txBody>
      </p:sp>
      <p:sp>
        <p:nvSpPr>
          <p:cNvPr id="39" name="AutoShape 30"/>
          <p:cNvSpPr>
            <a:spLocks noChangeArrowheads="1"/>
          </p:cNvSpPr>
          <p:nvPr/>
        </p:nvSpPr>
        <p:spPr bwMode="auto">
          <a:xfrm>
            <a:off x="7812360" y="2060848"/>
            <a:ext cx="1080120" cy="1081088"/>
          </a:xfrm>
          <a:prstGeom prst="rightArrow">
            <a:avLst>
              <a:gd name="adj1" fmla="val 50000"/>
              <a:gd name="adj2" fmla="val 61601"/>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ja-JP" altLang="ja-JP">
              <a:latin typeface="+mn-ea"/>
              <a:ea typeface="+mn-ea"/>
            </a:endParaRPr>
          </a:p>
        </p:txBody>
      </p:sp>
      <p:sp>
        <p:nvSpPr>
          <p:cNvPr id="36" name="AutoShape 30"/>
          <p:cNvSpPr>
            <a:spLocks noChangeArrowheads="1"/>
          </p:cNvSpPr>
          <p:nvPr/>
        </p:nvSpPr>
        <p:spPr bwMode="auto">
          <a:xfrm>
            <a:off x="7740352" y="2060848"/>
            <a:ext cx="1080120" cy="1081088"/>
          </a:xfrm>
          <a:prstGeom prst="rightArrow">
            <a:avLst>
              <a:gd name="adj1" fmla="val 50000"/>
              <a:gd name="adj2" fmla="val 61601"/>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ja-JP" altLang="ja-JP">
              <a:latin typeface="+mn-ea"/>
              <a:ea typeface="+mn-ea"/>
            </a:endParaRPr>
          </a:p>
        </p:txBody>
      </p:sp>
      <p:sp>
        <p:nvSpPr>
          <p:cNvPr id="40" name="AutoShape 30"/>
          <p:cNvSpPr>
            <a:spLocks noChangeArrowheads="1"/>
          </p:cNvSpPr>
          <p:nvPr/>
        </p:nvSpPr>
        <p:spPr bwMode="auto">
          <a:xfrm>
            <a:off x="7740352" y="3933056"/>
            <a:ext cx="1080120" cy="1081088"/>
          </a:xfrm>
          <a:prstGeom prst="rightArrow">
            <a:avLst>
              <a:gd name="adj1" fmla="val 50000"/>
              <a:gd name="adj2" fmla="val 61601"/>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ja-JP" altLang="ja-JP">
              <a:latin typeface="+mn-ea"/>
              <a:ea typeface="+mn-ea"/>
            </a:endParaRPr>
          </a:p>
        </p:txBody>
      </p:sp>
      <p:sp>
        <p:nvSpPr>
          <p:cNvPr id="41" name="Text Box 14"/>
          <p:cNvSpPr txBox="1">
            <a:spLocks noChangeArrowheads="1"/>
          </p:cNvSpPr>
          <p:nvPr/>
        </p:nvSpPr>
        <p:spPr bwMode="auto">
          <a:xfrm>
            <a:off x="7479057" y="188640"/>
            <a:ext cx="800219" cy="461665"/>
          </a:xfrm>
          <a:prstGeom prst="rect">
            <a:avLst/>
          </a:prstGeom>
          <a:noFill/>
          <a:ln w="9525">
            <a:noFill/>
            <a:miter lim="800000"/>
            <a:headEnd/>
            <a:tailEnd/>
          </a:ln>
        </p:spPr>
        <p:txBody>
          <a:bodyPr wrap="none">
            <a:spAutoFit/>
          </a:bodyPr>
          <a:lstStyle/>
          <a:p>
            <a:r>
              <a:rPr lang="ja-JP" altLang="en-US" sz="2400" dirty="0" smtClean="0">
                <a:latin typeface="+mn-ea"/>
                <a:ea typeface="+mn-ea"/>
              </a:rPr>
              <a:t>現在</a:t>
            </a:r>
            <a:endParaRPr lang="ja-JP" altLang="en-US" sz="2400" dirty="0">
              <a:latin typeface="+mn-ea"/>
              <a:ea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運用フェデレーション参加</a:t>
            </a:r>
            <a:r>
              <a:rPr lang="en-US" altLang="ja-JP" dirty="0" smtClean="0"/>
              <a:t>IdP (26)</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13</a:t>
            </a:fld>
            <a:endParaRPr lang="en-US" altLang="ja-JP" dirty="0"/>
          </a:p>
        </p:txBody>
      </p:sp>
      <p:sp>
        <p:nvSpPr>
          <p:cNvPr id="5" name="コンテンツ プレースホルダ 3"/>
          <p:cNvSpPr>
            <a:spLocks noGrp="1"/>
          </p:cNvSpPr>
          <p:nvPr>
            <p:ph sz="quarter" idx="1"/>
          </p:nvPr>
        </p:nvSpPr>
        <p:spPr>
          <a:xfrm>
            <a:off x="457200" y="1219200"/>
            <a:ext cx="2530624" cy="5090120"/>
          </a:xfrm>
        </p:spPr>
        <p:txBody>
          <a:bodyPr>
            <a:normAutofit fontScale="77500" lnSpcReduction="20000"/>
          </a:bodyPr>
          <a:lstStyle/>
          <a:p>
            <a:r>
              <a:rPr lang="zh-CN" altLang="en-US" dirty="0" smtClean="0">
                <a:latin typeface="ＭＳ Ｐゴシック" pitchFamily="50" charset="-128"/>
                <a:ea typeface="ＭＳ Ｐゴシック" pitchFamily="50" charset="-128"/>
              </a:rPr>
              <a:t>国立情報学研究所</a:t>
            </a:r>
          </a:p>
          <a:p>
            <a:r>
              <a:rPr lang="zh-CN" altLang="en-US" dirty="0" smtClean="0">
                <a:latin typeface="ＭＳ Ｐゴシック" pitchFamily="50" charset="-128"/>
                <a:ea typeface="ＭＳ Ｐゴシック" pitchFamily="50" charset="-128"/>
              </a:rPr>
              <a:t>名古屋大学</a:t>
            </a:r>
          </a:p>
          <a:p>
            <a:r>
              <a:rPr lang="zh-CN" altLang="en-US" dirty="0" smtClean="0">
                <a:latin typeface="ＭＳ Ｐゴシック" pitchFamily="50" charset="-128"/>
                <a:ea typeface="ＭＳ Ｐゴシック" pitchFamily="50" charset="-128"/>
              </a:rPr>
              <a:t>山形大学</a:t>
            </a:r>
          </a:p>
          <a:p>
            <a:r>
              <a:rPr lang="zh-CN" altLang="en-US" dirty="0" smtClean="0">
                <a:latin typeface="ＭＳ Ｐゴシック" pitchFamily="50" charset="-128"/>
                <a:ea typeface="ＭＳ Ｐゴシック" pitchFamily="50" charset="-128"/>
              </a:rPr>
              <a:t>千葉大学</a:t>
            </a:r>
          </a:p>
          <a:p>
            <a:r>
              <a:rPr lang="zh-CN" altLang="en-US" dirty="0" smtClean="0">
                <a:latin typeface="ＭＳ Ｐゴシック" pitchFamily="50" charset="-128"/>
                <a:ea typeface="ＭＳ Ｐゴシック" pitchFamily="50" charset="-128"/>
              </a:rPr>
              <a:t>京都大学</a:t>
            </a:r>
          </a:p>
          <a:p>
            <a:r>
              <a:rPr lang="zh-CN" altLang="en-US" dirty="0" smtClean="0">
                <a:latin typeface="ＭＳ Ｐゴシック" pitchFamily="50" charset="-128"/>
                <a:ea typeface="ＭＳ Ｐゴシック" pitchFamily="50" charset="-128"/>
              </a:rPr>
              <a:t>広島大学</a:t>
            </a:r>
          </a:p>
          <a:p>
            <a:r>
              <a:rPr lang="zh-CN" altLang="en-US" dirty="0" smtClean="0">
                <a:latin typeface="ＭＳ Ｐゴシック" pitchFamily="50" charset="-128"/>
                <a:ea typeface="ＭＳ Ｐゴシック" pitchFamily="50" charset="-128"/>
              </a:rPr>
              <a:t>金沢大学</a:t>
            </a:r>
            <a:endParaRPr lang="en-US" altLang="zh-CN"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北海道大学</a:t>
            </a:r>
            <a:endParaRPr lang="zh-CN" altLang="en-US"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筑波大学</a:t>
            </a:r>
            <a:endParaRPr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佐賀大学</a:t>
            </a:r>
            <a:endParaRPr lang="en-US" altLang="ja-JP" dirty="0" smtClean="0">
              <a:latin typeface="ＭＳ Ｐゴシック" pitchFamily="50" charset="-128"/>
              <a:ea typeface="ＭＳ Ｐゴシック" pitchFamily="50" charset="-128"/>
            </a:endParaRPr>
          </a:p>
          <a:p>
            <a:r>
              <a:rPr kumimoji="1" lang="ja-JP" altLang="en-US" dirty="0" smtClean="0">
                <a:latin typeface="ＭＳ Ｐゴシック" pitchFamily="50" charset="-128"/>
                <a:ea typeface="ＭＳ Ｐゴシック" pitchFamily="50" charset="-128"/>
              </a:rPr>
              <a:t>山口大学</a:t>
            </a:r>
          </a:p>
          <a:p>
            <a:r>
              <a:rPr lang="ja-JP" altLang="en-US" dirty="0" smtClean="0">
                <a:latin typeface="ＭＳ Ｐゴシック" pitchFamily="50" charset="-128"/>
                <a:ea typeface="ＭＳ Ｐゴシック" pitchFamily="50" charset="-128"/>
              </a:rPr>
              <a:t>成城大学</a:t>
            </a:r>
            <a:endParaRPr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東邦大学</a:t>
            </a:r>
            <a:endParaRPr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三重大学</a:t>
            </a:r>
            <a:endParaRPr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日本大学</a:t>
            </a:r>
            <a:endParaRPr lang="en-US" altLang="ja-JP" dirty="0" smtClean="0">
              <a:latin typeface="ＭＳ Ｐゴシック" pitchFamily="50" charset="-128"/>
              <a:ea typeface="ＭＳ Ｐゴシック" pitchFamily="50" charset="-128"/>
            </a:endParaRPr>
          </a:p>
        </p:txBody>
      </p:sp>
      <p:sp>
        <p:nvSpPr>
          <p:cNvPr id="6" name="爆発 1 5"/>
          <p:cNvSpPr/>
          <p:nvPr/>
        </p:nvSpPr>
        <p:spPr>
          <a:xfrm>
            <a:off x="4067944" y="1268760"/>
            <a:ext cx="4857784" cy="1368152"/>
          </a:xfrm>
          <a:prstGeom prst="irregularSeal1">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ja-JP" altLang="en-US" sz="2800" dirty="0" smtClean="0"/>
              <a:t>総</a:t>
            </a:r>
            <a:r>
              <a:rPr lang="en-US" altLang="ja-JP" sz="2800" dirty="0" smtClean="0"/>
              <a:t>ID</a:t>
            </a:r>
            <a:r>
              <a:rPr lang="ja-JP" altLang="en-US" sz="2800" dirty="0" smtClean="0"/>
              <a:t>数≒</a:t>
            </a:r>
            <a:r>
              <a:rPr lang="en-US" altLang="ja-JP" sz="2800" dirty="0" smtClean="0"/>
              <a:t>45</a:t>
            </a:r>
            <a:r>
              <a:rPr lang="ja-JP" altLang="en-US" sz="2800" dirty="0" smtClean="0"/>
              <a:t>万</a:t>
            </a:r>
            <a:r>
              <a:rPr lang="en-US" altLang="ja-JP" sz="2800" dirty="0" smtClean="0"/>
              <a:t>ID</a:t>
            </a:r>
            <a:endParaRPr lang="ja-JP" altLang="en-US" sz="2800" dirty="0" smtClean="0"/>
          </a:p>
        </p:txBody>
      </p:sp>
      <p:sp>
        <p:nvSpPr>
          <p:cNvPr id="7" name="Text Box 5"/>
          <p:cNvSpPr txBox="1">
            <a:spLocks noChangeArrowheads="1"/>
          </p:cNvSpPr>
          <p:nvPr/>
        </p:nvSpPr>
        <p:spPr bwMode="auto">
          <a:xfrm>
            <a:off x="7236296" y="1124744"/>
            <a:ext cx="1595309"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ja-JP" altLang="en-US" dirty="0" smtClean="0"/>
              <a:t>（</a:t>
            </a:r>
            <a:r>
              <a:rPr lang="en-US" altLang="ja-JP" dirty="0" smtClean="0"/>
              <a:t>6</a:t>
            </a:r>
            <a:r>
              <a:rPr lang="ja-JP" altLang="en-US" dirty="0" smtClean="0"/>
              <a:t>月</a:t>
            </a:r>
            <a:r>
              <a:rPr lang="en-US" altLang="ja-JP" dirty="0" smtClean="0"/>
              <a:t>1</a:t>
            </a:r>
            <a:r>
              <a:rPr lang="ja-JP" altLang="en-US" dirty="0" smtClean="0"/>
              <a:t>日現在）</a:t>
            </a:r>
            <a:endParaRPr lang="ja-JP" altLang="en-US" dirty="0"/>
          </a:p>
        </p:txBody>
      </p:sp>
      <p:sp>
        <p:nvSpPr>
          <p:cNvPr id="8" name="Text Box 4"/>
          <p:cNvSpPr txBox="1">
            <a:spLocks noChangeArrowheads="1"/>
          </p:cNvSpPr>
          <p:nvPr/>
        </p:nvSpPr>
        <p:spPr bwMode="auto">
          <a:xfrm>
            <a:off x="3275856" y="6357958"/>
            <a:ext cx="5539438"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r"/>
            <a:r>
              <a:rPr lang="ja-JP" altLang="en-US" sz="1400" dirty="0"/>
              <a:t>最新</a:t>
            </a:r>
            <a:r>
              <a:rPr lang="ja-JP" altLang="en-US" sz="1400" dirty="0" smtClean="0"/>
              <a:t>情報：</a:t>
            </a:r>
            <a:r>
              <a:rPr lang="en-US" altLang="ja-JP" sz="1400" dirty="0"/>
              <a:t>https</a:t>
            </a:r>
            <a:r>
              <a:rPr lang="en-US" altLang="ja-JP" sz="1400" dirty="0" smtClean="0"/>
              <a:t>://www.gakunin.jp/docs/fed/participants</a:t>
            </a:r>
            <a:endParaRPr lang="ja-JP" altLang="en-US" sz="1400" dirty="0"/>
          </a:p>
        </p:txBody>
      </p:sp>
      <p:sp>
        <p:nvSpPr>
          <p:cNvPr id="9" name="正方形/長方形 8"/>
          <p:cNvSpPr/>
          <p:nvPr/>
        </p:nvSpPr>
        <p:spPr>
          <a:xfrm>
            <a:off x="4067944" y="4646746"/>
            <a:ext cx="4644516" cy="1600438"/>
          </a:xfrm>
          <a:prstGeom prst="rect">
            <a:avLst/>
          </a:prstGeom>
        </p:spPr>
        <p:txBody>
          <a:bodyPr wrap="square">
            <a:spAutoFit/>
          </a:bodyPr>
          <a:lstStyle/>
          <a:p>
            <a:r>
              <a:rPr lang="zh-CN" altLang="en-US" sz="1400" dirty="0" smtClean="0">
                <a:latin typeface="ＭＳ ゴシック" pitchFamily="49" charset="-128"/>
                <a:ea typeface="ＭＳ ゴシック" pitchFamily="49" charset="-128"/>
              </a:rPr>
              <a:t>姫路獨協大学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静岡大学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中部大学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福井大学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東京学芸大学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京都女子大学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岩手大学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浜松医科大学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東京都医学研究機構</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宮崎大学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南山大学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岐阜大学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鹿屋体育大学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京都工芸繊維大学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京都府立大学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高知大学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茨城大学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同志社大学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室蘭工業大学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金城学院大学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福井県立大学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北見工業大学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東京都市大学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北九州工業高等専門学校</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島根大学</a:t>
            </a:r>
            <a:r>
              <a:rPr lang="ja-JP" altLang="en-US" sz="1400" dirty="0" err="1" smtClean="0">
                <a:latin typeface="ＭＳ ゴシック" pitchFamily="49" charset="-128"/>
                <a:ea typeface="ＭＳ ゴシック" pitchFamily="49" charset="-128"/>
              </a:rPr>
              <a:t>、</a:t>
            </a:r>
            <a:r>
              <a:rPr lang="zh-CN" altLang="en-US" sz="1400" dirty="0" smtClean="0">
                <a:latin typeface="ＭＳ ゴシック" pitchFamily="49" charset="-128"/>
                <a:ea typeface="ＭＳ ゴシック" pitchFamily="49" charset="-128"/>
              </a:rPr>
              <a:t>大阪教育大学</a:t>
            </a:r>
            <a:endParaRPr lang="zh-CN" altLang="en-US" sz="1400" dirty="0">
              <a:latin typeface="ＭＳ ゴシック" pitchFamily="49" charset="-128"/>
              <a:ea typeface="ＭＳ ゴシック" pitchFamily="49" charset="-128"/>
            </a:endParaRPr>
          </a:p>
        </p:txBody>
      </p:sp>
      <p:sp>
        <p:nvSpPr>
          <p:cNvPr id="10" name="テキスト ボックス 9"/>
          <p:cNvSpPr txBox="1"/>
          <p:nvPr/>
        </p:nvSpPr>
        <p:spPr>
          <a:xfrm>
            <a:off x="4644008" y="2636912"/>
            <a:ext cx="3334567" cy="369332"/>
          </a:xfrm>
          <a:prstGeom prst="rect">
            <a:avLst/>
          </a:prstGeom>
          <a:noFill/>
        </p:spPr>
        <p:txBody>
          <a:bodyPr wrap="none" rtlCol="0">
            <a:spAutoFit/>
          </a:bodyPr>
          <a:lstStyle/>
          <a:p>
            <a:r>
              <a:rPr kumimoji="1" lang="ja-JP"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テストフェデレーション参加機関</a:t>
            </a:r>
            <a:endPar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正方形/長方形 10"/>
          <p:cNvSpPr/>
          <p:nvPr/>
        </p:nvSpPr>
        <p:spPr>
          <a:xfrm>
            <a:off x="4067944" y="2907521"/>
            <a:ext cx="4644516" cy="1384995"/>
          </a:xfrm>
          <a:prstGeom prst="rect">
            <a:avLst/>
          </a:prstGeom>
        </p:spPr>
        <p:txBody>
          <a:bodyPr wrap="square">
            <a:spAutoFit/>
          </a:bodyPr>
          <a:lstStyle/>
          <a:p>
            <a:r>
              <a:rPr lang="ja-JP" altLang="en-US" sz="1400" dirty="0" smtClean="0"/>
              <a:t>旭川医科大学、北見工業大学、東北大学、福島大学、高エネルギー加速器研究機構、筑波技術大学、東京工業大学、お茶の水女子大学、産業技術大学院大学、慶應義塾大学、東京電機大学、名古屋工業大学、愛知県立大学、鈴鹿工業高等専門学校、奈良教育大学、大阪大学，大阪教育大学、徳島大学、愛媛大学、広島工業大学、熊本大学</a:t>
            </a:r>
            <a:endParaRPr lang="ja-JP" altLang="en-US" sz="1400" dirty="0">
              <a:solidFill>
                <a:srgbClr val="FF0000"/>
              </a:solidFill>
            </a:endParaRPr>
          </a:p>
        </p:txBody>
      </p:sp>
      <p:sp>
        <p:nvSpPr>
          <p:cNvPr id="12" name="テキスト ボックス 11"/>
          <p:cNvSpPr txBox="1"/>
          <p:nvPr/>
        </p:nvSpPr>
        <p:spPr>
          <a:xfrm>
            <a:off x="3995936" y="4365104"/>
            <a:ext cx="4859022" cy="369332"/>
          </a:xfrm>
          <a:prstGeom prst="rect">
            <a:avLst/>
          </a:prstGeom>
          <a:noFill/>
        </p:spPr>
        <p:txBody>
          <a:bodyPr wrap="none" rtlCol="0">
            <a:spAutoFit/>
          </a:bodyPr>
          <a:lstStyle/>
          <a:p>
            <a:r>
              <a:rPr kumimoji="1" lang="ja-JP"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参加検討中機関</a:t>
            </a:r>
            <a:r>
              <a:rPr kumimoji="1" lang="ja-JP" alt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kumimoji="1" lang="en-US" altLang="ja-JP"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 </a:t>
            </a:r>
            <a:r>
              <a:rPr kumimoji="1" lang="ja-JP" alt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オープンフォーラムアンケート）</a:t>
            </a:r>
            <a:endParaRPr kumimoji="1" lang="ja-JP" alt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テキスト ボックス 12"/>
          <p:cNvSpPr txBox="1"/>
          <p:nvPr/>
        </p:nvSpPr>
        <p:spPr>
          <a:xfrm>
            <a:off x="2843808" y="5085184"/>
            <a:ext cx="902811" cy="307777"/>
          </a:xfrm>
          <a:prstGeom prst="rect">
            <a:avLst/>
          </a:prstGeom>
          <a:noFill/>
        </p:spPr>
        <p:txBody>
          <a:bodyPr wrap="none" rtlCol="0">
            <a:spAutoFit/>
          </a:bodyPr>
          <a:lstStyle/>
          <a:p>
            <a:r>
              <a:rPr kumimoji="1" lang="ja-JP" altLang="en-US" sz="1400" dirty="0" smtClean="0"/>
              <a:t>（参加順）</a:t>
            </a:r>
            <a:endParaRPr kumimoji="1" lang="ja-JP" altLang="en-US" sz="1400" dirty="0"/>
          </a:p>
        </p:txBody>
      </p:sp>
      <p:sp>
        <p:nvSpPr>
          <p:cNvPr id="14" name="コンテンツ プレースホルダ 3"/>
          <p:cNvSpPr txBox="1">
            <a:spLocks/>
          </p:cNvSpPr>
          <p:nvPr/>
        </p:nvSpPr>
        <p:spPr>
          <a:xfrm>
            <a:off x="2195736" y="1556792"/>
            <a:ext cx="2016224" cy="4536504"/>
          </a:xfrm>
          <a:prstGeom prst="rect">
            <a:avLst/>
          </a:prstGeom>
        </p:spPr>
        <p:txBody>
          <a:bodyPr vert="horz">
            <a:normAutofit fontScale="77500" lnSpcReduction="20000"/>
          </a:bodyPr>
          <a:lstStyle/>
          <a:p>
            <a:pPr marL="274320" lvl="0" indent="-274320" fontAlgn="auto">
              <a:spcBef>
                <a:spcPts val="600"/>
              </a:spcBef>
              <a:spcAft>
                <a:spcPts val="0"/>
              </a:spcAft>
              <a:buClr>
                <a:schemeClr val="accent1"/>
              </a:buClr>
              <a:buSzPct val="76000"/>
              <a:buFont typeface="Wingdings 3"/>
              <a:buChar char=""/>
            </a:pPr>
            <a:r>
              <a:rPr lang="zh-CN" altLang="en-US" sz="2600" dirty="0" smtClean="0">
                <a:latin typeface="ＭＳ Ｐゴシック" pitchFamily="50" charset="-128"/>
              </a:rPr>
              <a:t>旭川医科大学</a:t>
            </a:r>
          </a:p>
          <a:p>
            <a:pPr marL="274320" lvl="0" indent="-274320" fontAlgn="auto">
              <a:spcBef>
                <a:spcPts val="600"/>
              </a:spcBef>
              <a:spcAft>
                <a:spcPts val="0"/>
              </a:spcAft>
              <a:buClr>
                <a:schemeClr val="accent1"/>
              </a:buClr>
              <a:buSzPct val="76000"/>
              <a:buFont typeface="Wingdings 3"/>
              <a:buChar char=""/>
            </a:pPr>
            <a:r>
              <a:rPr lang="zh-CN" altLang="en-US" sz="2600" dirty="0" smtClean="0">
                <a:latin typeface="ＭＳ Ｐゴシック" pitchFamily="50" charset="-128"/>
              </a:rPr>
              <a:t>東京農工大学</a:t>
            </a: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1" lang="ja-JP" altLang="en-US" sz="26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岡山大学</a:t>
            </a:r>
            <a:endParaRPr kumimoji="1" lang="en-US" altLang="ja-JP" sz="26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1" lang="ja-JP" altLang="en-US" sz="26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九州工業大学</a:t>
            </a:r>
            <a:endParaRPr kumimoji="1" lang="en-US" altLang="ja-JP" sz="26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1" lang="ja-JP" altLang="en-US" sz="26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京都産業大学</a:t>
            </a:r>
            <a:endParaRPr kumimoji="1" lang="en-US" altLang="ja-JP" sz="26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1" lang="ja-JP" altLang="en-US" sz="26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立教大学</a:t>
            </a:r>
            <a:endParaRPr kumimoji="1" lang="en-US" altLang="ja-JP" sz="26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1" lang="ja-JP" altLang="en-US" sz="26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九州大学</a:t>
            </a:r>
            <a:endParaRPr kumimoji="1" lang="en-US" altLang="ja-JP" sz="26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ja-JP" altLang="en-US" sz="2600" dirty="0" smtClean="0">
                <a:latin typeface="ＭＳ Ｐゴシック" pitchFamily="50" charset="-128"/>
              </a:rPr>
              <a:t>東京大学</a:t>
            </a:r>
            <a:endParaRPr lang="en-US" altLang="ja-JP" sz="2600" dirty="0" smtClean="0">
              <a:latin typeface="ＭＳ Ｐゴシック" pitchFamily="50" charset="-128"/>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1" lang="ja-JP" altLang="en-US" sz="26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明治大学</a:t>
            </a:r>
            <a:endParaRPr kumimoji="1" lang="en-US" altLang="ja-JP" sz="26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lang="ja-JP" altLang="en-US" sz="2600" dirty="0" smtClean="0">
                <a:latin typeface="ＭＳ Ｐゴシック" pitchFamily="50" charset="-128"/>
              </a:rPr>
              <a:t>神戸大学</a:t>
            </a:r>
            <a:endParaRPr lang="en-US" altLang="ja-JP" sz="2600" dirty="0" smtClean="0">
              <a:latin typeface="ＭＳ Ｐゴシック" pitchFamily="50" charset="-128"/>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1" lang="ja-JP" altLang="en-US" sz="26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rPr>
              <a:t>信州大学</a:t>
            </a:r>
            <a:endParaRPr kumimoji="1" lang="en-US" altLang="ja-JP" sz="2600" b="0" i="0" u="none" strike="noStrike" kern="1200" cap="none" spc="0" normalizeH="0" baseline="0" noProof="0" dirty="0" smtClean="0">
              <a:ln>
                <a:noFill/>
              </a:ln>
              <a:solidFill>
                <a:schemeClr val="tx1"/>
              </a:solidFill>
              <a:effectLst/>
              <a:uLnTx/>
              <a:uFillTx/>
              <a:latin typeface="ＭＳ Ｐゴシック" pitchFamily="50" charset="-128"/>
              <a:ea typeface="ＭＳ Ｐゴシック" pitchFamily="50" charset="-128"/>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現時点で利用可能な</a:t>
            </a:r>
            <a:r>
              <a:rPr lang="en-US" altLang="ja-JP" dirty="0" smtClean="0"/>
              <a:t>SP (20)</a:t>
            </a:r>
            <a:endParaRPr lang="ja-JP" altLang="en-US" dirty="0"/>
          </a:p>
        </p:txBody>
      </p:sp>
      <p:sp>
        <p:nvSpPr>
          <p:cNvPr id="3" name="スライド番号プレースホルダ 2"/>
          <p:cNvSpPr>
            <a:spLocks noGrp="1"/>
          </p:cNvSpPr>
          <p:nvPr>
            <p:ph type="sldNum" sz="quarter" idx="12"/>
          </p:nvPr>
        </p:nvSpPr>
        <p:spPr/>
        <p:txBody>
          <a:bodyPr/>
          <a:lstStyle/>
          <a:p>
            <a:fld id="{05A5C863-9529-45A8-9F8E-AE935BF71969}" type="slidenum">
              <a:rPr lang="ja-JP" altLang="en-US" smtClean="0"/>
              <a:pPr/>
              <a:t>14</a:t>
            </a:fld>
            <a:endParaRPr lang="en-US" altLang="ja-JP"/>
          </a:p>
        </p:txBody>
      </p:sp>
      <p:sp>
        <p:nvSpPr>
          <p:cNvPr id="4" name="コンテンツ プレースホルダ 3"/>
          <p:cNvSpPr>
            <a:spLocks noGrp="1"/>
          </p:cNvSpPr>
          <p:nvPr>
            <p:ph sz="quarter" idx="1"/>
          </p:nvPr>
        </p:nvSpPr>
        <p:spPr>
          <a:xfrm>
            <a:off x="457200" y="1219200"/>
            <a:ext cx="8291264" cy="5162128"/>
          </a:xfrm>
        </p:spPr>
        <p:txBody>
          <a:bodyPr>
            <a:normAutofit fontScale="47500" lnSpcReduction="20000"/>
          </a:bodyPr>
          <a:lstStyle/>
          <a:p>
            <a:r>
              <a:rPr lang="ja-JP" altLang="en-US" dirty="0" smtClean="0"/>
              <a:t>学術コンテンツ</a:t>
            </a:r>
            <a:endParaRPr lang="en-US" altLang="ja-JP" dirty="0" smtClean="0"/>
          </a:p>
          <a:p>
            <a:pPr lvl="1"/>
            <a:r>
              <a:rPr lang="en-US" altLang="ja-JP" dirty="0" smtClean="0"/>
              <a:t>Science Direct / SCOPUS (Elsevier)</a:t>
            </a:r>
          </a:p>
          <a:p>
            <a:pPr lvl="1"/>
            <a:r>
              <a:rPr lang="en-US" altLang="ja-JP" dirty="0" err="1" smtClean="0"/>
              <a:t>SpringerLink</a:t>
            </a:r>
            <a:r>
              <a:rPr lang="en-US" altLang="ja-JP" dirty="0" smtClean="0"/>
              <a:t> (Springer)</a:t>
            </a:r>
          </a:p>
          <a:p>
            <a:pPr lvl="1"/>
            <a:r>
              <a:rPr lang="en-US" altLang="ja-JP" dirty="0" smtClean="0"/>
              <a:t>Web of Knowledge / </a:t>
            </a:r>
            <a:r>
              <a:rPr lang="en-US" altLang="ja-JP" dirty="0" err="1" smtClean="0"/>
              <a:t>EndNote</a:t>
            </a:r>
            <a:r>
              <a:rPr lang="en-US" altLang="ja-JP" dirty="0" smtClean="0"/>
              <a:t> (Thomson Reuters)</a:t>
            </a:r>
          </a:p>
          <a:p>
            <a:pPr lvl="1"/>
            <a:r>
              <a:rPr lang="en-US" altLang="ja-JP" dirty="0" err="1" smtClean="0"/>
              <a:t>OvidSP</a:t>
            </a:r>
            <a:r>
              <a:rPr lang="en-US" altLang="ja-JP" dirty="0" smtClean="0"/>
              <a:t> (Ovid)</a:t>
            </a:r>
          </a:p>
          <a:p>
            <a:pPr lvl="1"/>
            <a:r>
              <a:rPr lang="en-US" altLang="ja-JP" dirty="0" err="1" smtClean="0"/>
              <a:t>RefWorks</a:t>
            </a:r>
            <a:r>
              <a:rPr lang="en-US" altLang="ja-JP" dirty="0" smtClean="0"/>
              <a:t> (</a:t>
            </a:r>
            <a:r>
              <a:rPr lang="en-US" altLang="ja-JP" dirty="0" err="1" smtClean="0"/>
              <a:t>ProQuest</a:t>
            </a:r>
            <a:r>
              <a:rPr lang="en-US" altLang="ja-JP" dirty="0" smtClean="0"/>
              <a:t>)</a:t>
            </a:r>
          </a:p>
          <a:p>
            <a:pPr lvl="1"/>
            <a:r>
              <a:rPr lang="en-US" altLang="ja-JP" dirty="0" smtClean="0"/>
              <a:t>Cambridge Journals Online (CUP)</a:t>
            </a:r>
          </a:p>
          <a:p>
            <a:pPr lvl="1"/>
            <a:r>
              <a:rPr lang="en-US" altLang="ja-JP" dirty="0" smtClean="0"/>
              <a:t>Pathology Images (Atlases)</a:t>
            </a:r>
          </a:p>
          <a:p>
            <a:pPr lvl="1"/>
            <a:r>
              <a:rPr lang="en-US" altLang="ja-JP" dirty="0" err="1" smtClean="0"/>
              <a:t>EBSCOhost</a:t>
            </a:r>
            <a:r>
              <a:rPr lang="en-US" altLang="ja-JP" dirty="0" smtClean="0"/>
              <a:t> (EBSCO)</a:t>
            </a:r>
          </a:p>
          <a:p>
            <a:pPr lvl="1"/>
            <a:r>
              <a:rPr lang="en-US" altLang="ja-JP" dirty="0" smtClean="0"/>
              <a:t>KOD (</a:t>
            </a:r>
            <a:r>
              <a:rPr lang="ja-JP" altLang="en-US" dirty="0" smtClean="0"/>
              <a:t>研究社</a:t>
            </a:r>
            <a:r>
              <a:rPr lang="en-US" altLang="ja-JP" dirty="0" smtClean="0"/>
              <a:t>)</a:t>
            </a:r>
          </a:p>
          <a:p>
            <a:pPr lvl="1"/>
            <a:r>
              <a:rPr lang="en-US" altLang="ja-JP" dirty="0" err="1" smtClean="0"/>
              <a:t>CiNii</a:t>
            </a:r>
            <a:r>
              <a:rPr lang="en-US" altLang="ja-JP" dirty="0" smtClean="0"/>
              <a:t> (NII)</a:t>
            </a:r>
          </a:p>
          <a:p>
            <a:pPr lvl="1"/>
            <a:r>
              <a:rPr lang="en-US" altLang="ja-JP" dirty="0" smtClean="0"/>
              <a:t>IMC</a:t>
            </a:r>
            <a:r>
              <a:rPr lang="ja-JP" altLang="en-US" dirty="0" smtClean="0"/>
              <a:t>データリポジトリ（金沢大学）</a:t>
            </a:r>
            <a:endParaRPr lang="en-US" altLang="ja-JP" dirty="0" smtClean="0"/>
          </a:p>
          <a:p>
            <a:r>
              <a:rPr lang="ja-JP" altLang="en-US" dirty="0" smtClean="0"/>
              <a:t>開発環境</a:t>
            </a:r>
            <a:endParaRPr lang="en-US" altLang="ja-JP" dirty="0" smtClean="0"/>
          </a:p>
          <a:p>
            <a:pPr lvl="1"/>
            <a:r>
              <a:rPr lang="en-US" altLang="ja-JP" dirty="0" err="1" smtClean="0"/>
              <a:t>DreamSpark</a:t>
            </a:r>
            <a:r>
              <a:rPr lang="en-US" altLang="ja-JP" dirty="0" smtClean="0"/>
              <a:t> (Microsoft)</a:t>
            </a:r>
          </a:p>
          <a:p>
            <a:r>
              <a:rPr lang="ja-JP" altLang="en-US" dirty="0" smtClean="0"/>
              <a:t>ネットワークサービス</a:t>
            </a:r>
            <a:endParaRPr lang="en-US" altLang="ja-JP" dirty="0" smtClean="0"/>
          </a:p>
          <a:p>
            <a:pPr lvl="1"/>
            <a:r>
              <a:rPr lang="en-US" altLang="ja-JP" dirty="0" err="1" smtClean="0"/>
              <a:t>Fshare</a:t>
            </a:r>
            <a:r>
              <a:rPr lang="ja-JP" altLang="en-US" dirty="0" smtClean="0"/>
              <a:t>（大容量ファイル交換）サービス（</a:t>
            </a:r>
            <a:r>
              <a:rPr lang="en-US" altLang="ja-JP" dirty="0" smtClean="0"/>
              <a:t>NII</a:t>
            </a:r>
            <a:r>
              <a:rPr lang="ja-JP" altLang="en-US" dirty="0" smtClean="0"/>
              <a:t>）</a:t>
            </a:r>
            <a:endParaRPr lang="en-US" altLang="ja-JP" dirty="0" smtClean="0"/>
          </a:p>
          <a:p>
            <a:pPr lvl="1"/>
            <a:r>
              <a:rPr lang="en-US" altLang="ja-JP" dirty="0" err="1" smtClean="0"/>
              <a:t>FaMCUs</a:t>
            </a:r>
            <a:r>
              <a:rPr lang="en-US" altLang="ja-JP" dirty="0" smtClean="0"/>
              <a:t> (</a:t>
            </a:r>
            <a:r>
              <a:rPr lang="ja-JP" altLang="en-US" dirty="0" smtClean="0"/>
              <a:t>テレビ会議多地点接続</a:t>
            </a:r>
            <a:r>
              <a:rPr lang="en-US" altLang="ja-JP" dirty="0" smtClean="0"/>
              <a:t>)</a:t>
            </a:r>
            <a:r>
              <a:rPr lang="ja-JP" altLang="en-US" dirty="0" smtClean="0"/>
              <a:t>サービス </a:t>
            </a:r>
            <a:r>
              <a:rPr lang="en-US" altLang="ja-JP" dirty="0" smtClean="0"/>
              <a:t>(NII) – </a:t>
            </a:r>
            <a:r>
              <a:rPr lang="ja-JP" altLang="en-US" dirty="0" smtClean="0">
                <a:solidFill>
                  <a:srgbClr val="00B050"/>
                </a:solidFill>
              </a:rPr>
              <a:t>収容拠点数拡大予定</a:t>
            </a:r>
            <a:endParaRPr lang="en-US" altLang="ja-JP" dirty="0" smtClean="0">
              <a:solidFill>
                <a:srgbClr val="00B050"/>
              </a:solidFill>
            </a:endParaRPr>
          </a:p>
          <a:p>
            <a:pPr lvl="1"/>
            <a:r>
              <a:rPr lang="en-US" altLang="ja-JP" dirty="0" err="1" smtClean="0"/>
              <a:t>Eduroam-Shib</a:t>
            </a:r>
            <a:r>
              <a:rPr lang="ja-JP" altLang="en-US" dirty="0" smtClean="0"/>
              <a:t>（</a:t>
            </a:r>
            <a:r>
              <a:rPr lang="en-US" altLang="ja-JP" dirty="0" err="1" smtClean="0"/>
              <a:t>eduroam</a:t>
            </a:r>
            <a:r>
              <a:rPr lang="ja-JP" altLang="en-US" dirty="0" smtClean="0"/>
              <a:t>用一時アカウント発行）サービス（京大</a:t>
            </a:r>
            <a:r>
              <a:rPr lang="en-US" altLang="ja-JP" dirty="0" smtClean="0"/>
              <a:t>&amp;NII</a:t>
            </a:r>
            <a:r>
              <a:rPr lang="ja-JP" altLang="en-US" dirty="0" smtClean="0"/>
              <a:t>）</a:t>
            </a:r>
            <a:endParaRPr lang="en-US" altLang="ja-JP" dirty="0" smtClean="0"/>
          </a:p>
          <a:p>
            <a:pPr lvl="1"/>
            <a:r>
              <a:rPr lang="ja-JP" altLang="en-US" dirty="0" smtClean="0"/>
              <a:t>ゲスト用ネットワークアクセス認証（佐賀大学、広島大学）</a:t>
            </a:r>
            <a:endParaRPr lang="en-US" altLang="ja-JP" dirty="0" smtClean="0"/>
          </a:p>
          <a:p>
            <a:pPr lvl="1"/>
            <a:r>
              <a:rPr lang="ja-JP" altLang="en-US" dirty="0" smtClean="0"/>
              <a:t>ファイル送信サービス（金沢大学）</a:t>
            </a:r>
            <a:endParaRPr lang="en-US" altLang="ja-JP" dirty="0" smtClean="0"/>
          </a:p>
          <a:p>
            <a:pPr lvl="1"/>
            <a:r>
              <a:rPr lang="ja-JP" altLang="en-US" dirty="0" smtClean="0"/>
              <a:t>科学技術の学術情報共有のための双方向コミュニケーションサービス（山形大学）</a:t>
            </a:r>
            <a:endParaRPr lang="en-US" altLang="ja-JP" dirty="0" smtClean="0"/>
          </a:p>
          <a:p>
            <a:pPr lvl="1"/>
            <a:r>
              <a:rPr lang="en-US" altLang="ja-JP" dirty="0" err="1" smtClean="0"/>
              <a:t>SecurityLearning</a:t>
            </a:r>
            <a:r>
              <a:rPr lang="ja-JP" altLang="en-US" dirty="0" smtClean="0"/>
              <a:t>システム（</a:t>
            </a:r>
            <a:r>
              <a:rPr lang="en-US" altLang="ja-JP" dirty="0" smtClean="0"/>
              <a:t>NII</a:t>
            </a:r>
            <a:r>
              <a:rPr lang="ja-JP" altLang="en-US" dirty="0" smtClean="0"/>
              <a:t>）</a:t>
            </a:r>
            <a:endParaRPr lang="en-US" altLang="ja-JP" dirty="0" smtClean="0"/>
          </a:p>
          <a:p>
            <a:pPr lvl="1"/>
            <a:r>
              <a:rPr lang="en-US" altLang="ja-JP" dirty="0" err="1" smtClean="0"/>
              <a:t>WebELS</a:t>
            </a:r>
            <a:r>
              <a:rPr lang="en-US" altLang="ja-JP" dirty="0" smtClean="0"/>
              <a:t> eLearning</a:t>
            </a:r>
            <a:r>
              <a:rPr lang="ja-JP" altLang="en-US" dirty="0" smtClean="0"/>
              <a:t>システム（</a:t>
            </a:r>
            <a:r>
              <a:rPr lang="en-US" altLang="ja-JP" dirty="0" smtClean="0"/>
              <a:t>NII</a:t>
            </a:r>
            <a:r>
              <a:rPr lang="ja-JP" altLang="en-US" dirty="0" smtClean="0"/>
              <a:t>）</a:t>
            </a:r>
            <a:endParaRPr lang="en-US" altLang="ja-JP" dirty="0" smtClean="0"/>
          </a:p>
          <a:p>
            <a:endParaRPr lang="en-US" altLang="ja-JP" dirty="0" smtClean="0"/>
          </a:p>
        </p:txBody>
      </p:sp>
      <p:sp>
        <p:nvSpPr>
          <p:cNvPr id="6" name="Text Box 4"/>
          <p:cNvSpPr txBox="1">
            <a:spLocks noChangeArrowheads="1"/>
          </p:cNvSpPr>
          <p:nvPr/>
        </p:nvSpPr>
        <p:spPr bwMode="auto">
          <a:xfrm>
            <a:off x="5192588" y="6357958"/>
            <a:ext cx="3594254" cy="253916"/>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ja-JP" altLang="en-US" sz="1050" dirty="0"/>
              <a:t>最新</a:t>
            </a:r>
            <a:r>
              <a:rPr lang="ja-JP" altLang="en-US" sz="1050" dirty="0" smtClean="0"/>
              <a:t>情報：</a:t>
            </a:r>
            <a:r>
              <a:rPr lang="en-US" altLang="ja-JP" sz="1050" dirty="0"/>
              <a:t>https://upki-portal.nii.ac.jp/docs/fed/participants</a:t>
            </a:r>
            <a:endParaRPr lang="ja-JP" altLang="en-US" sz="1050" dirty="0"/>
          </a:p>
        </p:txBody>
      </p:sp>
      <p:sp>
        <p:nvSpPr>
          <p:cNvPr id="7" name="Text Box 5"/>
          <p:cNvSpPr txBox="1">
            <a:spLocks noChangeArrowheads="1"/>
          </p:cNvSpPr>
          <p:nvPr/>
        </p:nvSpPr>
        <p:spPr bwMode="auto">
          <a:xfrm>
            <a:off x="7134731" y="765175"/>
            <a:ext cx="1595309"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ja-JP" altLang="en-US" dirty="0" smtClean="0"/>
              <a:t>（</a:t>
            </a:r>
            <a:r>
              <a:rPr lang="en-US" altLang="ja-JP" dirty="0" smtClean="0"/>
              <a:t>6</a:t>
            </a:r>
            <a:r>
              <a:rPr lang="ja-JP" altLang="en-US" dirty="0" smtClean="0"/>
              <a:t>月</a:t>
            </a:r>
            <a:r>
              <a:rPr lang="en-US" altLang="ja-JP" dirty="0" smtClean="0"/>
              <a:t>1</a:t>
            </a:r>
            <a:r>
              <a:rPr lang="ja-JP" altLang="en-US" dirty="0" smtClean="0"/>
              <a:t>日現在</a:t>
            </a:r>
            <a:r>
              <a:rPr lang="ja-JP" altLang="en-US" dirty="0"/>
              <a:t>）</a:t>
            </a:r>
          </a:p>
        </p:txBody>
      </p:sp>
      <p:sp>
        <p:nvSpPr>
          <p:cNvPr id="8" name="コンテンツ プレースホルダ 3"/>
          <p:cNvSpPr txBox="1">
            <a:spLocks/>
          </p:cNvSpPr>
          <p:nvPr/>
        </p:nvSpPr>
        <p:spPr>
          <a:xfrm>
            <a:off x="6156176" y="1412776"/>
            <a:ext cx="2495128" cy="324036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接続作業中</a:t>
            </a:r>
            <a:endParaRPr kumimoji="1" lang="en-US" altLang="ja-JP" sz="26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fontAlgn="auto">
              <a:spcBef>
                <a:spcPts val="600"/>
              </a:spcBef>
              <a:spcAft>
                <a:spcPts val="0"/>
              </a:spcAft>
              <a:buClr>
                <a:schemeClr val="accent1"/>
              </a:buClr>
              <a:buSzPct val="76000"/>
              <a:buFont typeface="Wingdings 3"/>
              <a:buChar char=""/>
              <a:defRPr/>
            </a:pPr>
            <a:r>
              <a:rPr lang="ja-JP" altLang="en-US" sz="1900" dirty="0" smtClean="0">
                <a:latin typeface="+mn-lt"/>
                <a:ea typeface="+mn-ea"/>
              </a:rPr>
              <a:t>　</a:t>
            </a:r>
            <a:r>
              <a:rPr lang="en-US" altLang="ja-JP" sz="1900" dirty="0" err="1" smtClean="0">
                <a:latin typeface="+mn-lt"/>
                <a:ea typeface="+mn-ea"/>
              </a:rPr>
              <a:t>Sunmedia</a:t>
            </a:r>
            <a:endParaRPr lang="en-US" altLang="ja-JP" sz="1900" dirty="0" smtClean="0">
              <a:latin typeface="+mn-lt"/>
              <a:ea typeface="+mn-ea"/>
            </a:endParaRPr>
          </a:p>
          <a:p>
            <a:pPr marL="274320" lvl="0" indent="-274320" fontAlgn="auto">
              <a:spcBef>
                <a:spcPts val="600"/>
              </a:spcBef>
              <a:spcAft>
                <a:spcPts val="0"/>
              </a:spcAft>
              <a:buClr>
                <a:schemeClr val="accent1"/>
              </a:buClr>
              <a:buSzPct val="76000"/>
              <a:buFont typeface="Wingdings 3"/>
              <a:buChar char=""/>
              <a:defRPr/>
            </a:pPr>
            <a:r>
              <a:rPr lang="ja-JP" altLang="en-US" sz="1900" dirty="0" smtClean="0">
                <a:latin typeface="+mn-lt"/>
                <a:ea typeface="+mn-ea"/>
              </a:rPr>
              <a:t>　</a:t>
            </a:r>
            <a:r>
              <a:rPr lang="en-US" altLang="ja-JP" sz="1900" dirty="0" smtClean="0">
                <a:latin typeface="+mn-lt"/>
                <a:ea typeface="+mn-ea"/>
              </a:rPr>
              <a:t>IOP</a:t>
            </a:r>
          </a:p>
          <a:p>
            <a:pPr marL="274320" lvl="0" indent="-274320" fontAlgn="auto">
              <a:spcBef>
                <a:spcPts val="600"/>
              </a:spcBef>
              <a:spcAft>
                <a:spcPts val="0"/>
              </a:spcAft>
              <a:buClr>
                <a:schemeClr val="accent1"/>
              </a:buClr>
              <a:buSzPct val="76000"/>
              <a:buFont typeface="Wingdings 3"/>
              <a:buChar char=""/>
              <a:defRPr/>
            </a:pPr>
            <a:r>
              <a:rPr lang="ja-JP" altLang="en-US" sz="1900" dirty="0" smtClean="0">
                <a:latin typeface="+mn-lt"/>
                <a:ea typeface="+mn-ea"/>
              </a:rPr>
              <a:t>　</a:t>
            </a:r>
            <a:r>
              <a:rPr lang="en-US" altLang="ja-JP" sz="1900" dirty="0" err="1" smtClean="0">
                <a:latin typeface="+mn-lt"/>
                <a:ea typeface="+mn-ea"/>
              </a:rPr>
              <a:t>PubMed</a:t>
            </a:r>
            <a:endParaRPr lang="en-US" altLang="ja-JP" sz="1900" dirty="0" smtClean="0">
              <a:latin typeface="+mn-lt"/>
              <a:ea typeface="+mn-ea"/>
            </a:endParaRPr>
          </a:p>
          <a:p>
            <a:pPr marL="274320" lvl="0" indent="-274320" fontAlgn="auto">
              <a:spcBef>
                <a:spcPts val="600"/>
              </a:spcBef>
              <a:spcAft>
                <a:spcPts val="0"/>
              </a:spcAft>
              <a:buClr>
                <a:schemeClr val="accent1"/>
              </a:buClr>
              <a:buSzPct val="76000"/>
              <a:buFont typeface="Wingdings 3"/>
              <a:buChar char=""/>
              <a:defRPr/>
            </a:pPr>
            <a:r>
              <a:rPr lang="ja-JP" altLang="en-US" sz="1900" dirty="0" smtClean="0">
                <a:latin typeface="+mn-lt"/>
                <a:ea typeface="+mn-ea"/>
              </a:rPr>
              <a:t>　</a:t>
            </a:r>
            <a:r>
              <a:rPr lang="en-US" altLang="ja-JP" sz="1900" dirty="0" err="1" smtClean="0">
                <a:latin typeface="+mn-lt"/>
                <a:ea typeface="+mn-ea"/>
              </a:rPr>
              <a:t>ebrary</a:t>
            </a:r>
            <a:endParaRPr lang="en-US" altLang="ja-JP" sz="1900" dirty="0" smtClean="0">
              <a:latin typeface="+mn-lt"/>
              <a:ea typeface="+mn-ea"/>
            </a:endParaRPr>
          </a:p>
          <a:p>
            <a:pPr marL="274320" lvl="0" indent="-274320" fontAlgn="auto">
              <a:spcBef>
                <a:spcPts val="600"/>
              </a:spcBef>
              <a:spcAft>
                <a:spcPts val="0"/>
              </a:spcAft>
              <a:buClr>
                <a:schemeClr val="accent1"/>
              </a:buClr>
              <a:buSzPct val="76000"/>
              <a:buFont typeface="Wingdings 3"/>
              <a:buChar char=""/>
              <a:defRPr/>
            </a:pPr>
            <a:r>
              <a:rPr lang="ja-JP" altLang="en-US" sz="1900" dirty="0" smtClean="0">
                <a:latin typeface="+mn-lt"/>
                <a:ea typeface="+mn-ea"/>
              </a:rPr>
              <a:t>　</a:t>
            </a:r>
            <a:r>
              <a:rPr lang="en-US" altLang="ja-JP" sz="1900" dirty="0" smtClean="0">
                <a:latin typeface="+mn-lt"/>
                <a:ea typeface="+mn-ea"/>
              </a:rPr>
              <a:t>IEEE</a:t>
            </a:r>
          </a:p>
          <a:p>
            <a:pPr marL="274320" lvl="0" indent="-274320" fontAlgn="auto">
              <a:spcBef>
                <a:spcPts val="600"/>
              </a:spcBef>
              <a:spcAft>
                <a:spcPts val="0"/>
              </a:spcAft>
              <a:buClr>
                <a:schemeClr val="accent1"/>
              </a:buClr>
              <a:buSzPct val="76000"/>
              <a:buFont typeface="Wingdings 3"/>
              <a:buChar char=""/>
              <a:defRPr/>
            </a:pPr>
            <a:r>
              <a:rPr lang="ja-JP" altLang="en-US" sz="1900" dirty="0" smtClean="0">
                <a:latin typeface="+mn-lt"/>
                <a:ea typeface="+mn-ea"/>
              </a:rPr>
              <a:t>　</a:t>
            </a:r>
            <a:r>
              <a:rPr lang="en-US" altLang="ja-JP" sz="1900" dirty="0" err="1" smtClean="0">
                <a:latin typeface="+mn-lt"/>
                <a:ea typeface="+mn-ea"/>
              </a:rPr>
              <a:t>Karger</a:t>
            </a:r>
            <a:endParaRPr lang="en-US" altLang="ja-JP" sz="1900" dirty="0" smtClean="0">
              <a:latin typeface="+mn-lt"/>
              <a:ea typeface="+mn-ea"/>
            </a:endParaRPr>
          </a:p>
          <a:p>
            <a:pPr marL="274320" lvl="0" indent="-274320" fontAlgn="auto">
              <a:spcBef>
                <a:spcPts val="600"/>
              </a:spcBef>
              <a:spcAft>
                <a:spcPts val="0"/>
              </a:spcAft>
              <a:buClr>
                <a:schemeClr val="accent1"/>
              </a:buClr>
              <a:buSzPct val="76000"/>
              <a:buFont typeface="Wingdings 3"/>
              <a:buChar char=""/>
              <a:defRPr/>
            </a:pPr>
            <a:r>
              <a:rPr lang="ja-JP" altLang="en-US" sz="1900" dirty="0" smtClean="0">
                <a:latin typeface="+mn-lt"/>
                <a:ea typeface="+mn-ea"/>
              </a:rPr>
              <a:t>　</a:t>
            </a:r>
            <a:r>
              <a:rPr lang="en-US" altLang="ja-JP" sz="1900" dirty="0" smtClean="0">
                <a:latin typeface="+mn-lt"/>
                <a:ea typeface="+mn-ea"/>
              </a:rPr>
              <a:t>Emerald</a:t>
            </a:r>
          </a:p>
          <a:p>
            <a:pPr marL="274320" lvl="0" indent="-274320" fontAlgn="auto">
              <a:spcBef>
                <a:spcPts val="600"/>
              </a:spcBef>
              <a:spcAft>
                <a:spcPts val="0"/>
              </a:spcAft>
              <a:buClr>
                <a:schemeClr val="accent1"/>
              </a:buClr>
              <a:buSzPct val="76000"/>
              <a:buFont typeface="Wingdings 3"/>
              <a:buChar char=""/>
              <a:defRPr/>
            </a:pPr>
            <a:r>
              <a:rPr lang="ja-JP" altLang="en-US" sz="1900" dirty="0" smtClean="0">
                <a:latin typeface="+mn-lt"/>
                <a:ea typeface="+mn-ea"/>
              </a:rPr>
              <a:t>　朝日新聞</a:t>
            </a:r>
          </a:p>
          <a:p>
            <a:pPr marL="274320" lvl="0" indent="-274320" fontAlgn="auto">
              <a:spcBef>
                <a:spcPts val="600"/>
              </a:spcBef>
              <a:spcAft>
                <a:spcPts val="0"/>
              </a:spcAft>
              <a:buClr>
                <a:schemeClr val="accent1"/>
              </a:buClr>
              <a:buSzPct val="76000"/>
              <a:buFont typeface="Wingdings 3"/>
              <a:buChar char=""/>
              <a:defRPr/>
            </a:pPr>
            <a:r>
              <a:rPr lang="ja-JP" altLang="en-US" sz="1900" dirty="0" smtClean="0">
                <a:latin typeface="+mn-lt"/>
                <a:ea typeface="+mn-ea"/>
              </a:rPr>
              <a:t>　医中誌</a:t>
            </a:r>
          </a:p>
          <a:p>
            <a:pPr marL="274320" lvl="0" indent="-274320" fontAlgn="auto">
              <a:spcBef>
                <a:spcPts val="600"/>
              </a:spcBef>
              <a:spcAft>
                <a:spcPts val="0"/>
              </a:spcAft>
              <a:buClr>
                <a:schemeClr val="accent1"/>
              </a:buClr>
              <a:buSzPct val="76000"/>
              <a:buFont typeface="Wingdings 3"/>
              <a:buChar char=""/>
              <a:defRPr/>
            </a:pPr>
            <a:r>
              <a:rPr lang="ja-JP" altLang="en-US" sz="1900" dirty="0" smtClean="0">
                <a:latin typeface="+mn-lt"/>
                <a:ea typeface="+mn-ea"/>
              </a:rPr>
              <a:t>　有斐閣</a:t>
            </a:r>
          </a:p>
          <a:p>
            <a:pPr marL="274320" lvl="0" indent="-274320" fontAlgn="auto">
              <a:spcBef>
                <a:spcPts val="600"/>
              </a:spcBef>
              <a:spcAft>
                <a:spcPts val="0"/>
              </a:spcAft>
              <a:buClr>
                <a:schemeClr val="accent1"/>
              </a:buClr>
              <a:buSzPct val="76000"/>
              <a:buFont typeface="Wingdings 3"/>
              <a:buChar char=""/>
              <a:defRPr/>
            </a:pPr>
            <a:r>
              <a:rPr lang="ja-JP" altLang="en-US" sz="1900" dirty="0" smtClean="0">
                <a:latin typeface="+mn-lt"/>
                <a:ea typeface="+mn-ea"/>
              </a:rPr>
              <a:t>　三省堂</a:t>
            </a:r>
            <a:endParaRPr lang="en-US" altLang="ja-JP" sz="1900" dirty="0" smtClean="0">
              <a:latin typeface="+mn-lt"/>
              <a:ea typeface="+mn-ea"/>
            </a:endParaRPr>
          </a:p>
          <a:p>
            <a:pPr marL="274320" lvl="0" indent="-274320" fontAlgn="auto">
              <a:spcBef>
                <a:spcPts val="600"/>
              </a:spcBef>
              <a:spcAft>
                <a:spcPts val="0"/>
              </a:spcAft>
              <a:buClr>
                <a:schemeClr val="accent1"/>
              </a:buClr>
              <a:buSzPct val="76000"/>
              <a:buFont typeface="Wingdings 3"/>
              <a:buChar char=""/>
              <a:defRPr/>
            </a:pPr>
            <a:r>
              <a:rPr lang="ja-JP" altLang="en-US" sz="1900" dirty="0" smtClean="0">
                <a:latin typeface="+mn-lt"/>
                <a:ea typeface="+mn-ea"/>
              </a:rPr>
              <a:t>　</a:t>
            </a:r>
            <a:r>
              <a:rPr lang="en-US" altLang="ja-JP" sz="1900" dirty="0" smtClean="0">
                <a:latin typeface="+mn-lt"/>
                <a:ea typeface="+mn-ea"/>
              </a:rPr>
              <a:t>…</a:t>
            </a:r>
            <a:endParaRPr lang="ja-JP" altLang="en-US" sz="1900" dirty="0" smtClean="0">
              <a:latin typeface="+mn-lt"/>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2400" dirty="0" smtClean="0"/>
              <a:t>学術認証フェデレーションに対し、今後の充実を期待</a:t>
            </a:r>
            <a:r>
              <a:rPr lang="en-US" altLang="ja-JP" sz="2400" dirty="0" smtClean="0"/>
              <a:t/>
            </a:r>
            <a:br>
              <a:rPr lang="en-US" altLang="ja-JP" sz="2400" dirty="0" smtClean="0"/>
            </a:br>
            <a:r>
              <a:rPr lang="ja-JP" altLang="en-US" sz="2400" dirty="0" smtClean="0"/>
              <a:t>するサービスなどをお答え下さい。（複数回答可）</a:t>
            </a:r>
            <a:endParaRPr kumimoji="1" lang="ja-JP" altLang="en-US" sz="2400"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15</a:t>
            </a:fld>
            <a:endParaRPr lang="en-US" altLang="ja-JP"/>
          </a:p>
        </p:txBody>
      </p:sp>
      <p:graphicFrame>
        <p:nvGraphicFramePr>
          <p:cNvPr id="5" name="グラフ 4"/>
          <p:cNvGraphicFramePr/>
          <p:nvPr/>
        </p:nvGraphicFramePr>
        <p:xfrm>
          <a:off x="611560" y="1412776"/>
          <a:ext cx="7848872" cy="4779912"/>
        </p:xfrm>
        <a:graphic>
          <a:graphicData uri="http://schemas.openxmlformats.org/drawingml/2006/chart">
            <c:chart xmlns:c="http://schemas.openxmlformats.org/drawingml/2006/chart" xmlns:r="http://schemas.openxmlformats.org/officeDocument/2006/relationships" r:id="rId2"/>
          </a:graphicData>
        </a:graphic>
      </p:graphicFrame>
      <p:sp>
        <p:nvSpPr>
          <p:cNvPr id="6" name="正方形/長方形 5"/>
          <p:cNvSpPr/>
          <p:nvPr/>
        </p:nvSpPr>
        <p:spPr>
          <a:xfrm>
            <a:off x="467544" y="5589240"/>
            <a:ext cx="3528392" cy="646331"/>
          </a:xfrm>
          <a:prstGeom prst="rect">
            <a:avLst/>
          </a:prstGeom>
        </p:spPr>
        <p:txBody>
          <a:bodyPr wrap="square">
            <a:spAutoFit/>
          </a:bodyPr>
          <a:lstStyle/>
          <a:p>
            <a:r>
              <a:rPr lang="ja-JP" altLang="en-US" dirty="0" smtClean="0"/>
              <a:t>オープンフォーラム向けアンケート</a:t>
            </a:r>
            <a:endParaRPr lang="en-US" altLang="ja-JP" dirty="0" smtClean="0"/>
          </a:p>
          <a:p>
            <a:r>
              <a:rPr lang="ja-JP" altLang="en-US" dirty="0" smtClean="0"/>
              <a:t>国立回答結果より</a:t>
            </a:r>
            <a:endParaRPr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シボレス化されたアプリケーション例</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16</a:t>
            </a:fld>
            <a:endParaRPr lang="en-US" altLang="ja-JP"/>
          </a:p>
        </p:txBody>
      </p:sp>
      <p:sp>
        <p:nvSpPr>
          <p:cNvPr id="6" name="正方形/長方形 5"/>
          <p:cNvSpPr/>
          <p:nvPr/>
        </p:nvSpPr>
        <p:spPr>
          <a:xfrm>
            <a:off x="4014192" y="6381328"/>
            <a:ext cx="4662264" cy="307777"/>
          </a:xfrm>
          <a:prstGeom prst="rect">
            <a:avLst/>
          </a:prstGeom>
        </p:spPr>
        <p:txBody>
          <a:bodyPr wrap="square">
            <a:spAutoFit/>
          </a:bodyPr>
          <a:lstStyle/>
          <a:p>
            <a:pPr algn="r"/>
            <a:r>
              <a:rPr lang="en-US" altLang="ja-JP" sz="1400" dirty="0" smtClean="0"/>
              <a:t>https://spaces.internet2.edu/display/SHIB2/ShibEnabled</a:t>
            </a:r>
            <a:endParaRPr lang="ja-JP" altLang="en-US" sz="1400" dirty="0"/>
          </a:p>
        </p:txBody>
      </p:sp>
      <p:pic>
        <p:nvPicPr>
          <p:cNvPr id="1026" name="Picture 2" descr="C:\Users\yamaji\Desktop\00000.jpg"/>
          <p:cNvPicPr>
            <a:picLocks noChangeAspect="1" noChangeArrowheads="1"/>
          </p:cNvPicPr>
          <p:nvPr/>
        </p:nvPicPr>
        <p:blipFill>
          <a:blip r:embed="rId3" cstate="print"/>
          <a:srcRect/>
          <a:stretch>
            <a:fillRect/>
          </a:stretch>
        </p:blipFill>
        <p:spPr bwMode="auto">
          <a:xfrm>
            <a:off x="1063174" y="1268760"/>
            <a:ext cx="7017652" cy="4968552"/>
          </a:xfrm>
          <a:prstGeom prst="rect">
            <a:avLst/>
          </a:prstGeom>
          <a:ln>
            <a:noFill/>
          </a:ln>
          <a:effectLst>
            <a:outerShdw blurRad="292100" dist="139700" dir="2700000" algn="tl" rotWithShape="0">
              <a:srgbClr val="333333">
                <a:alpha val="65000"/>
              </a:srgbClr>
            </a:outerShdw>
          </a:effectLst>
        </p:spPr>
      </p:pic>
      <p:sp>
        <p:nvSpPr>
          <p:cNvPr id="7" name="円/楕円 6"/>
          <p:cNvSpPr/>
          <p:nvPr/>
        </p:nvSpPr>
        <p:spPr>
          <a:xfrm>
            <a:off x="2843808" y="2708920"/>
            <a:ext cx="2736304" cy="21602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331913" y="1228725"/>
          <a:ext cx="6480175" cy="5008563"/>
        </p:xfrm>
        <a:graphic>
          <a:graphicData uri="http://schemas.openxmlformats.org/presentationml/2006/ole">
            <p:oleObj spid="_x0000_s2050" name="Acrobat Document" r:id="rId3" imgW="7543732" imgH="5829300" progId="AcroExch.Document.7">
              <p:embed/>
            </p:oleObj>
          </a:graphicData>
        </a:graphic>
      </p:graphicFrame>
      <p:sp>
        <p:nvSpPr>
          <p:cNvPr id="2" name="タイトル 1"/>
          <p:cNvSpPr>
            <a:spLocks noGrp="1"/>
          </p:cNvSpPr>
          <p:nvPr>
            <p:ph type="title"/>
          </p:nvPr>
        </p:nvSpPr>
        <p:spPr/>
        <p:txBody>
          <a:bodyPr/>
          <a:lstStyle/>
          <a:p>
            <a:r>
              <a:rPr lang="ja-JP" altLang="en-US" dirty="0" smtClean="0"/>
              <a:t>世界のフェデレーションと動向</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17</a:t>
            </a:fld>
            <a:endParaRPr lang="en-US" altLang="ja-JP"/>
          </a:p>
        </p:txBody>
      </p:sp>
      <p:sp>
        <p:nvSpPr>
          <p:cNvPr id="6" name="角丸四角形吹き出し 5"/>
          <p:cNvSpPr/>
          <p:nvPr/>
        </p:nvSpPr>
        <p:spPr>
          <a:xfrm>
            <a:off x="5073206" y="2285992"/>
            <a:ext cx="3603250" cy="494936"/>
          </a:xfrm>
          <a:prstGeom prst="wedgeRoundRectCallout">
            <a:avLst>
              <a:gd name="adj1" fmla="val -58353"/>
              <a:gd name="adj2" fmla="val -12266"/>
              <a:gd name="adj3" fmla="val 16667"/>
            </a:avLst>
          </a:prstGeom>
        </p:spPr>
        <p:style>
          <a:lnRef idx="1">
            <a:schemeClr val="accent1"/>
          </a:lnRef>
          <a:fillRef idx="2">
            <a:schemeClr val="accent1"/>
          </a:fillRef>
          <a:effectRef idx="1">
            <a:schemeClr val="accent1"/>
          </a:effectRef>
          <a:fontRef idx="minor">
            <a:schemeClr val="dk1"/>
          </a:fontRef>
        </p:style>
        <p:txBody>
          <a:bodyPr tIns="108000" bIns="72000" rtlCol="0" anchor="ctr"/>
          <a:lstStyle/>
          <a:p>
            <a:pPr algn="ctr"/>
            <a:r>
              <a:rPr lang="ja-JP" altLang="en-US" sz="1600" dirty="0" smtClean="0"/>
              <a:t>北欧</a:t>
            </a:r>
            <a:r>
              <a:rPr lang="en-US" altLang="ja-JP" sz="1600" dirty="0" smtClean="0"/>
              <a:t>Fed</a:t>
            </a:r>
            <a:r>
              <a:rPr lang="ja-JP" altLang="en-US" sz="1600" dirty="0" smtClean="0"/>
              <a:t>連盟での利用</a:t>
            </a:r>
            <a:endParaRPr lang="en-US" altLang="ja-JP" sz="1600" dirty="0" smtClean="0"/>
          </a:p>
          <a:p>
            <a:pPr algn="ctr"/>
            <a:r>
              <a:rPr lang="ja-JP" altLang="en-US" sz="1400" dirty="0" smtClean="0"/>
              <a:t>隣国の</a:t>
            </a:r>
            <a:r>
              <a:rPr lang="en-US" altLang="ja-JP" sz="1400" dirty="0" smtClean="0"/>
              <a:t>e-Learning</a:t>
            </a:r>
            <a:r>
              <a:rPr lang="ja-JP" altLang="en-US" sz="1400" dirty="0" smtClean="0"/>
              <a:t>システムを積極的に利用</a:t>
            </a:r>
          </a:p>
        </p:txBody>
      </p:sp>
      <p:sp>
        <p:nvSpPr>
          <p:cNvPr id="7" name="角丸四角形吹き出し 6"/>
          <p:cNvSpPr/>
          <p:nvPr/>
        </p:nvSpPr>
        <p:spPr>
          <a:xfrm>
            <a:off x="2411760" y="1256790"/>
            <a:ext cx="3024336" cy="588034"/>
          </a:xfrm>
          <a:prstGeom prst="wedgeRoundRectCallout">
            <a:avLst>
              <a:gd name="adj1" fmla="val 21664"/>
              <a:gd name="adj2" fmla="val 154746"/>
              <a:gd name="adj3" fmla="val 16667"/>
            </a:avLst>
          </a:prstGeom>
        </p:spPr>
        <p:style>
          <a:lnRef idx="1">
            <a:schemeClr val="accent1"/>
          </a:lnRef>
          <a:fillRef idx="2">
            <a:schemeClr val="accent1"/>
          </a:fillRef>
          <a:effectRef idx="1">
            <a:schemeClr val="accent1"/>
          </a:effectRef>
          <a:fontRef idx="minor">
            <a:schemeClr val="dk1"/>
          </a:fontRef>
        </p:style>
        <p:txBody>
          <a:bodyPr tIns="108000" bIns="72000" rtlCol="0" anchor="ctr"/>
          <a:lstStyle/>
          <a:p>
            <a:pPr algn="ctr"/>
            <a:r>
              <a:rPr lang="ja-JP" altLang="en-US" sz="1600" dirty="0" smtClean="0"/>
              <a:t>市民アカウントとの融合</a:t>
            </a:r>
            <a:endParaRPr lang="en-US" altLang="ja-JP" sz="1600" dirty="0" smtClean="0"/>
          </a:p>
          <a:p>
            <a:pPr algn="ctr"/>
            <a:r>
              <a:rPr lang="ja-JP" altLang="en-US" sz="1400" dirty="0" smtClean="0"/>
              <a:t>担当政府とフェデレーションの連携</a:t>
            </a:r>
          </a:p>
        </p:txBody>
      </p:sp>
      <p:sp>
        <p:nvSpPr>
          <p:cNvPr id="8" name="角丸四角形吹き出し 7"/>
          <p:cNvSpPr/>
          <p:nvPr/>
        </p:nvSpPr>
        <p:spPr>
          <a:xfrm>
            <a:off x="611560" y="1909992"/>
            <a:ext cx="3388936" cy="510896"/>
          </a:xfrm>
          <a:prstGeom prst="wedgeRoundRectCallout">
            <a:avLst>
              <a:gd name="adj1" fmla="val 55681"/>
              <a:gd name="adj2" fmla="val 87489"/>
              <a:gd name="adj3" fmla="val 16667"/>
            </a:avLst>
          </a:prstGeom>
        </p:spPr>
        <p:style>
          <a:lnRef idx="1">
            <a:schemeClr val="accent1"/>
          </a:lnRef>
          <a:fillRef idx="2">
            <a:schemeClr val="accent1"/>
          </a:fillRef>
          <a:effectRef idx="1">
            <a:schemeClr val="accent1"/>
          </a:effectRef>
          <a:fontRef idx="minor">
            <a:schemeClr val="dk1"/>
          </a:fontRef>
        </p:style>
        <p:txBody>
          <a:bodyPr tIns="108000" bIns="72000" rtlCol="0" anchor="ctr"/>
          <a:lstStyle/>
          <a:p>
            <a:pPr algn="ctr"/>
            <a:r>
              <a:rPr lang="ja-JP" altLang="en-US" sz="1600" dirty="0" smtClean="0"/>
              <a:t>小学生の利用</a:t>
            </a:r>
            <a:endParaRPr lang="en-US" altLang="ja-JP" sz="1600" dirty="0" smtClean="0"/>
          </a:p>
          <a:p>
            <a:pPr algn="ctr"/>
            <a:r>
              <a:rPr lang="ja-JP" altLang="en-US" sz="1400" dirty="0" smtClean="0"/>
              <a:t>高等教育担当局と初等教育担当との連携</a:t>
            </a:r>
            <a:endParaRPr lang="en-US" altLang="ja-JP" sz="1400" dirty="0" smtClean="0"/>
          </a:p>
        </p:txBody>
      </p:sp>
      <p:sp>
        <p:nvSpPr>
          <p:cNvPr id="9" name="角丸四角形吹き出し 8"/>
          <p:cNvSpPr/>
          <p:nvPr/>
        </p:nvSpPr>
        <p:spPr>
          <a:xfrm>
            <a:off x="3857620" y="3357562"/>
            <a:ext cx="1857388" cy="285752"/>
          </a:xfrm>
          <a:prstGeom prst="wedgeRoundRectCallout">
            <a:avLst>
              <a:gd name="adj1" fmla="val -31890"/>
              <a:gd name="adj2" fmla="val -206657"/>
              <a:gd name="adj3" fmla="val 16667"/>
            </a:avLst>
          </a:prstGeom>
        </p:spPr>
        <p:style>
          <a:lnRef idx="1">
            <a:schemeClr val="accent1"/>
          </a:lnRef>
          <a:fillRef idx="2">
            <a:schemeClr val="accent1"/>
          </a:fillRef>
          <a:effectRef idx="1">
            <a:schemeClr val="accent1"/>
          </a:effectRef>
          <a:fontRef idx="minor">
            <a:schemeClr val="dk1"/>
          </a:fontRef>
        </p:style>
        <p:txBody>
          <a:bodyPr tIns="108000" bIns="72000" rtlCol="0" anchor="ctr"/>
          <a:lstStyle/>
          <a:p>
            <a:pPr algn="ctr"/>
            <a:r>
              <a:rPr lang="en-US" altLang="ja-JP" sz="1600" dirty="0" smtClean="0"/>
              <a:t>OpenID</a:t>
            </a:r>
            <a:r>
              <a:rPr lang="ja-JP" altLang="en-US" sz="1600" dirty="0" smtClean="0"/>
              <a:t>とのコラボ</a:t>
            </a:r>
          </a:p>
        </p:txBody>
      </p:sp>
      <p:sp>
        <p:nvSpPr>
          <p:cNvPr id="10" name="正方形/長方形 9"/>
          <p:cNvSpPr/>
          <p:nvPr/>
        </p:nvSpPr>
        <p:spPr>
          <a:xfrm>
            <a:off x="4211960" y="6389794"/>
            <a:ext cx="4574882" cy="307777"/>
          </a:xfrm>
          <a:prstGeom prst="rect">
            <a:avLst/>
          </a:prstGeom>
        </p:spPr>
        <p:txBody>
          <a:bodyPr wrap="square">
            <a:spAutoFit/>
          </a:bodyPr>
          <a:lstStyle/>
          <a:p>
            <a:r>
              <a:rPr lang="en-US" altLang="ja-JP" sz="1400" dirty="0" smtClean="0"/>
              <a:t>http://www.internet2.edu/pubs/national_federations.pdf </a:t>
            </a:r>
            <a:endParaRPr lang="ja-JP" altLang="en-US" sz="1400" dirty="0"/>
          </a:p>
        </p:txBody>
      </p:sp>
      <p:sp>
        <p:nvSpPr>
          <p:cNvPr id="11" name="角丸四角形吹き出し 10"/>
          <p:cNvSpPr/>
          <p:nvPr/>
        </p:nvSpPr>
        <p:spPr>
          <a:xfrm>
            <a:off x="611560" y="3875562"/>
            <a:ext cx="2808312" cy="285752"/>
          </a:xfrm>
          <a:prstGeom prst="wedgeRoundRectCallout">
            <a:avLst>
              <a:gd name="adj1" fmla="val -31890"/>
              <a:gd name="adj2" fmla="val -206657"/>
              <a:gd name="adj3" fmla="val 16667"/>
            </a:avLst>
          </a:prstGeom>
        </p:spPr>
        <p:style>
          <a:lnRef idx="1">
            <a:schemeClr val="accent1"/>
          </a:lnRef>
          <a:fillRef idx="2">
            <a:schemeClr val="accent1"/>
          </a:fillRef>
          <a:effectRef idx="1">
            <a:schemeClr val="accent1"/>
          </a:effectRef>
          <a:fontRef idx="minor">
            <a:schemeClr val="dk1"/>
          </a:fontRef>
        </p:style>
        <p:txBody>
          <a:bodyPr tIns="108000" bIns="72000" rtlCol="0" anchor="ctr"/>
          <a:lstStyle/>
          <a:p>
            <a:pPr algn="ctr"/>
            <a:r>
              <a:rPr lang="en-US" altLang="ja-JP" sz="1600" dirty="0" smtClean="0"/>
              <a:t>MS Geneva</a:t>
            </a:r>
            <a:r>
              <a:rPr lang="ja-JP" altLang="en-US" sz="1600" dirty="0" smtClean="0"/>
              <a:t>とのコラボ</a:t>
            </a:r>
          </a:p>
        </p:txBody>
      </p:sp>
      <p:sp>
        <p:nvSpPr>
          <p:cNvPr id="12" name="角丸四角形吹き出し 11"/>
          <p:cNvSpPr/>
          <p:nvPr/>
        </p:nvSpPr>
        <p:spPr>
          <a:xfrm>
            <a:off x="611560" y="3214686"/>
            <a:ext cx="2817432" cy="646362"/>
          </a:xfrm>
          <a:prstGeom prst="wedgeRoundRectCallout">
            <a:avLst>
              <a:gd name="adj1" fmla="val 15270"/>
              <a:gd name="adj2" fmla="val -87553"/>
              <a:gd name="adj3" fmla="val 16667"/>
            </a:avLst>
          </a:prstGeom>
        </p:spPr>
        <p:style>
          <a:lnRef idx="1">
            <a:schemeClr val="accent1"/>
          </a:lnRef>
          <a:fillRef idx="2">
            <a:schemeClr val="accent1"/>
          </a:fillRef>
          <a:effectRef idx="1">
            <a:schemeClr val="accent1"/>
          </a:effectRef>
          <a:fontRef idx="minor">
            <a:schemeClr val="dk1"/>
          </a:fontRef>
        </p:style>
        <p:txBody>
          <a:bodyPr tIns="108000" bIns="72000" rtlCol="0" anchor="ctr"/>
          <a:lstStyle/>
          <a:p>
            <a:pPr algn="ctr"/>
            <a:r>
              <a:rPr lang="en-US" altLang="ja-JP" sz="1600" dirty="0" err="1" smtClean="0"/>
              <a:t>FastLane</a:t>
            </a:r>
            <a:r>
              <a:rPr lang="ja-JP" altLang="en-US" sz="1600" dirty="0" err="1" smtClean="0"/>
              <a:t>，</a:t>
            </a:r>
            <a:r>
              <a:rPr lang="en-US" altLang="ja-JP" sz="1600" dirty="0" smtClean="0"/>
              <a:t>NSF,NIH</a:t>
            </a:r>
            <a:r>
              <a:rPr lang="ja-JP" altLang="en-US" sz="1600" dirty="0" smtClean="0"/>
              <a:t>サービス</a:t>
            </a:r>
            <a:endParaRPr lang="en-US" altLang="ja-JP" sz="1600" dirty="0" smtClean="0"/>
          </a:p>
          <a:p>
            <a:pPr algn="ctr"/>
            <a:r>
              <a:rPr lang="ja-JP" altLang="en-US" sz="1600" dirty="0" smtClean="0"/>
              <a:t>のフェデレーション利用</a:t>
            </a:r>
            <a:endParaRPr lang="en-US" altLang="ja-JP" sz="16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sz="3200" dirty="0" smtClean="0"/>
              <a:t>海外フェデレーションの</a:t>
            </a:r>
            <a:r>
              <a:rPr kumimoji="1" lang="en-US" altLang="ja-JP" sz="3200" dirty="0" smtClean="0"/>
              <a:t>SP</a:t>
            </a:r>
            <a:r>
              <a:rPr kumimoji="1" lang="ja-JP" altLang="en-US" sz="3200" dirty="0" smtClean="0"/>
              <a:t>数</a:t>
            </a:r>
            <a:endParaRPr kumimoji="1" lang="ja-JP" altLang="en-US" sz="3200" dirty="0"/>
          </a:p>
        </p:txBody>
      </p:sp>
      <p:sp>
        <p:nvSpPr>
          <p:cNvPr id="4" name="スライド番号プレースホルダ 3"/>
          <p:cNvSpPr>
            <a:spLocks noGrp="1"/>
          </p:cNvSpPr>
          <p:nvPr>
            <p:ph type="sldNum" sz="quarter" idx="12"/>
          </p:nvPr>
        </p:nvSpPr>
        <p:spPr/>
        <p:txBody>
          <a:bodyPr/>
          <a:lstStyle/>
          <a:p>
            <a:pPr>
              <a:defRPr/>
            </a:pPr>
            <a:fld id="{05A5C863-9529-45A8-9F8E-AE935BF71969}" type="slidenum">
              <a:rPr lang="ja-JP" altLang="en-US" smtClean="0"/>
              <a:pPr>
                <a:defRPr/>
              </a:pPr>
              <a:t>18</a:t>
            </a:fld>
            <a:endParaRPr lang="en-US" altLang="ja-JP" dirty="0"/>
          </a:p>
        </p:txBody>
      </p:sp>
      <p:sp>
        <p:nvSpPr>
          <p:cNvPr id="3" name="コンテンツ プレースホルダ 2"/>
          <p:cNvSpPr>
            <a:spLocks noGrp="1"/>
          </p:cNvSpPr>
          <p:nvPr>
            <p:ph sz="quarter" idx="1"/>
          </p:nvPr>
        </p:nvSpPr>
        <p:spPr/>
        <p:txBody>
          <a:bodyPr/>
          <a:lstStyle/>
          <a:p>
            <a:r>
              <a:rPr lang="ja-JP" altLang="en-US" dirty="0" smtClean="0"/>
              <a:t>スイス </a:t>
            </a:r>
            <a:r>
              <a:rPr lang="en-US" altLang="ja-JP" sz="2400" dirty="0" err="1" smtClean="0"/>
              <a:t>SWITCHaai</a:t>
            </a:r>
            <a:r>
              <a:rPr lang="ja-JP" altLang="en-US" dirty="0" smtClean="0"/>
              <a:t>：</a:t>
            </a:r>
            <a:r>
              <a:rPr lang="en-US" altLang="ja-JP" dirty="0" smtClean="0"/>
              <a:t>455</a:t>
            </a:r>
          </a:p>
          <a:p>
            <a:r>
              <a:rPr kumimoji="1" lang="ja-JP" altLang="en-US" dirty="0" smtClean="0"/>
              <a:t>イギリス </a:t>
            </a:r>
            <a:r>
              <a:rPr kumimoji="1" lang="en-US" altLang="ja-JP" sz="2400" dirty="0" smtClean="0"/>
              <a:t>UK-FAM</a:t>
            </a:r>
            <a:r>
              <a:rPr kumimoji="1" lang="ja-JP" altLang="en-US" dirty="0" smtClean="0"/>
              <a:t>：</a:t>
            </a:r>
            <a:r>
              <a:rPr lang="en-US" altLang="ja-JP" dirty="0" smtClean="0"/>
              <a:t>219</a:t>
            </a:r>
            <a:endParaRPr kumimoji="1" lang="en-US" altLang="ja-JP" dirty="0" smtClean="0"/>
          </a:p>
          <a:p>
            <a:r>
              <a:rPr lang="ja-JP" altLang="en-US" dirty="0" smtClean="0"/>
              <a:t>アメリカ </a:t>
            </a:r>
            <a:r>
              <a:rPr lang="en-US" altLang="ja-JP" sz="2400" dirty="0" err="1" smtClean="0"/>
              <a:t>InCommon</a:t>
            </a:r>
            <a:r>
              <a:rPr lang="ja-JP" altLang="en-US" dirty="0" smtClean="0"/>
              <a:t>：</a:t>
            </a:r>
            <a:r>
              <a:rPr lang="en-US" altLang="ja-JP" dirty="0" smtClean="0"/>
              <a:t>140</a:t>
            </a:r>
          </a:p>
          <a:p>
            <a:r>
              <a:rPr lang="ja-JP" altLang="en-US" dirty="0" smtClean="0"/>
              <a:t>フランス </a:t>
            </a:r>
            <a:r>
              <a:rPr lang="en-US" altLang="ja-JP" sz="2400" dirty="0" err="1" smtClean="0"/>
              <a:t>Fédération</a:t>
            </a:r>
            <a:r>
              <a:rPr lang="en-US" altLang="ja-JP" sz="2400" dirty="0" smtClean="0"/>
              <a:t> </a:t>
            </a:r>
            <a:r>
              <a:rPr lang="en-US" altLang="ja-JP" sz="2400" dirty="0" err="1" smtClean="0"/>
              <a:t>Éducation-Recherche</a:t>
            </a:r>
            <a:r>
              <a:rPr lang="en-US" altLang="ja-JP" sz="2400" dirty="0" smtClean="0"/>
              <a:t> </a:t>
            </a:r>
            <a:r>
              <a:rPr lang="ja-JP" altLang="en-US" dirty="0" smtClean="0"/>
              <a:t>：</a:t>
            </a:r>
            <a:r>
              <a:rPr lang="en-US" altLang="ja-JP" dirty="0" smtClean="0"/>
              <a:t>123</a:t>
            </a:r>
          </a:p>
          <a:p>
            <a:r>
              <a:rPr lang="ja-JP" altLang="en-US" dirty="0" smtClean="0"/>
              <a:t>フィンランド </a:t>
            </a:r>
            <a:r>
              <a:rPr lang="en-US" altLang="ja-JP" sz="2400" dirty="0" err="1" smtClean="0"/>
              <a:t>Haka</a:t>
            </a:r>
            <a:r>
              <a:rPr lang="ja-JP" altLang="en-US" dirty="0" smtClean="0"/>
              <a:t>：</a:t>
            </a:r>
            <a:r>
              <a:rPr lang="en-US" altLang="ja-JP" dirty="0" smtClean="0"/>
              <a:t>97</a:t>
            </a:r>
            <a:endParaRPr kumimoji="1" lang="en-US" altLang="ja-JP" dirty="0" smtClean="0"/>
          </a:p>
          <a:p>
            <a:r>
              <a:rPr kumimoji="1" lang="ja-JP" altLang="en-US" dirty="0" smtClean="0"/>
              <a:t>ノルウェー </a:t>
            </a:r>
            <a:r>
              <a:rPr kumimoji="1" lang="en-US" altLang="ja-JP" sz="2400" dirty="0" smtClean="0"/>
              <a:t>FEIDE</a:t>
            </a:r>
            <a:r>
              <a:rPr kumimoji="1" lang="ja-JP" altLang="en-US" dirty="0" smtClean="0"/>
              <a:t>：</a:t>
            </a:r>
            <a:r>
              <a:rPr lang="en-US" altLang="ja-JP" dirty="0" smtClean="0"/>
              <a:t>80</a:t>
            </a:r>
            <a:endParaRPr kumimoji="1" lang="en-US" altLang="ja-JP" dirty="0" smtClean="0"/>
          </a:p>
          <a:p>
            <a:r>
              <a:rPr kumimoji="1" lang="ja-JP" altLang="en-US" dirty="0" smtClean="0"/>
              <a:t>ドイツ </a:t>
            </a:r>
            <a:r>
              <a:rPr kumimoji="1" lang="en-US" altLang="ja-JP" sz="2400" dirty="0" smtClean="0"/>
              <a:t>DFN-AAI</a:t>
            </a:r>
            <a:r>
              <a:rPr kumimoji="1" lang="ja-JP" altLang="en-US" dirty="0" smtClean="0"/>
              <a:t>：</a:t>
            </a:r>
            <a:r>
              <a:rPr kumimoji="1" lang="en-US" altLang="ja-JP" dirty="0" smtClean="0"/>
              <a:t>60</a:t>
            </a:r>
          </a:p>
          <a:p>
            <a:r>
              <a:rPr lang="ja-JP" altLang="en-US" dirty="0" smtClean="0"/>
              <a:t>デンマーク </a:t>
            </a:r>
            <a:r>
              <a:rPr lang="en-US" altLang="ja-JP" dirty="0" smtClean="0"/>
              <a:t>WAYF</a:t>
            </a:r>
            <a:r>
              <a:rPr lang="ja-JP" altLang="en-US" dirty="0" smtClean="0"/>
              <a:t>：</a:t>
            </a:r>
            <a:r>
              <a:rPr lang="en-US" altLang="ja-JP" dirty="0" smtClean="0"/>
              <a:t>26</a:t>
            </a:r>
            <a:endParaRPr kumimoji="1" lang="en-US" altLang="ja-JP" dirty="0" smtClean="0"/>
          </a:p>
        </p:txBody>
      </p:sp>
      <p:sp>
        <p:nvSpPr>
          <p:cNvPr id="7" name="テキスト ボックス 6"/>
          <p:cNvSpPr txBox="1"/>
          <p:nvPr/>
        </p:nvSpPr>
        <p:spPr>
          <a:xfrm>
            <a:off x="798436" y="5013176"/>
            <a:ext cx="5933804" cy="338554"/>
          </a:xfrm>
          <a:prstGeom prst="rect">
            <a:avLst/>
          </a:prstGeom>
          <a:noFill/>
        </p:spPr>
        <p:txBody>
          <a:bodyPr wrap="none" rtlCol="0">
            <a:spAutoFit/>
          </a:bodyPr>
          <a:lstStyle/>
          <a:p>
            <a:r>
              <a:rPr lang="en-US" altLang="ja-JP" sz="1600" dirty="0" smtClean="0"/>
              <a:t>https://refeds.terena.org/index.php/Federations</a:t>
            </a:r>
            <a:r>
              <a:rPr lang="ja-JP" altLang="en-US" sz="1600" dirty="0" smtClean="0"/>
              <a:t>より</a:t>
            </a:r>
            <a:r>
              <a:rPr lang="en-US" altLang="ja-JP" sz="1600" dirty="0" smtClean="0"/>
              <a:t>(2010.11.30)</a:t>
            </a:r>
            <a:endParaRPr kumimoji="1" lang="ja-JP" altLang="en-US" sz="1600" dirty="0"/>
          </a:p>
        </p:txBody>
      </p:sp>
      <p:sp>
        <p:nvSpPr>
          <p:cNvPr id="8" name="正方形/長方形 7"/>
          <p:cNvSpPr/>
          <p:nvPr/>
        </p:nvSpPr>
        <p:spPr>
          <a:xfrm>
            <a:off x="1604681" y="5589240"/>
            <a:ext cx="5934638" cy="52322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ja-JP" altLang="en-US" sz="2800" dirty="0" smtClean="0"/>
              <a:t>日本国内のサービスの展開がポイント</a:t>
            </a:r>
            <a:endParaRPr lang="ja-JP" altLang="en-US" sz="2800" dirty="0"/>
          </a:p>
        </p:txBody>
      </p:sp>
    </p:spTree>
    <p:extLst>
      <p:ext uri="{BB962C8B-B14F-4D97-AF65-F5344CB8AC3E}">
        <p14:creationId xmlns="" xmlns:p14="http://schemas.microsoft.com/office/powerpoint/2010/main" val="1623775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二等辺三角形 27"/>
          <p:cNvSpPr/>
          <p:nvPr/>
        </p:nvSpPr>
        <p:spPr>
          <a:xfrm>
            <a:off x="3931034" y="3228370"/>
            <a:ext cx="3065747" cy="2635467"/>
          </a:xfrm>
          <a:prstGeom prst="triangl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ja-JP" altLang="en-US" sz="1400">
              <a:solidFill>
                <a:srgbClr val="FFFFFF"/>
              </a:solidFill>
              <a:latin typeface="+mn-ea"/>
            </a:endParaRPr>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19</a:t>
            </a:fld>
            <a:endParaRPr lang="en-US" altLang="ja-JP"/>
          </a:p>
        </p:txBody>
      </p:sp>
      <p:sp>
        <p:nvSpPr>
          <p:cNvPr id="2" name="タイトル 1"/>
          <p:cNvSpPr>
            <a:spLocks noGrp="1"/>
          </p:cNvSpPr>
          <p:nvPr>
            <p:ph type="title" idx="4294967295"/>
          </p:nvPr>
        </p:nvSpPr>
        <p:spPr>
          <a:xfrm>
            <a:off x="250825" y="134144"/>
            <a:ext cx="8209607" cy="774576"/>
          </a:xfrm>
        </p:spPr>
        <p:txBody>
          <a:bodyPr>
            <a:normAutofit/>
          </a:bodyPr>
          <a:lstStyle/>
          <a:p>
            <a:r>
              <a:rPr kumimoji="1" lang="ja-JP" altLang="en-US" dirty="0" smtClean="0"/>
              <a:t>情報サービス連携コンソーシアム</a:t>
            </a:r>
            <a:r>
              <a:rPr kumimoji="1" lang="ja-JP" altLang="en-US" sz="2000" dirty="0" smtClean="0"/>
              <a:t>（２０１０年８月発足）</a:t>
            </a:r>
            <a:endParaRPr kumimoji="1" lang="ja-JP" altLang="en-US" dirty="0"/>
          </a:p>
        </p:txBody>
      </p:sp>
      <p:sp>
        <p:nvSpPr>
          <p:cNvPr id="4" name="コンテンツ プレースホルダ 3"/>
          <p:cNvSpPr>
            <a:spLocks noGrp="1"/>
          </p:cNvSpPr>
          <p:nvPr>
            <p:ph sz="quarter" idx="4294967295"/>
          </p:nvPr>
        </p:nvSpPr>
        <p:spPr>
          <a:xfrm>
            <a:off x="374848" y="980728"/>
            <a:ext cx="8229600" cy="4937125"/>
          </a:xfrm>
        </p:spPr>
        <p:txBody>
          <a:bodyPr>
            <a:normAutofit/>
          </a:bodyPr>
          <a:lstStyle/>
          <a:p>
            <a:pPr marL="274320" lvl="1">
              <a:spcBef>
                <a:spcPts val="600"/>
              </a:spcBef>
              <a:buClr>
                <a:schemeClr val="accent1"/>
              </a:buClr>
            </a:pPr>
            <a:r>
              <a:rPr lang="ja-JP" altLang="en-US" sz="2600" dirty="0" smtClean="0">
                <a:latin typeface="+mn-ea"/>
              </a:rPr>
              <a:t>「</a:t>
            </a:r>
            <a:r>
              <a:rPr lang="ja-JP" altLang="en-US" sz="2600" b="1" i="1" dirty="0" smtClean="0">
                <a:solidFill>
                  <a:srgbClr val="FF0000"/>
                </a:solidFill>
                <a:effectLst>
                  <a:outerShdw blurRad="38100" dist="38100" dir="2700000" algn="tl">
                    <a:srgbClr val="000000">
                      <a:alpha val="43137"/>
                    </a:srgbClr>
                  </a:outerShdw>
                </a:effectLst>
                <a:latin typeface="+mn-ea"/>
              </a:rPr>
              <a:t>グローバル </a:t>
            </a:r>
            <a:r>
              <a:rPr lang="en-US" altLang="ja-JP" sz="2600" b="1" i="1" dirty="0" smtClean="0">
                <a:solidFill>
                  <a:srgbClr val="FF0000"/>
                </a:solidFill>
                <a:effectLst>
                  <a:outerShdw blurRad="38100" dist="38100" dir="2700000" algn="tl">
                    <a:srgbClr val="000000">
                      <a:alpha val="43137"/>
                    </a:srgbClr>
                  </a:outerShdw>
                </a:effectLst>
                <a:latin typeface="+mn-ea"/>
              </a:rPr>
              <a:t>ICT </a:t>
            </a:r>
            <a:r>
              <a:rPr lang="ja-JP" altLang="en-US" sz="2600" b="1" i="1" dirty="0" smtClean="0">
                <a:solidFill>
                  <a:srgbClr val="FF0000"/>
                </a:solidFill>
                <a:effectLst>
                  <a:outerShdw blurRad="38100" dist="38100" dir="2700000" algn="tl">
                    <a:srgbClr val="000000">
                      <a:alpha val="43137"/>
                    </a:srgbClr>
                  </a:outerShdw>
                </a:effectLst>
                <a:latin typeface="+mn-ea"/>
              </a:rPr>
              <a:t>基盤</a:t>
            </a:r>
            <a:r>
              <a:rPr lang="ja-JP" altLang="ja-JP" sz="2600" b="1" i="1" dirty="0" smtClean="0">
                <a:solidFill>
                  <a:srgbClr val="FF0000"/>
                </a:solidFill>
                <a:effectLst>
                  <a:outerShdw blurRad="38100" dist="38100" dir="2700000" algn="tl">
                    <a:srgbClr val="000000">
                      <a:alpha val="43137"/>
                    </a:srgbClr>
                  </a:outerShdw>
                </a:effectLst>
                <a:latin typeface="+mn-ea"/>
              </a:rPr>
              <a:t>の</a:t>
            </a:r>
            <a:r>
              <a:rPr lang="ja-JP" altLang="en-US" sz="2600" b="1" i="1" dirty="0" smtClean="0">
                <a:solidFill>
                  <a:srgbClr val="FF0000"/>
                </a:solidFill>
                <a:effectLst>
                  <a:outerShdw blurRad="38100" dist="38100" dir="2700000" algn="tl">
                    <a:srgbClr val="000000">
                      <a:alpha val="43137"/>
                    </a:srgbClr>
                  </a:outerShdw>
                </a:effectLst>
                <a:latin typeface="+mn-ea"/>
              </a:rPr>
              <a:t>進展</a:t>
            </a:r>
            <a:r>
              <a:rPr lang="ja-JP" altLang="en-US" sz="2600" dirty="0" smtClean="0">
                <a:latin typeface="+mn-ea"/>
              </a:rPr>
              <a:t>」</a:t>
            </a:r>
            <a:r>
              <a:rPr lang="ja-JP" altLang="en-US" sz="2600" dirty="0" smtClean="0">
                <a:solidFill>
                  <a:schemeClr val="tx1"/>
                </a:solidFill>
                <a:latin typeface="+mn-ea"/>
              </a:rPr>
              <a:t>を</a:t>
            </a:r>
            <a:r>
              <a:rPr lang="ja-JP" altLang="ja-JP" sz="2600" dirty="0" smtClean="0">
                <a:solidFill>
                  <a:schemeClr val="tx1"/>
                </a:solidFill>
                <a:latin typeface="+mn-ea"/>
              </a:rPr>
              <a:t>踏まえ</a:t>
            </a:r>
            <a:r>
              <a:rPr lang="ja-JP" altLang="en-US" sz="2600" dirty="0" smtClean="0">
                <a:solidFill>
                  <a:schemeClr val="tx1"/>
                </a:solidFill>
                <a:latin typeface="+mn-ea"/>
              </a:rPr>
              <a:t>た、新たな国際「</a:t>
            </a:r>
            <a:r>
              <a:rPr lang="ja-JP" altLang="ja-JP" sz="2600" dirty="0" smtClean="0">
                <a:solidFill>
                  <a:schemeClr val="tx1"/>
                </a:solidFill>
                <a:latin typeface="+mn-ea"/>
              </a:rPr>
              <a:t>産学</a:t>
            </a:r>
            <a:r>
              <a:rPr lang="ja-JP" altLang="en-US" sz="2600" dirty="0" smtClean="0">
                <a:solidFill>
                  <a:schemeClr val="tx1"/>
                </a:solidFill>
                <a:latin typeface="+mn-ea"/>
              </a:rPr>
              <a:t>」</a:t>
            </a:r>
            <a:r>
              <a:rPr lang="ja-JP" altLang="ja-JP" sz="2600" dirty="0" smtClean="0">
                <a:solidFill>
                  <a:schemeClr val="tx1"/>
                </a:solidFill>
                <a:latin typeface="+mn-ea"/>
              </a:rPr>
              <a:t>連携の</a:t>
            </a:r>
            <a:r>
              <a:rPr lang="ja-JP" altLang="en-US" sz="2600" dirty="0" smtClean="0">
                <a:solidFill>
                  <a:schemeClr val="tx1"/>
                </a:solidFill>
                <a:latin typeface="+mn-ea"/>
              </a:rPr>
              <a:t>仕組みの構築</a:t>
            </a:r>
            <a:endParaRPr lang="en-US" altLang="ja-JP" sz="2600" dirty="0" smtClean="0">
              <a:solidFill>
                <a:schemeClr val="tx1"/>
              </a:solidFill>
              <a:latin typeface="+mn-ea"/>
            </a:endParaRPr>
          </a:p>
          <a:p>
            <a:r>
              <a:rPr lang="ja-JP" altLang="ja-JP" dirty="0" smtClean="0">
                <a:latin typeface="+mn-ea"/>
              </a:rPr>
              <a:t>大学</a:t>
            </a:r>
            <a:r>
              <a:rPr lang="ja-JP" altLang="en-US" dirty="0" smtClean="0">
                <a:latin typeface="+mn-ea"/>
              </a:rPr>
              <a:t>の「</a:t>
            </a:r>
            <a:r>
              <a:rPr lang="en-US" altLang="ja-JP" b="1" i="1" dirty="0" err="1" smtClean="0">
                <a:solidFill>
                  <a:srgbClr val="FF0000"/>
                </a:solidFill>
                <a:effectLst>
                  <a:outerShdw blurRad="38100" dist="38100" dir="2700000" algn="tl">
                    <a:srgbClr val="000000">
                      <a:alpha val="43137"/>
                    </a:srgbClr>
                  </a:outerShdw>
                </a:effectLst>
                <a:latin typeface="+mn-ea"/>
              </a:rPr>
              <a:t>IdM</a:t>
            </a:r>
            <a:r>
              <a:rPr lang="en-US" altLang="ja-JP" b="1" i="1" dirty="0" smtClean="0">
                <a:solidFill>
                  <a:srgbClr val="FF0000"/>
                </a:solidFill>
                <a:effectLst>
                  <a:outerShdw blurRad="38100" dist="38100" dir="2700000" algn="tl">
                    <a:srgbClr val="000000">
                      <a:alpha val="43137"/>
                    </a:srgbClr>
                  </a:outerShdw>
                </a:effectLst>
                <a:latin typeface="+mn-ea"/>
              </a:rPr>
              <a:t>  Identity management</a:t>
            </a:r>
            <a:r>
              <a:rPr lang="ja-JP" altLang="ja-JP" b="1" i="1" dirty="0" smtClean="0">
                <a:solidFill>
                  <a:srgbClr val="FF0000"/>
                </a:solidFill>
                <a:effectLst>
                  <a:outerShdw blurRad="38100" dist="38100" dir="2700000" algn="tl">
                    <a:srgbClr val="000000">
                      <a:alpha val="43137"/>
                    </a:srgbClr>
                  </a:outerShdw>
                </a:effectLst>
                <a:latin typeface="+mn-ea"/>
              </a:rPr>
              <a:t>の</a:t>
            </a:r>
            <a:r>
              <a:rPr lang="ja-JP" altLang="en-US" b="1" i="1" dirty="0" smtClean="0">
                <a:solidFill>
                  <a:srgbClr val="FF0000"/>
                </a:solidFill>
                <a:effectLst>
                  <a:outerShdw blurRad="38100" dist="38100" dir="2700000" algn="tl">
                    <a:srgbClr val="000000">
                      <a:alpha val="43137"/>
                    </a:srgbClr>
                  </a:outerShdw>
                </a:effectLst>
                <a:latin typeface="+mn-ea"/>
              </a:rPr>
              <a:t>進展</a:t>
            </a:r>
            <a:r>
              <a:rPr lang="ja-JP" altLang="en-US" dirty="0" smtClean="0">
                <a:latin typeface="+mn-ea"/>
              </a:rPr>
              <a:t>」</a:t>
            </a:r>
            <a:r>
              <a:rPr lang="ja-JP" altLang="ja-JP" dirty="0" smtClean="0">
                <a:latin typeface="+mn-ea"/>
              </a:rPr>
              <a:t>を前提とした</a:t>
            </a:r>
            <a:r>
              <a:rPr lang="ja-JP" altLang="en-US" dirty="0" smtClean="0">
                <a:latin typeface="+mn-ea"/>
              </a:rPr>
              <a:t>「産学連携による情報サービス</a:t>
            </a:r>
            <a:r>
              <a:rPr lang="en-US" altLang="ja-JP" dirty="0" smtClean="0">
                <a:latin typeface="+mn-ea"/>
              </a:rPr>
              <a:t/>
            </a:r>
            <a:br>
              <a:rPr lang="en-US" altLang="ja-JP" dirty="0" smtClean="0">
                <a:latin typeface="+mn-ea"/>
              </a:rPr>
            </a:br>
            <a:r>
              <a:rPr lang="ja-JP" altLang="en-US" dirty="0" smtClean="0">
                <a:latin typeface="+mn-ea"/>
              </a:rPr>
              <a:t>連携」</a:t>
            </a:r>
            <a:r>
              <a:rPr lang="ja-JP" altLang="ja-JP" dirty="0" smtClean="0">
                <a:latin typeface="+mn-ea"/>
              </a:rPr>
              <a:t>体制</a:t>
            </a:r>
            <a:r>
              <a:rPr lang="ja-JP" altLang="en-US" dirty="0" smtClean="0">
                <a:latin typeface="+mn-ea"/>
              </a:rPr>
              <a:t>の</a:t>
            </a:r>
            <a:r>
              <a:rPr lang="ja-JP" altLang="ja-JP" dirty="0" smtClean="0">
                <a:latin typeface="+mn-ea"/>
              </a:rPr>
              <a:t>構築</a:t>
            </a:r>
            <a:endParaRPr lang="en-US" altLang="ja-JP" dirty="0" smtClean="0">
              <a:latin typeface="+mn-ea"/>
            </a:endParaRPr>
          </a:p>
          <a:p>
            <a:r>
              <a:rPr lang="ja-JP" altLang="en-US" dirty="0" smtClean="0">
                <a:latin typeface="+mn-ea"/>
              </a:rPr>
              <a:t>多様な業界を横断した</a:t>
            </a:r>
            <a:r>
              <a:rPr lang="en-US" altLang="ja-JP" dirty="0" smtClean="0">
                <a:latin typeface="+mn-ea"/>
              </a:rPr>
              <a:t/>
            </a:r>
            <a:br>
              <a:rPr lang="en-US" altLang="ja-JP" dirty="0" smtClean="0">
                <a:latin typeface="+mn-ea"/>
              </a:rPr>
            </a:br>
            <a:r>
              <a:rPr lang="ja-JP" altLang="en-US" dirty="0" smtClean="0">
                <a:latin typeface="+mn-ea"/>
              </a:rPr>
              <a:t>情報サービス連携の</a:t>
            </a:r>
            <a:r>
              <a:rPr lang="en-US" altLang="ja-JP" dirty="0" smtClean="0">
                <a:latin typeface="+mn-ea"/>
              </a:rPr>
              <a:t/>
            </a:r>
            <a:br>
              <a:rPr lang="en-US" altLang="ja-JP" dirty="0" smtClean="0">
                <a:latin typeface="+mn-ea"/>
              </a:rPr>
            </a:br>
            <a:r>
              <a:rPr lang="ja-JP" altLang="en-US" dirty="0" smtClean="0">
                <a:latin typeface="+mn-ea"/>
              </a:rPr>
              <a:t>「</a:t>
            </a:r>
            <a:r>
              <a:rPr lang="en-US" altLang="ja-JP" b="1" i="1" dirty="0" smtClean="0">
                <a:solidFill>
                  <a:srgbClr val="FF0000"/>
                </a:solidFill>
                <a:effectLst>
                  <a:outerShdw blurRad="38100" dist="38100" dir="2700000" algn="tl">
                    <a:srgbClr val="000000">
                      <a:alpha val="43137"/>
                    </a:srgbClr>
                  </a:outerShdw>
                </a:effectLst>
                <a:latin typeface="+mn-ea"/>
              </a:rPr>
              <a:t>ID</a:t>
            </a:r>
            <a:r>
              <a:rPr lang="ja-JP" altLang="en-US" b="1" i="1" dirty="0" smtClean="0">
                <a:solidFill>
                  <a:srgbClr val="FF0000"/>
                </a:solidFill>
                <a:effectLst>
                  <a:outerShdw blurRad="38100" dist="38100" dir="2700000" algn="tl">
                    <a:srgbClr val="000000">
                      <a:alpha val="43137"/>
                    </a:srgbClr>
                  </a:outerShdw>
                </a:effectLst>
                <a:latin typeface="+mn-ea"/>
              </a:rPr>
              <a:t>属性連携</a:t>
            </a:r>
            <a:r>
              <a:rPr lang="en-US" altLang="ja-JP" b="1" i="1" dirty="0" smtClean="0">
                <a:solidFill>
                  <a:srgbClr val="FF0000"/>
                </a:solidFill>
                <a:effectLst>
                  <a:outerShdw blurRad="38100" dist="38100" dir="2700000" algn="tl">
                    <a:srgbClr val="000000">
                      <a:alpha val="43137"/>
                    </a:srgbClr>
                  </a:outerShdw>
                </a:effectLst>
                <a:latin typeface="+mn-ea"/>
              </a:rPr>
              <a:t>(</a:t>
            </a:r>
            <a:r>
              <a:rPr lang="en-US" altLang="ja-JP" b="1" i="1" dirty="0" err="1" smtClean="0">
                <a:solidFill>
                  <a:srgbClr val="FF0000"/>
                </a:solidFill>
                <a:effectLst>
                  <a:outerShdw blurRad="38100" dist="38100" dir="2700000" algn="tl">
                    <a:srgbClr val="000000">
                      <a:alpha val="43137"/>
                    </a:srgbClr>
                  </a:outerShdw>
                </a:effectLst>
                <a:latin typeface="+mn-ea"/>
              </a:rPr>
              <a:t>i</a:t>
            </a:r>
            <a:r>
              <a:rPr lang="en-US" altLang="ja-JP" b="1" i="1" dirty="0" smtClean="0">
                <a:solidFill>
                  <a:srgbClr val="FF0000"/>
                </a:solidFill>
                <a:effectLst>
                  <a:outerShdw blurRad="38100" dist="38100" dir="2700000" algn="tl">
                    <a:srgbClr val="000000">
                      <a:alpha val="43137"/>
                    </a:srgbClr>
                  </a:outerShdw>
                </a:effectLst>
                <a:latin typeface="+mn-ea"/>
              </a:rPr>
              <a:t>-Japan)</a:t>
            </a:r>
            <a:r>
              <a:rPr lang="ja-JP" altLang="en-US" b="1" dirty="0" smtClean="0">
                <a:effectLst>
                  <a:outerShdw blurRad="38100" dist="38100" dir="2700000" algn="tl">
                    <a:srgbClr val="000000">
                      <a:alpha val="43137"/>
                    </a:srgbClr>
                  </a:outerShdw>
                </a:effectLst>
                <a:latin typeface="+mn-ea"/>
              </a:rPr>
              <a:t>」</a:t>
            </a:r>
            <a:r>
              <a:rPr lang="en-US" altLang="ja-JP" b="1" dirty="0" smtClean="0">
                <a:effectLst>
                  <a:outerShdw blurRad="38100" dist="38100" dir="2700000" algn="tl">
                    <a:srgbClr val="000000">
                      <a:alpha val="43137"/>
                    </a:srgbClr>
                  </a:outerShdw>
                </a:effectLst>
                <a:latin typeface="+mn-ea"/>
              </a:rPr>
              <a:t/>
            </a:r>
            <a:br>
              <a:rPr lang="en-US" altLang="ja-JP" b="1" dirty="0" smtClean="0">
                <a:effectLst>
                  <a:outerShdw blurRad="38100" dist="38100" dir="2700000" algn="tl">
                    <a:srgbClr val="000000">
                      <a:alpha val="43137"/>
                    </a:srgbClr>
                  </a:outerShdw>
                </a:effectLst>
                <a:latin typeface="+mn-ea"/>
              </a:rPr>
            </a:br>
            <a:r>
              <a:rPr lang="ja-JP" altLang="en-US" dirty="0" smtClean="0">
                <a:latin typeface="+mn-ea"/>
              </a:rPr>
              <a:t>基盤構築への貢献</a:t>
            </a:r>
            <a:endParaRPr lang="en-US" altLang="ja-JP" dirty="0" smtClean="0">
              <a:latin typeface="+mn-ea"/>
            </a:endParaRPr>
          </a:p>
          <a:p>
            <a:endParaRPr kumimoji="1" lang="ja-JP" altLang="en-US" dirty="0">
              <a:latin typeface="+mn-ea"/>
            </a:endParaRPr>
          </a:p>
        </p:txBody>
      </p:sp>
      <p:sp>
        <p:nvSpPr>
          <p:cNvPr id="25" name="二等辺三角形 24"/>
          <p:cNvSpPr/>
          <p:nvPr/>
        </p:nvSpPr>
        <p:spPr>
          <a:xfrm rot="3581979">
            <a:off x="6030339" y="2515402"/>
            <a:ext cx="3065747" cy="2635467"/>
          </a:xfrm>
          <a:prstGeom prst="triangl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ja-JP" altLang="en-US">
              <a:solidFill>
                <a:srgbClr val="FFFFFF"/>
              </a:solidFill>
              <a:latin typeface="+mn-ea"/>
            </a:endParaRPr>
          </a:p>
        </p:txBody>
      </p:sp>
      <p:sp>
        <p:nvSpPr>
          <p:cNvPr id="26" name="円/楕円 25"/>
          <p:cNvSpPr/>
          <p:nvPr/>
        </p:nvSpPr>
        <p:spPr>
          <a:xfrm rot="19783416">
            <a:off x="5998636" y="2868189"/>
            <a:ext cx="752990" cy="329225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a:solidFill>
                <a:srgbClr val="FFFFFF"/>
              </a:solidFill>
              <a:latin typeface="+mn-ea"/>
            </a:endParaRPr>
          </a:p>
        </p:txBody>
      </p:sp>
      <p:sp>
        <p:nvSpPr>
          <p:cNvPr id="27" name="タイトル 1"/>
          <p:cNvSpPr txBox="1">
            <a:spLocks/>
          </p:cNvSpPr>
          <p:nvPr/>
        </p:nvSpPr>
        <p:spPr bwMode="auto">
          <a:xfrm>
            <a:off x="2843808" y="5847733"/>
            <a:ext cx="5184576" cy="546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ja-JP" altLang="en-US" sz="2000" kern="0" dirty="0" smtClean="0">
                <a:solidFill>
                  <a:srgbClr val="0070C0"/>
                </a:solidFill>
                <a:latin typeface="+mn-ea"/>
                <a:ea typeface="+mn-ea"/>
              </a:rPr>
              <a:t>学術研究と高等教育の現場</a:t>
            </a:r>
            <a:endParaRPr lang="en-US" altLang="ja-JP" sz="2000" kern="0" dirty="0" smtClean="0">
              <a:solidFill>
                <a:srgbClr val="0070C0"/>
              </a:solidFill>
              <a:latin typeface="+mn-ea"/>
              <a:ea typeface="+mn-ea"/>
            </a:endParaRPr>
          </a:p>
        </p:txBody>
      </p:sp>
      <p:sp>
        <p:nvSpPr>
          <p:cNvPr id="29" name="円/楕円 28"/>
          <p:cNvSpPr/>
          <p:nvPr/>
        </p:nvSpPr>
        <p:spPr>
          <a:xfrm>
            <a:off x="5220072" y="5127653"/>
            <a:ext cx="1440160" cy="75298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dirty="0">
                <a:solidFill>
                  <a:srgbClr val="000000"/>
                </a:solidFill>
                <a:latin typeface="+mn-ea"/>
              </a:rPr>
              <a:t>大学情報センタ</a:t>
            </a:r>
            <a:r>
              <a:rPr lang="ja-JP" altLang="en-US" sz="1400" dirty="0" smtClean="0">
                <a:solidFill>
                  <a:srgbClr val="000000"/>
                </a:solidFill>
                <a:latin typeface="+mn-ea"/>
              </a:rPr>
              <a:t>・図書館</a:t>
            </a:r>
            <a:r>
              <a:rPr lang="ja-JP" altLang="en-US" sz="1400" dirty="0">
                <a:solidFill>
                  <a:srgbClr val="000000"/>
                </a:solidFill>
                <a:latin typeface="+mn-ea"/>
              </a:rPr>
              <a:t>センタ</a:t>
            </a:r>
          </a:p>
        </p:txBody>
      </p:sp>
      <p:sp>
        <p:nvSpPr>
          <p:cNvPr id="30" name="円/楕円 29"/>
          <p:cNvSpPr/>
          <p:nvPr/>
        </p:nvSpPr>
        <p:spPr>
          <a:xfrm>
            <a:off x="4499992" y="3658650"/>
            <a:ext cx="1797583" cy="860561"/>
          </a:xfrm>
          <a:prstGeom prst="ellipse">
            <a:avLst/>
          </a:prstGeom>
          <a:solidFill>
            <a:srgbClr val="FF9933"/>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ja-JP" altLang="en-US" sz="1200" b="1" dirty="0">
                <a:solidFill>
                  <a:srgbClr val="000000"/>
                </a:solidFill>
                <a:latin typeface="+mn-ea"/>
              </a:rPr>
              <a:t>フェデレーション</a:t>
            </a:r>
            <a:endParaRPr lang="en-US" altLang="ja-JP" sz="1200" b="1" dirty="0">
              <a:solidFill>
                <a:srgbClr val="000000"/>
              </a:solidFill>
              <a:latin typeface="+mn-ea"/>
            </a:endParaRPr>
          </a:p>
          <a:p>
            <a:pPr algn="ctr" fontAlgn="auto">
              <a:spcBef>
                <a:spcPts val="0"/>
              </a:spcBef>
              <a:spcAft>
                <a:spcPts val="0"/>
              </a:spcAft>
              <a:defRPr/>
            </a:pPr>
            <a:r>
              <a:rPr lang="ja-JP" altLang="en-US" sz="1200" b="1" dirty="0">
                <a:solidFill>
                  <a:srgbClr val="000000"/>
                </a:solidFill>
                <a:latin typeface="+mn-ea"/>
              </a:rPr>
              <a:t>「学術認証連携」</a:t>
            </a:r>
            <a:endParaRPr lang="en-US" altLang="ja-JP" sz="1200" b="1" dirty="0">
              <a:solidFill>
                <a:srgbClr val="000000"/>
              </a:solidFill>
              <a:latin typeface="+mn-ea"/>
            </a:endParaRPr>
          </a:p>
          <a:p>
            <a:pPr algn="ctr" fontAlgn="auto">
              <a:spcBef>
                <a:spcPts val="0"/>
              </a:spcBef>
              <a:spcAft>
                <a:spcPts val="0"/>
              </a:spcAft>
              <a:defRPr/>
            </a:pPr>
            <a:r>
              <a:rPr lang="ja-JP" altLang="en-US" sz="1200" b="1" dirty="0">
                <a:solidFill>
                  <a:srgbClr val="000000"/>
                </a:solidFill>
                <a:latin typeface="+mn-ea"/>
              </a:rPr>
              <a:t>「教育連携」</a:t>
            </a:r>
            <a:endParaRPr lang="en-US" altLang="ja-JP" sz="1200" b="1" dirty="0">
              <a:solidFill>
                <a:srgbClr val="000000"/>
              </a:solidFill>
              <a:latin typeface="+mn-ea"/>
            </a:endParaRPr>
          </a:p>
          <a:p>
            <a:pPr algn="ctr" fontAlgn="auto">
              <a:spcBef>
                <a:spcPts val="0"/>
              </a:spcBef>
              <a:spcAft>
                <a:spcPts val="0"/>
              </a:spcAft>
              <a:defRPr/>
            </a:pPr>
            <a:r>
              <a:rPr lang="ja-JP" altLang="en-US" sz="1200" b="1" dirty="0">
                <a:solidFill>
                  <a:srgbClr val="000000"/>
                </a:solidFill>
                <a:latin typeface="+mn-ea"/>
              </a:rPr>
              <a:t>「研究連携」</a:t>
            </a:r>
          </a:p>
        </p:txBody>
      </p:sp>
      <p:sp>
        <p:nvSpPr>
          <p:cNvPr id="31" name="円/楕円 30"/>
          <p:cNvSpPr/>
          <p:nvPr/>
        </p:nvSpPr>
        <p:spPr>
          <a:xfrm>
            <a:off x="7158077" y="3174758"/>
            <a:ext cx="1398401" cy="752985"/>
          </a:xfrm>
          <a:prstGeom prst="ellipse">
            <a:avLst/>
          </a:prstGeom>
          <a:solidFill>
            <a:srgbClr val="FFFF99"/>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ja-JP" altLang="en-US" sz="1400" dirty="0">
                <a:solidFill>
                  <a:srgbClr val="000000"/>
                </a:solidFill>
                <a:latin typeface="+mn-ea"/>
              </a:rPr>
              <a:t>コンテンツ</a:t>
            </a:r>
            <a:endParaRPr lang="en-US" altLang="ja-JP" sz="1400" dirty="0">
              <a:solidFill>
                <a:srgbClr val="000000"/>
              </a:solidFill>
              <a:latin typeface="+mn-ea"/>
            </a:endParaRPr>
          </a:p>
          <a:p>
            <a:pPr algn="ctr" fontAlgn="auto">
              <a:spcBef>
                <a:spcPts val="0"/>
              </a:spcBef>
              <a:spcAft>
                <a:spcPts val="0"/>
              </a:spcAft>
              <a:defRPr/>
            </a:pPr>
            <a:r>
              <a:rPr lang="ja-JP" altLang="en-US" sz="1400" dirty="0">
                <a:solidFill>
                  <a:srgbClr val="000000"/>
                </a:solidFill>
                <a:latin typeface="+mn-ea"/>
              </a:rPr>
              <a:t>サービス</a:t>
            </a:r>
            <a:endParaRPr lang="en-US" altLang="ja-JP" sz="1400" dirty="0">
              <a:solidFill>
                <a:srgbClr val="000000"/>
              </a:solidFill>
              <a:latin typeface="+mn-ea"/>
            </a:endParaRPr>
          </a:p>
        </p:txBody>
      </p:sp>
      <p:sp>
        <p:nvSpPr>
          <p:cNvPr id="32" name="円/楕円 31"/>
          <p:cNvSpPr/>
          <p:nvPr/>
        </p:nvSpPr>
        <p:spPr>
          <a:xfrm>
            <a:off x="6674014" y="3766390"/>
            <a:ext cx="1398401" cy="752985"/>
          </a:xfrm>
          <a:prstGeom prst="ellipse">
            <a:avLst/>
          </a:prstGeom>
          <a:solidFill>
            <a:srgbClr val="FFFF99"/>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ja-JP" altLang="en-US" sz="1400" dirty="0" smtClean="0">
                <a:solidFill>
                  <a:srgbClr val="000000"/>
                </a:solidFill>
                <a:latin typeface="+mn-ea"/>
              </a:rPr>
              <a:t>通信</a:t>
            </a:r>
            <a:endParaRPr lang="en-US" altLang="ja-JP" sz="1400" dirty="0" smtClean="0">
              <a:solidFill>
                <a:srgbClr val="000000"/>
              </a:solidFill>
              <a:latin typeface="+mn-ea"/>
            </a:endParaRPr>
          </a:p>
          <a:p>
            <a:pPr algn="ctr" fontAlgn="auto">
              <a:spcBef>
                <a:spcPts val="0"/>
              </a:spcBef>
              <a:spcAft>
                <a:spcPts val="0"/>
              </a:spcAft>
              <a:defRPr/>
            </a:pPr>
            <a:r>
              <a:rPr lang="ja-JP" altLang="en-US" sz="1400" dirty="0" smtClean="0">
                <a:solidFill>
                  <a:srgbClr val="000000"/>
                </a:solidFill>
                <a:latin typeface="+mn-ea"/>
              </a:rPr>
              <a:t>サービス</a:t>
            </a:r>
            <a:endParaRPr lang="en-US" altLang="ja-JP" sz="1400" dirty="0">
              <a:solidFill>
                <a:srgbClr val="000000"/>
              </a:solidFill>
              <a:latin typeface="+mn-ea"/>
            </a:endParaRPr>
          </a:p>
        </p:txBody>
      </p:sp>
      <p:sp>
        <p:nvSpPr>
          <p:cNvPr id="33" name="円/楕円 32"/>
          <p:cNvSpPr/>
          <p:nvPr/>
        </p:nvSpPr>
        <p:spPr>
          <a:xfrm>
            <a:off x="6023817" y="3167587"/>
            <a:ext cx="1398401" cy="806770"/>
          </a:xfrm>
          <a:prstGeom prst="ellipse">
            <a:avLst/>
          </a:prstGeom>
          <a:solidFill>
            <a:srgbClr val="FFFF99"/>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ja-JP" altLang="en-US" sz="1400" dirty="0" smtClean="0">
                <a:solidFill>
                  <a:srgbClr val="000000"/>
                </a:solidFill>
                <a:latin typeface="+mn-ea"/>
              </a:rPr>
              <a:t>情報</a:t>
            </a:r>
            <a:endParaRPr lang="en-US" altLang="ja-JP" sz="1400" dirty="0" smtClean="0">
              <a:solidFill>
                <a:srgbClr val="000000"/>
              </a:solidFill>
              <a:latin typeface="+mn-ea"/>
            </a:endParaRPr>
          </a:p>
          <a:p>
            <a:pPr algn="ctr" fontAlgn="auto">
              <a:spcBef>
                <a:spcPts val="0"/>
              </a:spcBef>
              <a:spcAft>
                <a:spcPts val="0"/>
              </a:spcAft>
              <a:defRPr/>
            </a:pPr>
            <a:r>
              <a:rPr lang="ja-JP" altLang="en-US" sz="1400" dirty="0" smtClean="0">
                <a:solidFill>
                  <a:srgbClr val="000000"/>
                </a:solidFill>
                <a:latin typeface="+mn-ea"/>
              </a:rPr>
              <a:t>サービス</a:t>
            </a:r>
            <a:endParaRPr lang="en-US" altLang="ja-JP" sz="1400" dirty="0">
              <a:solidFill>
                <a:srgbClr val="000000"/>
              </a:solidFill>
              <a:latin typeface="+mn-ea"/>
            </a:endParaRPr>
          </a:p>
        </p:txBody>
      </p:sp>
      <p:sp>
        <p:nvSpPr>
          <p:cNvPr id="34" name="円/楕円 33"/>
          <p:cNvSpPr/>
          <p:nvPr/>
        </p:nvSpPr>
        <p:spPr>
          <a:xfrm>
            <a:off x="6372186" y="4509120"/>
            <a:ext cx="1872208" cy="860561"/>
          </a:xfrm>
          <a:prstGeom prst="ellipse">
            <a:avLst/>
          </a:prstGeom>
          <a:solidFill>
            <a:srgbClr val="FFFF00"/>
          </a:solidFill>
          <a:effectLst>
            <a:glow rad="228600">
              <a:schemeClr val="accent6">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ja-JP" altLang="en-US" sz="1400" b="1" dirty="0">
                <a:solidFill>
                  <a:srgbClr val="000000"/>
                </a:solidFill>
                <a:latin typeface="+mn-ea"/>
              </a:rPr>
              <a:t>コンソーシアム</a:t>
            </a:r>
            <a:endParaRPr lang="en-US" altLang="ja-JP" sz="1400" b="1" dirty="0">
              <a:solidFill>
                <a:srgbClr val="000000"/>
              </a:solidFill>
              <a:latin typeface="+mn-ea"/>
            </a:endParaRPr>
          </a:p>
          <a:p>
            <a:pPr algn="ctr" fontAlgn="auto">
              <a:spcBef>
                <a:spcPts val="0"/>
              </a:spcBef>
              <a:spcAft>
                <a:spcPts val="0"/>
              </a:spcAft>
              <a:defRPr/>
            </a:pPr>
            <a:r>
              <a:rPr lang="ja-JP" altLang="en-US" sz="1400" b="1" dirty="0">
                <a:solidFill>
                  <a:srgbClr val="000000"/>
                </a:solidFill>
                <a:latin typeface="+mn-ea"/>
              </a:rPr>
              <a:t>「情報サービス連携」</a:t>
            </a:r>
          </a:p>
        </p:txBody>
      </p:sp>
      <p:sp>
        <p:nvSpPr>
          <p:cNvPr id="35" name="タイトル 1"/>
          <p:cNvSpPr txBox="1">
            <a:spLocks/>
          </p:cNvSpPr>
          <p:nvPr/>
        </p:nvSpPr>
        <p:spPr>
          <a:xfrm>
            <a:off x="6155146" y="2492896"/>
            <a:ext cx="3060848" cy="546213"/>
          </a:xfrm>
          <a:prstGeom prst="rect">
            <a:avLst/>
          </a:prstGeom>
        </p:spPr>
        <p:txBody>
          <a:bodyPr anchor="ctr">
            <a:noAutofit/>
          </a:bodyPr>
          <a:lstStyle/>
          <a:p>
            <a:pPr algn="ctr" fontAlgn="auto">
              <a:spcBef>
                <a:spcPts val="0"/>
              </a:spcBef>
              <a:spcAft>
                <a:spcPts val="0"/>
              </a:spcAft>
              <a:defRPr/>
            </a:pPr>
            <a:r>
              <a:rPr lang="ja-JP" altLang="en-US" sz="2000" b="1" dirty="0" smtClean="0">
                <a:solidFill>
                  <a:srgbClr val="CC66FF"/>
                </a:solidFill>
                <a:latin typeface="+mn-ea"/>
                <a:ea typeface="+mn-ea"/>
              </a:rPr>
              <a:t>コンテンツ・情報</a:t>
            </a:r>
            <a:endParaRPr lang="en-US" altLang="ja-JP" sz="2000" b="1" dirty="0" smtClean="0">
              <a:solidFill>
                <a:srgbClr val="CC66FF"/>
              </a:solidFill>
              <a:latin typeface="+mn-ea"/>
              <a:ea typeface="+mn-ea"/>
            </a:endParaRPr>
          </a:p>
          <a:p>
            <a:pPr algn="ctr" fontAlgn="auto">
              <a:spcBef>
                <a:spcPts val="0"/>
              </a:spcBef>
              <a:spcAft>
                <a:spcPts val="0"/>
              </a:spcAft>
              <a:defRPr/>
            </a:pPr>
            <a:r>
              <a:rPr lang="ja-JP" altLang="en-US" sz="2000" b="1" dirty="0" smtClean="0">
                <a:solidFill>
                  <a:srgbClr val="CC66FF"/>
                </a:solidFill>
                <a:latin typeface="+mn-ea"/>
                <a:ea typeface="+mn-ea"/>
              </a:rPr>
              <a:t>サービス</a:t>
            </a:r>
            <a:r>
              <a:rPr lang="en-US" altLang="ja-JP" sz="2000" b="1" dirty="0" smtClean="0">
                <a:solidFill>
                  <a:srgbClr val="CC66FF"/>
                </a:solidFill>
                <a:latin typeface="+mn-ea"/>
                <a:ea typeface="+mn-ea"/>
              </a:rPr>
              <a:t>(ICT)</a:t>
            </a:r>
            <a:endParaRPr lang="ja-JP" altLang="en-US" sz="2000" b="1" dirty="0">
              <a:solidFill>
                <a:srgbClr val="CC66FF"/>
              </a:solidFill>
              <a:latin typeface="+mn-ea"/>
              <a:ea typeface="+mn-ea"/>
            </a:endParaRPr>
          </a:p>
        </p:txBody>
      </p:sp>
      <p:sp>
        <p:nvSpPr>
          <p:cNvPr id="36" name="タイトル 1"/>
          <p:cNvSpPr txBox="1">
            <a:spLocks/>
          </p:cNvSpPr>
          <p:nvPr/>
        </p:nvSpPr>
        <p:spPr>
          <a:xfrm>
            <a:off x="4644008" y="2594755"/>
            <a:ext cx="2312741" cy="546213"/>
          </a:xfrm>
          <a:prstGeom prst="rect">
            <a:avLst/>
          </a:prstGeom>
        </p:spPr>
        <p:txBody>
          <a:bodyPr anchor="ctr">
            <a:normAutofit/>
          </a:bodyPr>
          <a:lstStyle/>
          <a:p>
            <a:pPr algn="ctr" fontAlgn="auto">
              <a:spcBef>
                <a:spcPts val="0"/>
              </a:spcBef>
              <a:spcAft>
                <a:spcPts val="0"/>
              </a:spcAft>
              <a:defRPr/>
            </a:pPr>
            <a:r>
              <a:rPr lang="ja-JP" altLang="en-US" sz="2000" dirty="0">
                <a:solidFill>
                  <a:srgbClr val="FF0000"/>
                </a:solidFill>
                <a:latin typeface="+mn-ea"/>
                <a:ea typeface="+mn-ea"/>
              </a:rPr>
              <a:t>産学連携の場</a:t>
            </a:r>
          </a:p>
        </p:txBody>
      </p:sp>
      <p:sp>
        <p:nvSpPr>
          <p:cNvPr id="37" name="円/楕円 36"/>
          <p:cNvSpPr/>
          <p:nvPr/>
        </p:nvSpPr>
        <p:spPr>
          <a:xfrm>
            <a:off x="3995936" y="5127653"/>
            <a:ext cx="1398401" cy="75298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dirty="0">
                <a:solidFill>
                  <a:srgbClr val="000000"/>
                </a:solidFill>
                <a:latin typeface="+mn-ea"/>
              </a:rPr>
              <a:t>共同利用</a:t>
            </a:r>
            <a:endParaRPr lang="en-US" altLang="ja-JP" sz="1400" dirty="0">
              <a:solidFill>
                <a:srgbClr val="000000"/>
              </a:solidFill>
              <a:latin typeface="+mn-ea"/>
            </a:endParaRPr>
          </a:p>
          <a:p>
            <a:pPr algn="ctr" fontAlgn="auto">
              <a:spcBef>
                <a:spcPts val="0"/>
              </a:spcBef>
              <a:spcAft>
                <a:spcPts val="0"/>
              </a:spcAft>
              <a:defRPr/>
            </a:pPr>
            <a:r>
              <a:rPr lang="ja-JP" altLang="en-US" sz="1400" dirty="0">
                <a:solidFill>
                  <a:srgbClr val="000000"/>
                </a:solidFill>
                <a:latin typeface="+mn-ea"/>
              </a:rPr>
              <a:t>研究所</a:t>
            </a:r>
            <a:endParaRPr lang="en-US" altLang="ja-JP" sz="1400" dirty="0">
              <a:solidFill>
                <a:srgbClr val="000000"/>
              </a:solidFill>
              <a:latin typeface="+mn-ea"/>
            </a:endParaRPr>
          </a:p>
        </p:txBody>
      </p:sp>
      <p:sp>
        <p:nvSpPr>
          <p:cNvPr id="38" name="円/楕円 37"/>
          <p:cNvSpPr/>
          <p:nvPr/>
        </p:nvSpPr>
        <p:spPr>
          <a:xfrm>
            <a:off x="4572000" y="4551589"/>
            <a:ext cx="1344616" cy="75298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dirty="0">
                <a:solidFill>
                  <a:srgbClr val="000000"/>
                </a:solidFill>
                <a:latin typeface="+mn-ea"/>
              </a:rPr>
              <a:t>大学等</a:t>
            </a:r>
            <a:endParaRPr lang="en-US" altLang="ja-JP" sz="1400" dirty="0">
              <a:solidFill>
                <a:srgbClr val="000000"/>
              </a:solidFill>
              <a:latin typeface="+mn-ea"/>
            </a:endParaRPr>
          </a:p>
        </p:txBody>
      </p:sp>
      <p:sp>
        <p:nvSpPr>
          <p:cNvPr id="39" name="左右矢印 38"/>
          <p:cNvSpPr/>
          <p:nvPr/>
        </p:nvSpPr>
        <p:spPr>
          <a:xfrm rot="2625250">
            <a:off x="5958308" y="4303768"/>
            <a:ext cx="806776" cy="376495"/>
          </a:xfrm>
          <a:prstGeom prst="leftRightArrow">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ja-JP" altLang="en-US">
              <a:solidFill>
                <a:srgbClr val="FFFFFF"/>
              </a:solidFill>
              <a:latin typeface="+mn-ea"/>
            </a:endParaRPr>
          </a:p>
        </p:txBody>
      </p:sp>
      <p:sp>
        <p:nvSpPr>
          <p:cNvPr id="20" name="テキスト ボックス 19"/>
          <p:cNvSpPr txBox="1"/>
          <p:nvPr/>
        </p:nvSpPr>
        <p:spPr>
          <a:xfrm>
            <a:off x="683568" y="5805264"/>
            <a:ext cx="1749197" cy="369332"/>
          </a:xfrm>
          <a:prstGeom prst="rect">
            <a:avLst/>
          </a:prstGeom>
          <a:noFill/>
        </p:spPr>
        <p:txBody>
          <a:bodyPr wrap="none" rtlCol="0">
            <a:spAutoFit/>
          </a:bodyPr>
          <a:lstStyle/>
          <a:p>
            <a:r>
              <a:rPr lang="en-US" altLang="ja-JP" dirty="0" smtClean="0"/>
              <a:t>http://ictsfc.org/</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話の</a:t>
            </a:r>
            <a:r>
              <a:rPr kumimoji="1" lang="ja-JP" altLang="en-US" dirty="0" smtClean="0"/>
              <a:t>流れ</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2</a:t>
            </a:fld>
            <a:endParaRPr lang="en-US" altLang="ja-JP"/>
          </a:p>
        </p:txBody>
      </p:sp>
      <p:sp>
        <p:nvSpPr>
          <p:cNvPr id="4" name="コンテンツ プレースホルダ 3"/>
          <p:cNvSpPr>
            <a:spLocks noGrp="1"/>
          </p:cNvSpPr>
          <p:nvPr>
            <p:ph sz="quarter" idx="1"/>
          </p:nvPr>
        </p:nvSpPr>
        <p:spPr/>
        <p:txBody>
          <a:bodyPr/>
          <a:lstStyle/>
          <a:p>
            <a:r>
              <a:rPr kumimoji="1" lang="ja-JP" altLang="en-US" dirty="0" smtClean="0"/>
              <a:t>学術認証フェデレーションとは</a:t>
            </a:r>
            <a:endParaRPr kumimoji="1" lang="en-US" altLang="ja-JP" dirty="0" smtClean="0"/>
          </a:p>
          <a:p>
            <a:r>
              <a:rPr kumimoji="1" lang="ja-JP" altLang="en-US" dirty="0" smtClean="0"/>
              <a:t>学認の現状</a:t>
            </a:r>
            <a:endParaRPr kumimoji="1" lang="en-US" altLang="ja-JP" dirty="0" smtClean="0"/>
          </a:p>
          <a:p>
            <a:r>
              <a:rPr lang="ja-JP" altLang="en-US" dirty="0" smtClean="0"/>
              <a:t>学認の事例</a:t>
            </a:r>
            <a:endParaRPr kumimoji="1" lang="en-US" altLang="ja-JP" dirty="0" smtClean="0"/>
          </a:p>
          <a:p>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75656" y="152400"/>
            <a:ext cx="7211144" cy="684312"/>
          </a:xfrm>
        </p:spPr>
        <p:txBody>
          <a:bodyPr/>
          <a:lstStyle/>
          <a:p>
            <a:r>
              <a:rPr lang="en-US" altLang="ja-JP" dirty="0" smtClean="0"/>
              <a:t>2010</a:t>
            </a:r>
            <a:r>
              <a:rPr lang="ja-JP" altLang="en-US" dirty="0" smtClean="0"/>
              <a:t>年度の主なイベント</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20</a:t>
            </a:fld>
            <a:endParaRPr lang="en-US" altLang="ja-JP"/>
          </a:p>
        </p:txBody>
      </p:sp>
      <p:graphicFrame>
        <p:nvGraphicFramePr>
          <p:cNvPr id="5" name="表 4"/>
          <p:cNvGraphicFramePr>
            <a:graphicFrameLocks noGrp="1"/>
          </p:cNvGraphicFramePr>
          <p:nvPr/>
        </p:nvGraphicFramePr>
        <p:xfrm>
          <a:off x="1547664" y="764704"/>
          <a:ext cx="6768751" cy="5932812"/>
        </p:xfrm>
        <a:graphic>
          <a:graphicData uri="http://schemas.openxmlformats.org/drawingml/2006/table">
            <a:tbl>
              <a:tblPr firstRow="1" bandRow="1">
                <a:tableStyleId>{5C22544A-7EE6-4342-B048-85BDC9FD1C3A}</a:tableStyleId>
              </a:tblPr>
              <a:tblGrid>
                <a:gridCol w="1538353"/>
                <a:gridCol w="3286183"/>
                <a:gridCol w="1944215"/>
              </a:tblGrid>
              <a:tr h="246152">
                <a:tc>
                  <a:txBody>
                    <a:bodyPr/>
                    <a:lstStyle/>
                    <a:p>
                      <a:r>
                        <a:rPr kumimoji="1" lang="ja-JP" altLang="en-US" sz="1000" b="0" kern="1200" baseline="0" dirty="0" smtClean="0">
                          <a:solidFill>
                            <a:schemeClr val="lt1"/>
                          </a:solidFill>
                          <a:latin typeface="+mn-ea"/>
                          <a:ea typeface="+mn-ea"/>
                          <a:cs typeface="+mn-cs"/>
                        </a:rPr>
                        <a:t>日時</a:t>
                      </a:r>
                      <a:endParaRPr kumimoji="1" lang="ja-JP" altLang="en-US" sz="1000" b="0" dirty="0">
                        <a:latin typeface="+mn-ea"/>
                        <a:ea typeface="+mn-ea"/>
                      </a:endParaRPr>
                    </a:p>
                  </a:txBody>
                  <a:tcPr anchor="ctr"/>
                </a:tc>
                <a:tc>
                  <a:txBody>
                    <a:bodyPr/>
                    <a:lstStyle/>
                    <a:p>
                      <a:r>
                        <a:rPr kumimoji="1" lang="ja-JP" altLang="en-US" sz="1000" b="0" kern="1200" baseline="0" dirty="0" smtClean="0">
                          <a:solidFill>
                            <a:schemeClr val="lt1"/>
                          </a:solidFill>
                          <a:latin typeface="+mn-ea"/>
                          <a:ea typeface="+mn-ea"/>
                          <a:cs typeface="+mn-cs"/>
                        </a:rPr>
                        <a:t>名称</a:t>
                      </a:r>
                      <a:endParaRPr kumimoji="1" lang="ja-JP" altLang="en-US" sz="1000" b="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kern="1200" baseline="0" dirty="0" smtClean="0">
                          <a:solidFill>
                            <a:schemeClr val="lt1"/>
                          </a:solidFill>
                          <a:latin typeface="+mn-ea"/>
                          <a:ea typeface="+mn-ea"/>
                          <a:cs typeface="+mn-cs"/>
                        </a:rPr>
                        <a:t>会場</a:t>
                      </a:r>
                      <a:endParaRPr kumimoji="1" lang="ja-JP" altLang="en-US" sz="1000" b="0" dirty="0" smtClean="0">
                        <a:latin typeface="+mn-ea"/>
                        <a:ea typeface="+mn-ea"/>
                      </a:endParaRPr>
                    </a:p>
                  </a:txBody>
                  <a:tcPr anchor="ctr"/>
                </a:tc>
              </a:tr>
              <a:tr h="185896">
                <a:tc>
                  <a:txBody>
                    <a:bodyPr/>
                    <a:lstStyle/>
                    <a:p>
                      <a:r>
                        <a:rPr kumimoji="1" lang="en-US" altLang="ja-JP" sz="1000" b="0" dirty="0" smtClean="0">
                          <a:latin typeface="ＭＳ ゴシック" pitchFamily="49" charset="-128"/>
                          <a:ea typeface="ＭＳ ゴシック" pitchFamily="49" charset="-128"/>
                        </a:rPr>
                        <a:t> 5</a:t>
                      </a:r>
                      <a:r>
                        <a:rPr kumimoji="1" lang="ja-JP" altLang="en-US" sz="1000" b="0" dirty="0" smtClean="0">
                          <a:latin typeface="ＭＳ ゴシック" pitchFamily="49" charset="-128"/>
                          <a:ea typeface="ＭＳ ゴシック" pitchFamily="49" charset="-128"/>
                        </a:rPr>
                        <a:t>月</a:t>
                      </a:r>
                      <a:r>
                        <a:rPr kumimoji="1" lang="en-US" altLang="ja-JP" sz="1000" b="0" dirty="0" smtClean="0">
                          <a:latin typeface="ＭＳ ゴシック" pitchFamily="49" charset="-128"/>
                          <a:ea typeface="ＭＳ ゴシック" pitchFamily="49" charset="-128"/>
                        </a:rPr>
                        <a:t>20</a:t>
                      </a:r>
                      <a:r>
                        <a:rPr kumimoji="1" lang="ja-JP" altLang="en-US" sz="1000" b="0" dirty="0" smtClean="0">
                          <a:latin typeface="ＭＳ ゴシック" pitchFamily="49" charset="-128"/>
                          <a:ea typeface="ＭＳ ゴシック" pitchFamily="49" charset="-128"/>
                        </a:rPr>
                        <a:t>日</a:t>
                      </a:r>
                      <a:endParaRPr kumimoji="1" lang="ja-JP" altLang="en-US" sz="1000" b="0" dirty="0">
                        <a:latin typeface="ＭＳ ゴシック" pitchFamily="49" charset="-128"/>
                        <a:ea typeface="ＭＳ ゴシック" pitchFamily="49"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latin typeface="+mn-ea"/>
                          <a:ea typeface="+mn-ea"/>
                        </a:rPr>
                        <a:t>ITRC</a:t>
                      </a:r>
                      <a:r>
                        <a:rPr kumimoji="1" lang="ja-JP" altLang="en-US" sz="1000" b="0" dirty="0" smtClean="0">
                          <a:latin typeface="+mn-ea"/>
                          <a:ea typeface="+mn-ea"/>
                        </a:rPr>
                        <a:t>研究会 </a:t>
                      </a:r>
                      <a:r>
                        <a:rPr kumimoji="1" lang="en-US" altLang="ja-JP" sz="1000" b="0" dirty="0" smtClean="0">
                          <a:latin typeface="+mn-ea"/>
                          <a:ea typeface="+mn-ea"/>
                        </a:rPr>
                        <a:t>GakuNin</a:t>
                      </a:r>
                      <a:r>
                        <a:rPr kumimoji="1" lang="ja-JP" altLang="en-US" sz="1000" b="0" dirty="0" smtClean="0">
                          <a:latin typeface="+mn-ea"/>
                          <a:ea typeface="+mn-ea"/>
                        </a:rPr>
                        <a:t>現状と参加説明</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0" dirty="0" smtClean="0">
                          <a:latin typeface="+mn-ea"/>
                          <a:ea typeface="+mn-ea"/>
                        </a:rPr>
                        <a:t>NICT</a:t>
                      </a:r>
                    </a:p>
                  </a:txBody>
                  <a:tcPr anchor="ctr"/>
                </a:tc>
              </a:tr>
              <a:tr h="246152">
                <a:tc>
                  <a:txBody>
                    <a:bodyPr/>
                    <a:lstStyle/>
                    <a:p>
                      <a:r>
                        <a:rPr kumimoji="1" lang="en-US" altLang="ja-JP" sz="1000" b="0" dirty="0" smtClean="0">
                          <a:latin typeface="ＭＳ ゴシック" pitchFamily="49" charset="-128"/>
                          <a:ea typeface="ＭＳ ゴシック" pitchFamily="49" charset="-128"/>
                        </a:rPr>
                        <a:t> 6</a:t>
                      </a:r>
                      <a:r>
                        <a:rPr kumimoji="1" lang="ja-JP" altLang="en-US" sz="1000" b="0" dirty="0" smtClean="0">
                          <a:latin typeface="ＭＳ ゴシック" pitchFamily="49" charset="-128"/>
                          <a:ea typeface="ＭＳ ゴシック" pitchFamily="49" charset="-128"/>
                        </a:rPr>
                        <a:t>月</a:t>
                      </a:r>
                      <a:r>
                        <a:rPr kumimoji="1" lang="en-US" altLang="ja-JP" sz="1000" b="0" dirty="0" smtClean="0">
                          <a:latin typeface="ＭＳ ゴシック" pitchFamily="49" charset="-128"/>
                          <a:ea typeface="ＭＳ ゴシック" pitchFamily="49" charset="-128"/>
                        </a:rPr>
                        <a:t>3-4</a:t>
                      </a:r>
                      <a:r>
                        <a:rPr kumimoji="1" lang="ja-JP" altLang="en-US" sz="1000" b="0" dirty="0" smtClean="0">
                          <a:latin typeface="ＭＳ ゴシック" pitchFamily="49" charset="-128"/>
                          <a:ea typeface="ＭＳ ゴシック" pitchFamily="49" charset="-128"/>
                        </a:rPr>
                        <a:t>日</a:t>
                      </a:r>
                      <a:endParaRPr kumimoji="1" lang="ja-JP" altLang="en-US" sz="1000" b="0" dirty="0">
                        <a:latin typeface="ＭＳ ゴシック" pitchFamily="49" charset="-128"/>
                        <a:ea typeface="ＭＳ ゴシック" pitchFamily="49"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0" dirty="0" smtClean="0">
                          <a:latin typeface="+mn-ea"/>
                          <a:ea typeface="+mn-ea"/>
                        </a:rPr>
                        <a:t>NII</a:t>
                      </a:r>
                      <a:r>
                        <a:rPr lang="ja-JP" altLang="en-US" sz="1000" b="0" dirty="0" smtClean="0">
                          <a:latin typeface="+mn-ea"/>
                          <a:ea typeface="+mn-ea"/>
                        </a:rPr>
                        <a:t>オープンハウス </a:t>
                      </a:r>
                      <a:r>
                        <a:rPr lang="en-US" altLang="ja-JP" sz="1000" b="0" dirty="0" smtClean="0">
                          <a:latin typeface="+mn-ea"/>
                          <a:ea typeface="+mn-ea"/>
                        </a:rPr>
                        <a:t>GakuNin</a:t>
                      </a:r>
                      <a:r>
                        <a:rPr lang="ja-JP" altLang="en-US" sz="1000" b="0" dirty="0" smtClean="0">
                          <a:latin typeface="+mn-ea"/>
                          <a:ea typeface="+mn-ea"/>
                        </a:rPr>
                        <a:t>ブース出展</a:t>
                      </a:r>
                      <a:endParaRPr kumimoji="1" lang="ja-JP" altLang="en-US" sz="1000" b="0"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0" dirty="0" smtClean="0">
                          <a:latin typeface="+mn-ea"/>
                          <a:ea typeface="+mn-ea"/>
                        </a:rPr>
                        <a:t>NII</a:t>
                      </a:r>
                    </a:p>
                  </a:txBody>
                  <a:tcPr anchor="ctr"/>
                </a:tc>
              </a:tr>
              <a:tr h="269666">
                <a:tc>
                  <a:txBody>
                    <a:bodyPr/>
                    <a:lstStyle/>
                    <a:p>
                      <a:r>
                        <a:rPr lang="en-US" altLang="ja-JP" sz="1000" b="0" dirty="0" smtClean="0">
                          <a:latin typeface="ＭＳ ゴシック" pitchFamily="49" charset="-128"/>
                          <a:ea typeface="ＭＳ ゴシック" pitchFamily="49" charset="-128"/>
                        </a:rPr>
                        <a:t> 6</a:t>
                      </a:r>
                      <a:r>
                        <a:rPr lang="ja-JP" altLang="en-US" sz="1000" b="0" dirty="0" smtClean="0">
                          <a:latin typeface="ＭＳ ゴシック" pitchFamily="49" charset="-128"/>
                          <a:ea typeface="ＭＳ ゴシック" pitchFamily="49" charset="-128"/>
                        </a:rPr>
                        <a:t>月</a:t>
                      </a:r>
                      <a:r>
                        <a:rPr lang="en-US" altLang="ja-JP" sz="1000" b="0" dirty="0" smtClean="0">
                          <a:latin typeface="ＭＳ ゴシック" pitchFamily="49" charset="-128"/>
                          <a:ea typeface="ＭＳ ゴシック" pitchFamily="49" charset="-128"/>
                        </a:rPr>
                        <a:t>29</a:t>
                      </a:r>
                      <a:r>
                        <a:rPr lang="ja-JP" altLang="en-US" sz="1000" b="0" dirty="0" smtClean="0">
                          <a:latin typeface="ＭＳ ゴシック" pitchFamily="49" charset="-128"/>
                          <a:ea typeface="ＭＳ ゴシック" pitchFamily="49" charset="-128"/>
                        </a:rPr>
                        <a:t>日</a:t>
                      </a:r>
                      <a:endParaRPr kumimoji="1" lang="ja-JP" altLang="en-US" sz="1000" b="0" dirty="0">
                        <a:latin typeface="ＭＳ ゴシック" pitchFamily="49" charset="-128"/>
                        <a:ea typeface="ＭＳ ゴシック" pitchFamily="49" charset="-128"/>
                      </a:endParaRPr>
                    </a:p>
                  </a:txBody>
                  <a:tcPr anchor="ctr"/>
                </a:tc>
                <a:tc>
                  <a:txBody>
                    <a:bodyPr/>
                    <a:lstStyle/>
                    <a:p>
                      <a:r>
                        <a:rPr kumimoji="1" lang="en-US" altLang="ja-JP" sz="1000" b="0" dirty="0" err="1" smtClean="0">
                          <a:latin typeface="+mn-ea"/>
                          <a:ea typeface="+mn-ea"/>
                        </a:rPr>
                        <a:t>Sunmedia</a:t>
                      </a:r>
                      <a:r>
                        <a:rPr kumimoji="1" lang="ja-JP" altLang="en-US" sz="1000" b="0" dirty="0" smtClean="0">
                          <a:latin typeface="+mn-ea"/>
                          <a:ea typeface="+mn-ea"/>
                        </a:rPr>
                        <a:t>学術情報ソリューションセミナー　</a:t>
                      </a:r>
                      <a:r>
                        <a:rPr kumimoji="1" lang="en-US" altLang="ja-JP" sz="1000" b="0" dirty="0" smtClean="0">
                          <a:latin typeface="+mn-ea"/>
                          <a:ea typeface="+mn-ea"/>
                        </a:rPr>
                        <a:t>GakuNin</a:t>
                      </a:r>
                      <a:r>
                        <a:rPr kumimoji="1" lang="ja-JP" altLang="en-US" sz="1000" b="0" dirty="0" smtClean="0">
                          <a:latin typeface="+mn-ea"/>
                          <a:ea typeface="+mn-ea"/>
                        </a:rPr>
                        <a:t>説明</a:t>
                      </a:r>
                      <a:endParaRPr kumimoji="1" lang="ja-JP" altLang="en-US" sz="1000" b="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n-ea"/>
                          <a:ea typeface="+mn-ea"/>
                        </a:rPr>
                        <a:t>大阪</a:t>
                      </a:r>
                      <a:endParaRPr lang="en-US" altLang="ja-JP" sz="1000" b="0" dirty="0" smtClean="0">
                        <a:latin typeface="+mn-ea"/>
                        <a:ea typeface="+mn-ea"/>
                      </a:endParaRPr>
                    </a:p>
                  </a:txBody>
                  <a:tcPr anchor="ctr"/>
                </a:tc>
              </a:tr>
              <a:tr h="250114">
                <a:tc>
                  <a:txBody>
                    <a:bodyPr/>
                    <a:lstStyle/>
                    <a:p>
                      <a:r>
                        <a:rPr lang="en-US" altLang="ja-JP" sz="1000" b="0" dirty="0" smtClean="0">
                          <a:latin typeface="ＭＳ ゴシック" pitchFamily="49" charset="-128"/>
                          <a:ea typeface="ＭＳ ゴシック" pitchFamily="49" charset="-128"/>
                        </a:rPr>
                        <a:t> 7</a:t>
                      </a:r>
                      <a:r>
                        <a:rPr lang="ja-JP" altLang="en-US" sz="1000" b="0" dirty="0" smtClean="0">
                          <a:latin typeface="ＭＳ ゴシック" pitchFamily="49" charset="-128"/>
                          <a:ea typeface="ＭＳ ゴシック" pitchFamily="49" charset="-128"/>
                        </a:rPr>
                        <a:t>月</a:t>
                      </a:r>
                      <a:r>
                        <a:rPr lang="en-US" altLang="ja-JP" sz="1000" b="0" dirty="0" smtClean="0">
                          <a:latin typeface="ＭＳ ゴシック" pitchFamily="49" charset="-128"/>
                          <a:ea typeface="ＭＳ ゴシック" pitchFamily="49" charset="-128"/>
                        </a:rPr>
                        <a:t>02</a:t>
                      </a:r>
                      <a:r>
                        <a:rPr lang="ja-JP" altLang="en-US" sz="1000" b="0" dirty="0" smtClean="0">
                          <a:latin typeface="ＭＳ ゴシック" pitchFamily="49" charset="-128"/>
                          <a:ea typeface="ＭＳ ゴシック" pitchFamily="49" charset="-128"/>
                        </a:rPr>
                        <a:t>日</a:t>
                      </a:r>
                      <a:endParaRPr kumimoji="1" lang="ja-JP" altLang="en-US" sz="1000" b="0" dirty="0">
                        <a:latin typeface="ＭＳ ゴシック" pitchFamily="49" charset="-128"/>
                        <a:ea typeface="ＭＳ ゴシック" pitchFamily="49" charset="-128"/>
                      </a:endParaRPr>
                    </a:p>
                  </a:txBody>
                  <a:tcPr anchor="ctr"/>
                </a:tc>
                <a:tc>
                  <a:txBody>
                    <a:bodyPr/>
                    <a:lstStyle/>
                    <a:p>
                      <a:r>
                        <a:rPr kumimoji="1" lang="en-US" altLang="ja-JP" sz="1000" b="0" dirty="0" err="1" smtClean="0">
                          <a:latin typeface="+mn-ea"/>
                          <a:ea typeface="+mn-ea"/>
                        </a:rPr>
                        <a:t>Sunmedia</a:t>
                      </a:r>
                      <a:r>
                        <a:rPr kumimoji="1" lang="ja-JP" altLang="en-US" sz="1000" b="0" dirty="0" smtClean="0">
                          <a:latin typeface="+mn-ea"/>
                          <a:ea typeface="+mn-ea"/>
                        </a:rPr>
                        <a:t>学術情報ソリューションセミナー　</a:t>
                      </a:r>
                      <a:r>
                        <a:rPr kumimoji="1" lang="en-US" altLang="ja-JP" sz="1000" b="0" dirty="0" smtClean="0">
                          <a:latin typeface="+mn-ea"/>
                          <a:ea typeface="+mn-ea"/>
                        </a:rPr>
                        <a:t>GakuNin</a:t>
                      </a:r>
                      <a:r>
                        <a:rPr kumimoji="1" lang="ja-JP" altLang="en-US" sz="1000" b="0" dirty="0" smtClean="0">
                          <a:latin typeface="+mn-ea"/>
                          <a:ea typeface="+mn-ea"/>
                        </a:rPr>
                        <a:t>説明</a:t>
                      </a:r>
                      <a:endParaRPr kumimoji="1" lang="ja-JP" altLang="en-US" sz="1000" b="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n-ea"/>
                          <a:ea typeface="+mn-ea"/>
                        </a:rPr>
                        <a:t>六本木</a:t>
                      </a:r>
                    </a:p>
                  </a:txBody>
                  <a:tcPr anchor="ctr"/>
                </a:tc>
              </a:tr>
              <a:tr h="246152">
                <a:tc>
                  <a:txBody>
                    <a:bodyPr/>
                    <a:lstStyle/>
                    <a:p>
                      <a:r>
                        <a:rPr lang="en-US" altLang="ja-JP" sz="1000" b="0" dirty="0" smtClean="0">
                          <a:latin typeface="ＭＳ ゴシック" pitchFamily="49" charset="-128"/>
                          <a:ea typeface="ＭＳ ゴシック" pitchFamily="49" charset="-128"/>
                        </a:rPr>
                        <a:t> 7</a:t>
                      </a:r>
                      <a:r>
                        <a:rPr lang="ja-JP" altLang="en-US" sz="1000" b="0" dirty="0" smtClean="0">
                          <a:latin typeface="ＭＳ ゴシック" pitchFamily="49" charset="-128"/>
                          <a:ea typeface="ＭＳ ゴシック" pitchFamily="49" charset="-128"/>
                        </a:rPr>
                        <a:t>月</a:t>
                      </a:r>
                      <a:r>
                        <a:rPr lang="en-US" altLang="ja-JP" sz="1000" b="0" dirty="0" smtClean="0">
                          <a:latin typeface="ＭＳ ゴシック" pitchFamily="49" charset="-128"/>
                          <a:ea typeface="ＭＳ ゴシック" pitchFamily="49" charset="-128"/>
                        </a:rPr>
                        <a:t>7,8</a:t>
                      </a:r>
                      <a:r>
                        <a:rPr lang="ja-JP" altLang="en-US" sz="1000" b="0" dirty="0" smtClean="0">
                          <a:latin typeface="ＭＳ ゴシック" pitchFamily="49" charset="-128"/>
                          <a:ea typeface="ＭＳ ゴシック" pitchFamily="49" charset="-128"/>
                        </a:rPr>
                        <a:t>日</a:t>
                      </a:r>
                      <a:endParaRPr kumimoji="1" lang="ja-JP" altLang="en-US" sz="1000" b="0" dirty="0">
                        <a:latin typeface="ＭＳ ゴシック" pitchFamily="49" charset="-128"/>
                        <a:ea typeface="ＭＳ ゴシック" pitchFamily="49" charset="-128"/>
                      </a:endParaRPr>
                    </a:p>
                  </a:txBody>
                  <a:tcPr anchor="ctr"/>
                </a:tc>
                <a:tc>
                  <a:txBody>
                    <a:bodyPr/>
                    <a:lstStyle/>
                    <a:p>
                      <a:r>
                        <a:rPr kumimoji="1" lang="ja-JP" altLang="en-US" sz="1000" b="0" u="sng" dirty="0" smtClean="0">
                          <a:latin typeface="+mn-ea"/>
                          <a:ea typeface="+mn-ea"/>
                        </a:rPr>
                        <a:t>シボレス</a:t>
                      </a:r>
                      <a:r>
                        <a:rPr kumimoji="1" lang="en-US" altLang="ja-JP" sz="1000" b="0" u="sng" dirty="0" smtClean="0">
                          <a:latin typeface="+mn-ea"/>
                          <a:ea typeface="+mn-ea"/>
                        </a:rPr>
                        <a:t>IdP, SP</a:t>
                      </a:r>
                      <a:r>
                        <a:rPr kumimoji="1" lang="ja-JP" altLang="en-US" sz="1000" b="0" u="sng" dirty="0" smtClean="0">
                          <a:latin typeface="+mn-ea"/>
                          <a:ea typeface="+mn-ea"/>
                        </a:rPr>
                        <a:t>研修会</a:t>
                      </a:r>
                      <a:endParaRPr kumimoji="1" lang="ja-JP" altLang="en-US" sz="1000" b="0" u="sng"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0" dirty="0" smtClean="0">
                          <a:latin typeface="+mn-ea"/>
                          <a:ea typeface="+mn-ea"/>
                        </a:rPr>
                        <a:t>NII</a:t>
                      </a:r>
                      <a:endParaRPr lang="ja-JP" altLang="en-US" sz="1000" b="0" dirty="0" smtClean="0">
                        <a:latin typeface="+mn-ea"/>
                        <a:ea typeface="+mn-ea"/>
                      </a:endParaRPr>
                    </a:p>
                  </a:txBody>
                  <a:tcPr anchor="ctr"/>
                </a:tc>
              </a:tr>
              <a:tr h="246152">
                <a:tc>
                  <a:txBody>
                    <a:bodyPr/>
                    <a:lstStyle/>
                    <a:p>
                      <a:r>
                        <a:rPr kumimoji="1" lang="en-US" altLang="ja-JP" sz="1000" b="0" dirty="0" smtClean="0">
                          <a:latin typeface="ＭＳ ゴシック" pitchFamily="49" charset="-128"/>
                          <a:ea typeface="ＭＳ ゴシック" pitchFamily="49" charset="-128"/>
                        </a:rPr>
                        <a:t> 7</a:t>
                      </a:r>
                      <a:r>
                        <a:rPr kumimoji="1" lang="ja-JP" altLang="en-US" sz="1000" b="0" dirty="0" smtClean="0">
                          <a:latin typeface="ＭＳ ゴシック" pitchFamily="49" charset="-128"/>
                          <a:ea typeface="ＭＳ ゴシック" pitchFamily="49" charset="-128"/>
                        </a:rPr>
                        <a:t>月</a:t>
                      </a:r>
                      <a:r>
                        <a:rPr kumimoji="1" lang="en-US" altLang="ja-JP" sz="1000" b="0" dirty="0" smtClean="0">
                          <a:latin typeface="ＭＳ ゴシック" pitchFamily="49" charset="-128"/>
                          <a:ea typeface="ＭＳ ゴシック" pitchFamily="49" charset="-128"/>
                        </a:rPr>
                        <a:t>15</a:t>
                      </a:r>
                      <a:r>
                        <a:rPr kumimoji="1" lang="ja-JP" altLang="en-US" sz="1000" b="0" dirty="0" smtClean="0">
                          <a:latin typeface="ＭＳ ゴシック" pitchFamily="49" charset="-128"/>
                          <a:ea typeface="ＭＳ ゴシック" pitchFamily="49" charset="-128"/>
                        </a:rPr>
                        <a:t>日</a:t>
                      </a:r>
                      <a:endParaRPr kumimoji="1" lang="ja-JP" altLang="en-US" sz="1000" b="0" dirty="0">
                        <a:latin typeface="ＭＳ ゴシック" pitchFamily="49" charset="-128"/>
                        <a:ea typeface="ＭＳ ゴシック" pitchFamily="49" charset="-128"/>
                      </a:endParaRPr>
                    </a:p>
                  </a:txBody>
                  <a:tcPr anchor="ctr"/>
                </a:tc>
                <a:tc>
                  <a:txBody>
                    <a:bodyPr/>
                    <a:lstStyle/>
                    <a:p>
                      <a:r>
                        <a:rPr kumimoji="1" lang="ja-JP" altLang="en-US" sz="1000" b="0" dirty="0" smtClean="0">
                          <a:latin typeface="+mn-ea"/>
                          <a:ea typeface="+mn-ea"/>
                        </a:rPr>
                        <a:t>第７回国立大学法人情報系センター協議会</a:t>
                      </a:r>
                      <a:endParaRPr kumimoji="1" lang="ja-JP" altLang="en-US" sz="1000" b="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n-ea"/>
                          <a:ea typeface="+mn-ea"/>
                        </a:rPr>
                        <a:t>海洋大学</a:t>
                      </a:r>
                    </a:p>
                  </a:txBody>
                  <a:tcPr anchor="ctr"/>
                </a:tc>
              </a:tr>
              <a:tr h="246152">
                <a:tc>
                  <a:txBody>
                    <a:bodyPr/>
                    <a:lstStyle/>
                    <a:p>
                      <a:r>
                        <a:rPr kumimoji="1" lang="en-US" altLang="ja-JP" sz="1000" b="0" baseline="0" dirty="0" smtClean="0">
                          <a:latin typeface="ＭＳ ゴシック" pitchFamily="49" charset="-128"/>
                          <a:ea typeface="ＭＳ ゴシック" pitchFamily="49" charset="-128"/>
                        </a:rPr>
                        <a:t> 7</a:t>
                      </a:r>
                      <a:r>
                        <a:rPr kumimoji="1" lang="ja-JP" altLang="en-US" sz="1000" b="0" dirty="0" smtClean="0">
                          <a:latin typeface="ＭＳ ゴシック" pitchFamily="49" charset="-128"/>
                          <a:ea typeface="ＭＳ ゴシック" pitchFamily="49" charset="-128"/>
                        </a:rPr>
                        <a:t>月</a:t>
                      </a:r>
                      <a:r>
                        <a:rPr kumimoji="1" lang="en-US" altLang="ja-JP" sz="1000" b="0" dirty="0" smtClean="0">
                          <a:latin typeface="ＭＳ ゴシック" pitchFamily="49" charset="-128"/>
                          <a:ea typeface="ＭＳ ゴシック" pitchFamily="49" charset="-128"/>
                        </a:rPr>
                        <a:t>19</a:t>
                      </a:r>
                      <a:r>
                        <a:rPr kumimoji="1" lang="ja-JP" altLang="en-US" sz="1000" b="0" dirty="0" smtClean="0">
                          <a:latin typeface="ＭＳ ゴシック" pitchFamily="49" charset="-128"/>
                          <a:ea typeface="ＭＳ ゴシック" pitchFamily="49" charset="-128"/>
                        </a:rPr>
                        <a:t>日</a:t>
                      </a:r>
                      <a:r>
                        <a:rPr kumimoji="1" lang="en-US" altLang="ja-JP" sz="1000" b="0" dirty="0" smtClean="0">
                          <a:latin typeface="ＭＳ ゴシック" pitchFamily="49" charset="-128"/>
                          <a:ea typeface="ＭＳ ゴシック" pitchFamily="49" charset="-128"/>
                        </a:rPr>
                        <a:t>-23</a:t>
                      </a:r>
                      <a:r>
                        <a:rPr kumimoji="1" lang="ja-JP" altLang="en-US" sz="1000" b="0" dirty="0" smtClean="0">
                          <a:latin typeface="ＭＳ ゴシック" pitchFamily="49" charset="-128"/>
                          <a:ea typeface="ＭＳ ゴシック" pitchFamily="49" charset="-128"/>
                        </a:rPr>
                        <a:t>日</a:t>
                      </a:r>
                      <a:endParaRPr kumimoji="1" lang="ja-JP" altLang="en-US" sz="1000" b="0" dirty="0">
                        <a:latin typeface="ＭＳ ゴシック" pitchFamily="49" charset="-128"/>
                        <a:ea typeface="ＭＳ ゴシック" pitchFamily="49" charset="-128"/>
                      </a:endParaRPr>
                    </a:p>
                  </a:txBody>
                  <a:tcPr anchor="ctr"/>
                </a:tc>
                <a:tc>
                  <a:txBody>
                    <a:bodyPr/>
                    <a:lstStyle/>
                    <a:p>
                      <a:r>
                        <a:rPr kumimoji="1" lang="en-US" altLang="ja-JP" sz="1000" b="0" dirty="0" smtClean="0">
                          <a:latin typeface="+mn-ea"/>
                          <a:ea typeface="+mn-ea"/>
                        </a:rPr>
                        <a:t>IEEE SAINT GakuNin</a:t>
                      </a:r>
                      <a:r>
                        <a:rPr kumimoji="1" lang="ja-JP" altLang="en-US" sz="1000" b="0" dirty="0" smtClean="0">
                          <a:latin typeface="+mn-ea"/>
                          <a:ea typeface="+mn-ea"/>
                        </a:rPr>
                        <a:t>ブース出展</a:t>
                      </a:r>
                      <a:endParaRPr kumimoji="1" lang="ja-JP" altLang="en-US" sz="1000" b="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n-ea"/>
                          <a:ea typeface="+mn-ea"/>
                        </a:rPr>
                        <a:t>ソウル</a:t>
                      </a:r>
                      <a:endParaRPr lang="zh-CN" altLang="en-US" sz="1000" b="0" dirty="0" smtClean="0">
                        <a:latin typeface="+mn-ea"/>
                        <a:ea typeface="+mn-ea"/>
                      </a:endParaRPr>
                    </a:p>
                  </a:txBody>
                  <a:tcPr anchor="ctr"/>
                </a:tc>
              </a:tr>
              <a:tr h="246152">
                <a:tc>
                  <a:txBody>
                    <a:bodyPr/>
                    <a:lstStyle/>
                    <a:p>
                      <a:r>
                        <a:rPr lang="en-US" altLang="ja-JP" sz="1000" b="0" dirty="0" smtClean="0">
                          <a:latin typeface="ＭＳ ゴシック" pitchFamily="49" charset="-128"/>
                          <a:ea typeface="ＭＳ ゴシック" pitchFamily="49" charset="-128"/>
                        </a:rPr>
                        <a:t> 7</a:t>
                      </a:r>
                      <a:r>
                        <a:rPr lang="ja-JP" altLang="en-US" sz="1000" b="0" dirty="0" smtClean="0">
                          <a:latin typeface="ＭＳ ゴシック" pitchFamily="49" charset="-128"/>
                          <a:ea typeface="ＭＳ ゴシック" pitchFamily="49" charset="-128"/>
                        </a:rPr>
                        <a:t>月</a:t>
                      </a:r>
                      <a:r>
                        <a:rPr lang="en-US" altLang="ja-JP" sz="1000" b="0" dirty="0" smtClean="0">
                          <a:latin typeface="ＭＳ ゴシック" pitchFamily="49" charset="-128"/>
                          <a:ea typeface="ＭＳ ゴシック" pitchFamily="49" charset="-128"/>
                        </a:rPr>
                        <a:t>28</a:t>
                      </a:r>
                      <a:r>
                        <a:rPr lang="ja-JP" altLang="en-US" sz="1000" b="0" dirty="0" smtClean="0">
                          <a:latin typeface="ＭＳ ゴシック" pitchFamily="49" charset="-128"/>
                          <a:ea typeface="ＭＳ ゴシック" pitchFamily="49" charset="-128"/>
                        </a:rPr>
                        <a:t>日</a:t>
                      </a:r>
                      <a:endParaRPr kumimoji="1" lang="ja-JP" altLang="en-US" sz="1000" b="0" dirty="0">
                        <a:latin typeface="ＭＳ ゴシック" pitchFamily="49" charset="-128"/>
                        <a:ea typeface="ＭＳ ゴシック" pitchFamily="49" charset="-128"/>
                      </a:endParaRPr>
                    </a:p>
                  </a:txBody>
                  <a:tcPr anchor="ctr"/>
                </a:tc>
                <a:tc>
                  <a:txBody>
                    <a:bodyPr/>
                    <a:lstStyle/>
                    <a:p>
                      <a:r>
                        <a:rPr lang="en-US" altLang="ja-JP" sz="1000" b="0" dirty="0" smtClean="0">
                          <a:latin typeface="+mn-ea"/>
                          <a:ea typeface="+mn-ea"/>
                        </a:rPr>
                        <a:t>e-Learning</a:t>
                      </a:r>
                      <a:r>
                        <a:rPr lang="ja-JP" altLang="en-US" sz="1000" b="0" dirty="0" smtClean="0">
                          <a:latin typeface="+mn-ea"/>
                          <a:ea typeface="+mn-ea"/>
                        </a:rPr>
                        <a:t>ワールド </a:t>
                      </a:r>
                      <a:r>
                        <a:rPr lang="en-US" altLang="ja-JP" sz="1000" b="0" dirty="0" smtClean="0">
                          <a:latin typeface="+mn-ea"/>
                          <a:ea typeface="+mn-ea"/>
                        </a:rPr>
                        <a:t>GakuNin</a:t>
                      </a:r>
                      <a:r>
                        <a:rPr lang="ja-JP" altLang="en-US" sz="1000" b="0" dirty="0" smtClean="0">
                          <a:latin typeface="+mn-ea"/>
                          <a:ea typeface="+mn-ea"/>
                        </a:rPr>
                        <a:t>ブース出展</a:t>
                      </a:r>
                      <a:endParaRPr kumimoji="1" lang="ja-JP" altLang="en-US" sz="1000" b="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n-ea"/>
                          <a:ea typeface="+mn-ea"/>
                        </a:rPr>
                        <a:t>東京ビックサイト</a:t>
                      </a:r>
                    </a:p>
                  </a:txBody>
                  <a:tcPr anchor="ctr"/>
                </a:tc>
              </a:tr>
              <a:tr h="246152">
                <a:tc>
                  <a:txBody>
                    <a:bodyPr/>
                    <a:lstStyle/>
                    <a:p>
                      <a:r>
                        <a:rPr kumimoji="1" lang="en-US" altLang="ja-JP" sz="1000" b="0" dirty="0" smtClean="0">
                          <a:latin typeface="ＭＳ ゴシック" pitchFamily="49" charset="-128"/>
                          <a:ea typeface="ＭＳ ゴシック" pitchFamily="49" charset="-128"/>
                        </a:rPr>
                        <a:t> 9</a:t>
                      </a:r>
                      <a:r>
                        <a:rPr kumimoji="1" lang="ja-JP" altLang="en-US" sz="1000" b="0" dirty="0" smtClean="0">
                          <a:latin typeface="ＭＳ ゴシック" pitchFamily="49" charset="-128"/>
                          <a:ea typeface="ＭＳ ゴシック" pitchFamily="49" charset="-128"/>
                        </a:rPr>
                        <a:t>月</a:t>
                      </a:r>
                      <a:r>
                        <a:rPr kumimoji="1" lang="en-US" altLang="ja-JP" sz="1000" b="0" dirty="0" smtClean="0">
                          <a:latin typeface="ＭＳ ゴシック" pitchFamily="49" charset="-128"/>
                          <a:ea typeface="ＭＳ ゴシック" pitchFamily="49" charset="-128"/>
                        </a:rPr>
                        <a:t>09</a:t>
                      </a:r>
                      <a:r>
                        <a:rPr kumimoji="1" lang="ja-JP" altLang="en-US" sz="1000" b="0" dirty="0" smtClean="0">
                          <a:latin typeface="ＭＳ ゴシック" pitchFamily="49" charset="-128"/>
                          <a:ea typeface="ＭＳ ゴシック" pitchFamily="49" charset="-128"/>
                        </a:rPr>
                        <a:t>日</a:t>
                      </a:r>
                      <a:endParaRPr kumimoji="1" lang="ja-JP" altLang="en-US" sz="1000" b="0" dirty="0">
                        <a:latin typeface="ＭＳ ゴシック" pitchFamily="49" charset="-128"/>
                        <a:ea typeface="ＭＳ ゴシック" pitchFamily="49" charset="-128"/>
                      </a:endParaRPr>
                    </a:p>
                  </a:txBody>
                  <a:tcPr anchor="ctr"/>
                </a:tc>
                <a:tc>
                  <a:txBody>
                    <a:bodyPr/>
                    <a:lstStyle/>
                    <a:p>
                      <a:r>
                        <a:rPr kumimoji="1" lang="ja-JP" altLang="en-US" sz="1000" b="0" dirty="0" smtClean="0">
                          <a:latin typeface="+mn-ea"/>
                          <a:ea typeface="+mn-ea"/>
                        </a:rPr>
                        <a:t>第</a:t>
                      </a:r>
                      <a:r>
                        <a:rPr kumimoji="1" lang="en-US" altLang="ja-JP" sz="1000" b="0" dirty="0" smtClean="0">
                          <a:latin typeface="+mn-ea"/>
                          <a:ea typeface="+mn-ea"/>
                        </a:rPr>
                        <a:t>5</a:t>
                      </a:r>
                      <a:r>
                        <a:rPr kumimoji="1" lang="ja-JP" altLang="en-US" sz="1000" b="0" dirty="0" smtClean="0">
                          <a:latin typeface="+mn-ea"/>
                          <a:ea typeface="+mn-ea"/>
                        </a:rPr>
                        <a:t>回情報系センター研究交流・連絡会議</a:t>
                      </a:r>
                      <a:endParaRPr kumimoji="1" lang="ja-JP" altLang="en-US" sz="1000" b="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n-ea"/>
                          <a:ea typeface="+mn-ea"/>
                        </a:rPr>
                        <a:t>和歌山</a:t>
                      </a:r>
                    </a:p>
                  </a:txBody>
                  <a:tcPr anchor="ctr"/>
                </a:tc>
              </a:tr>
              <a:tr h="246152">
                <a:tc>
                  <a:txBody>
                    <a:bodyPr/>
                    <a:lstStyle/>
                    <a:p>
                      <a:r>
                        <a:rPr lang="en-US" altLang="ja-JP" sz="1000" b="0" baseline="0" dirty="0" smtClean="0">
                          <a:latin typeface="ＭＳ ゴシック" pitchFamily="49" charset="-128"/>
                          <a:ea typeface="ＭＳ ゴシック" pitchFamily="49" charset="-128"/>
                        </a:rPr>
                        <a:t> 9</a:t>
                      </a:r>
                      <a:r>
                        <a:rPr lang="ja-JP" altLang="en-US" sz="1000" b="0" dirty="0" smtClean="0">
                          <a:latin typeface="ＭＳ ゴシック" pitchFamily="49" charset="-128"/>
                          <a:ea typeface="ＭＳ ゴシック" pitchFamily="49" charset="-128"/>
                        </a:rPr>
                        <a:t>月</a:t>
                      </a:r>
                      <a:r>
                        <a:rPr lang="en-US" altLang="ja-JP" sz="1000" b="0" dirty="0" smtClean="0">
                          <a:latin typeface="ＭＳ ゴシック" pitchFamily="49" charset="-128"/>
                          <a:ea typeface="ＭＳ ゴシック" pitchFamily="49" charset="-128"/>
                        </a:rPr>
                        <a:t>16-17</a:t>
                      </a:r>
                      <a:r>
                        <a:rPr lang="ja-JP" altLang="en-US" sz="1000" b="0" dirty="0" smtClean="0">
                          <a:latin typeface="ＭＳ ゴシック" pitchFamily="49" charset="-128"/>
                          <a:ea typeface="ＭＳ ゴシック" pitchFamily="49" charset="-128"/>
                        </a:rPr>
                        <a:t>日</a:t>
                      </a:r>
                      <a:endParaRPr kumimoji="1" lang="ja-JP" altLang="en-US" sz="1000" b="0" dirty="0">
                        <a:latin typeface="ＭＳ ゴシック" pitchFamily="49" charset="-128"/>
                        <a:ea typeface="ＭＳ ゴシック" pitchFamily="49" charset="-128"/>
                      </a:endParaRPr>
                    </a:p>
                  </a:txBody>
                  <a:tcPr anchor="ctr"/>
                </a:tc>
                <a:tc>
                  <a:txBody>
                    <a:bodyPr/>
                    <a:lstStyle/>
                    <a:p>
                      <a:r>
                        <a:rPr kumimoji="1" lang="ja-JP" altLang="en-US" sz="1000" b="0" u="sng" dirty="0" smtClean="0">
                          <a:latin typeface="+mn-ea"/>
                          <a:ea typeface="+mn-ea"/>
                        </a:rPr>
                        <a:t>シボレス</a:t>
                      </a:r>
                      <a:r>
                        <a:rPr kumimoji="1" lang="en-US" altLang="ja-JP" sz="1000" b="0" u="sng" dirty="0" smtClean="0">
                          <a:latin typeface="+mn-ea"/>
                          <a:ea typeface="+mn-ea"/>
                        </a:rPr>
                        <a:t>IdP, SP</a:t>
                      </a:r>
                      <a:r>
                        <a:rPr kumimoji="1" lang="ja-JP" altLang="en-US" sz="1000" b="0" u="sng" dirty="0" smtClean="0">
                          <a:latin typeface="+mn-ea"/>
                          <a:ea typeface="+mn-ea"/>
                        </a:rPr>
                        <a:t>研修会</a:t>
                      </a:r>
                      <a:endParaRPr kumimoji="1" lang="ja-JP" altLang="en-US" sz="1000" b="0" u="sng"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0" dirty="0" smtClean="0">
                          <a:latin typeface="+mn-ea"/>
                          <a:ea typeface="+mn-ea"/>
                        </a:rPr>
                        <a:t>NII</a:t>
                      </a:r>
                      <a:endParaRPr lang="ja-JP" altLang="en-US" sz="1000" b="0" dirty="0" smtClean="0">
                        <a:latin typeface="+mn-ea"/>
                        <a:ea typeface="+mn-ea"/>
                      </a:endParaRPr>
                    </a:p>
                  </a:txBody>
                  <a:tcPr anchor="ctr"/>
                </a:tc>
              </a:tr>
              <a:tr h="246152">
                <a:tc>
                  <a:txBody>
                    <a:bodyPr/>
                    <a:lstStyle/>
                    <a:p>
                      <a:r>
                        <a:rPr kumimoji="1" lang="en-US" altLang="ja-JP" sz="1000" b="0" dirty="0" smtClean="0">
                          <a:latin typeface="ＭＳ ゴシック" pitchFamily="49" charset="-128"/>
                          <a:ea typeface="ＭＳ ゴシック" pitchFamily="49" charset="-128"/>
                        </a:rPr>
                        <a:t> 9</a:t>
                      </a:r>
                      <a:r>
                        <a:rPr kumimoji="1" lang="ja-JP" altLang="en-US" sz="1000" b="0" dirty="0" smtClean="0">
                          <a:latin typeface="ＭＳ ゴシック" pitchFamily="49" charset="-128"/>
                          <a:ea typeface="ＭＳ ゴシック" pitchFamily="49" charset="-128"/>
                        </a:rPr>
                        <a:t>月</a:t>
                      </a:r>
                      <a:r>
                        <a:rPr kumimoji="1" lang="en-US" altLang="ja-JP" sz="1000" b="0" dirty="0" smtClean="0">
                          <a:latin typeface="ＭＳ ゴシック" pitchFamily="49" charset="-128"/>
                          <a:ea typeface="ＭＳ ゴシック" pitchFamily="49" charset="-128"/>
                        </a:rPr>
                        <a:t>27-28</a:t>
                      </a:r>
                      <a:r>
                        <a:rPr kumimoji="1" lang="ja-JP" altLang="en-US" sz="1000" b="0" dirty="0" smtClean="0">
                          <a:latin typeface="ＭＳ ゴシック" pitchFamily="49" charset="-128"/>
                          <a:ea typeface="ＭＳ ゴシック" pitchFamily="49" charset="-128"/>
                        </a:rPr>
                        <a:t>日</a:t>
                      </a:r>
                      <a:endParaRPr kumimoji="1" lang="ja-JP" altLang="en-US" sz="1000" b="0" dirty="0">
                        <a:latin typeface="ＭＳ ゴシック" pitchFamily="49" charset="-128"/>
                        <a:ea typeface="ＭＳ ゴシック" pitchFamily="49" charset="-128"/>
                      </a:endParaRPr>
                    </a:p>
                  </a:txBody>
                  <a:tcPr anchor="ctr"/>
                </a:tc>
                <a:tc>
                  <a:txBody>
                    <a:bodyPr/>
                    <a:lstStyle/>
                    <a:p>
                      <a:r>
                        <a:rPr kumimoji="1" lang="en-US" altLang="ja-JP" sz="1000" b="0" dirty="0" smtClean="0">
                          <a:latin typeface="+mn-ea"/>
                          <a:ea typeface="+mn-ea"/>
                        </a:rPr>
                        <a:t>TOPIC</a:t>
                      </a:r>
                      <a:r>
                        <a:rPr kumimoji="1" lang="ja-JP" altLang="en-US" sz="1000" b="0" dirty="0" smtClean="0">
                          <a:latin typeface="+mn-ea"/>
                          <a:ea typeface="+mn-ea"/>
                        </a:rPr>
                        <a:t>ネットワーク担当職員研修会</a:t>
                      </a:r>
                      <a:endParaRPr kumimoji="1" lang="ja-JP" altLang="en-US" sz="1000" b="0" dirty="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n-ea"/>
                          <a:ea typeface="+mn-ea"/>
                        </a:rPr>
                        <a:t>岩手</a:t>
                      </a:r>
                    </a:p>
                  </a:txBody>
                  <a:tcPr anchor="ctr"/>
                </a:tc>
              </a:tr>
              <a:tr h="246152">
                <a:tc>
                  <a:txBody>
                    <a:bodyPr/>
                    <a:lstStyle/>
                    <a:p>
                      <a:r>
                        <a:rPr lang="en-US" altLang="ja-JP" sz="1000" b="0" baseline="0" dirty="0" smtClean="0">
                          <a:latin typeface="ＭＳ ゴシック" pitchFamily="49" charset="-128"/>
                          <a:ea typeface="ＭＳ ゴシック" pitchFamily="49" charset="-128"/>
                        </a:rPr>
                        <a:t>10</a:t>
                      </a:r>
                      <a:r>
                        <a:rPr lang="ja-JP" altLang="en-US" sz="1000" b="0" dirty="0" smtClean="0">
                          <a:latin typeface="ＭＳ ゴシック" pitchFamily="49" charset="-128"/>
                          <a:ea typeface="ＭＳ ゴシック" pitchFamily="49" charset="-128"/>
                        </a:rPr>
                        <a:t>月</a:t>
                      </a:r>
                      <a:r>
                        <a:rPr lang="en-US" altLang="ja-JP" sz="1000" b="0" dirty="0" smtClean="0">
                          <a:latin typeface="ＭＳ ゴシック" pitchFamily="49" charset="-128"/>
                          <a:ea typeface="ＭＳ ゴシック" pitchFamily="49" charset="-128"/>
                        </a:rPr>
                        <a:t>7-8</a:t>
                      </a:r>
                      <a:r>
                        <a:rPr lang="ja-JP" altLang="en-US" sz="1000" b="0" dirty="0" smtClean="0">
                          <a:latin typeface="ＭＳ ゴシック" pitchFamily="49" charset="-128"/>
                          <a:ea typeface="ＭＳ ゴシック" pitchFamily="49" charset="-128"/>
                        </a:rPr>
                        <a:t>日</a:t>
                      </a:r>
                      <a:endParaRPr kumimoji="1" lang="ja-JP" altLang="en-US" sz="1000" b="0" dirty="0">
                        <a:latin typeface="ＭＳ ゴシック" pitchFamily="49" charset="-128"/>
                        <a:ea typeface="ＭＳ ゴシック" pitchFamily="49"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sng" dirty="0" smtClean="0">
                          <a:latin typeface="+mn-ea"/>
                          <a:ea typeface="+mn-ea"/>
                        </a:rPr>
                        <a:t>シボレス</a:t>
                      </a:r>
                      <a:r>
                        <a:rPr kumimoji="1" lang="en-US" altLang="ja-JP" sz="1000" b="0" u="sng" dirty="0" smtClean="0">
                          <a:latin typeface="+mn-ea"/>
                          <a:ea typeface="+mn-ea"/>
                        </a:rPr>
                        <a:t>IdP, SP</a:t>
                      </a:r>
                      <a:r>
                        <a:rPr kumimoji="1" lang="ja-JP" altLang="en-US" sz="1000" b="0" u="sng" dirty="0" smtClean="0">
                          <a:latin typeface="+mn-ea"/>
                          <a:ea typeface="+mn-ea"/>
                        </a:rPr>
                        <a:t>研修会</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0" dirty="0" smtClean="0">
                          <a:latin typeface="+mn-ea"/>
                          <a:ea typeface="+mn-ea"/>
                        </a:rPr>
                        <a:t>NII</a:t>
                      </a:r>
                      <a:endParaRPr lang="ja-JP" altLang="en-US" sz="1000" b="0" dirty="0" smtClean="0">
                        <a:latin typeface="+mn-ea"/>
                        <a:ea typeface="+mn-ea"/>
                      </a:endParaRPr>
                    </a:p>
                  </a:txBody>
                  <a:tcPr anchor="ctr"/>
                </a:tc>
              </a:tr>
              <a:tr h="246152">
                <a:tc>
                  <a:txBody>
                    <a:bodyPr/>
                    <a:lstStyle/>
                    <a:p>
                      <a:r>
                        <a:rPr kumimoji="1" lang="en-US" altLang="ja-JP" sz="1000" b="0" dirty="0" smtClean="0">
                          <a:latin typeface="ＭＳ ゴシック" pitchFamily="49" charset="-128"/>
                          <a:ea typeface="ＭＳ ゴシック" pitchFamily="49" charset="-128"/>
                        </a:rPr>
                        <a:t>11</a:t>
                      </a:r>
                      <a:r>
                        <a:rPr kumimoji="1" lang="ja-JP" altLang="en-US" sz="1000" b="0" dirty="0" smtClean="0">
                          <a:latin typeface="ＭＳ ゴシック" pitchFamily="49" charset="-128"/>
                          <a:ea typeface="ＭＳ ゴシック" pitchFamily="49" charset="-128"/>
                        </a:rPr>
                        <a:t>月</a:t>
                      </a:r>
                      <a:r>
                        <a:rPr kumimoji="1" lang="en-US" altLang="ja-JP" sz="1000" b="0" dirty="0" smtClean="0">
                          <a:latin typeface="ＭＳ ゴシック" pitchFamily="49" charset="-128"/>
                          <a:ea typeface="ＭＳ ゴシック" pitchFamily="49" charset="-128"/>
                        </a:rPr>
                        <a:t>01</a:t>
                      </a:r>
                      <a:r>
                        <a:rPr kumimoji="1" lang="ja-JP" altLang="en-US" sz="1000" b="0" dirty="0" smtClean="0">
                          <a:latin typeface="ＭＳ ゴシック" pitchFamily="49" charset="-128"/>
                          <a:ea typeface="ＭＳ ゴシック" pitchFamily="49" charset="-128"/>
                        </a:rPr>
                        <a:t>日</a:t>
                      </a:r>
                      <a:r>
                        <a:rPr kumimoji="1" lang="en-US" altLang="ja-JP" sz="1000" b="0" dirty="0" smtClean="0">
                          <a:latin typeface="ＭＳ ゴシック" pitchFamily="49" charset="-128"/>
                          <a:ea typeface="ＭＳ ゴシック" pitchFamily="49" charset="-128"/>
                        </a:rPr>
                        <a:t>-</a:t>
                      </a:r>
                      <a:endParaRPr kumimoji="1" lang="ja-JP" altLang="en-US" sz="1000" b="0" dirty="0">
                        <a:latin typeface="ＭＳ ゴシック" pitchFamily="49" charset="-128"/>
                        <a:ea typeface="ＭＳ ゴシック" pitchFamily="49"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latin typeface="+mn-ea"/>
                          <a:ea typeface="+mn-ea"/>
                        </a:rPr>
                        <a:t>Internet2 Fall Meeting</a:t>
                      </a:r>
                      <a:r>
                        <a:rPr kumimoji="1" lang="en-US" altLang="ja-JP" sz="1000" b="0" baseline="0" dirty="0" smtClean="0">
                          <a:latin typeface="+mn-ea"/>
                          <a:ea typeface="+mn-ea"/>
                        </a:rPr>
                        <a:t> </a:t>
                      </a:r>
                      <a:r>
                        <a:rPr kumimoji="1" lang="ja-JP" altLang="en-US" sz="1000" b="0" baseline="0" dirty="0" smtClean="0">
                          <a:latin typeface="+mn-ea"/>
                          <a:ea typeface="+mn-ea"/>
                        </a:rPr>
                        <a:t>出展</a:t>
                      </a:r>
                      <a:endParaRPr kumimoji="1" lang="ja-JP" altLang="en-US" sz="1000" b="0"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n-ea"/>
                          <a:ea typeface="+mn-ea"/>
                        </a:rPr>
                        <a:t>アトランタ</a:t>
                      </a:r>
                    </a:p>
                  </a:txBody>
                  <a:tcPr anchor="ctr"/>
                </a:tc>
              </a:tr>
              <a:tr h="246152">
                <a:tc>
                  <a:txBody>
                    <a:bodyPr/>
                    <a:lstStyle/>
                    <a:p>
                      <a:r>
                        <a:rPr kumimoji="1" lang="en-US" altLang="ja-JP" sz="1000" b="0" dirty="0" smtClean="0">
                          <a:latin typeface="ＭＳ ゴシック" pitchFamily="49" charset="-128"/>
                          <a:ea typeface="ＭＳ ゴシック" pitchFamily="49" charset="-128"/>
                        </a:rPr>
                        <a:t>11</a:t>
                      </a:r>
                      <a:r>
                        <a:rPr kumimoji="1" lang="ja-JP" altLang="en-US" sz="1000" b="0" dirty="0" smtClean="0">
                          <a:latin typeface="ＭＳ ゴシック" pitchFamily="49" charset="-128"/>
                          <a:ea typeface="ＭＳ ゴシック" pitchFamily="49" charset="-128"/>
                        </a:rPr>
                        <a:t>月</a:t>
                      </a:r>
                      <a:r>
                        <a:rPr kumimoji="1" lang="en-US" altLang="ja-JP" sz="1000" b="0" dirty="0" smtClean="0">
                          <a:latin typeface="ＭＳ ゴシック" pitchFamily="49" charset="-128"/>
                          <a:ea typeface="ＭＳ ゴシック" pitchFamily="49" charset="-128"/>
                        </a:rPr>
                        <a:t>15-16</a:t>
                      </a:r>
                      <a:r>
                        <a:rPr kumimoji="1" lang="ja-JP" altLang="en-US" sz="1000" b="0" dirty="0" smtClean="0">
                          <a:latin typeface="ＭＳ ゴシック" pitchFamily="49" charset="-128"/>
                          <a:ea typeface="ＭＳ ゴシック" pitchFamily="49" charset="-128"/>
                        </a:rPr>
                        <a:t>日</a:t>
                      </a:r>
                      <a:endParaRPr kumimoji="1" lang="en-US" altLang="ja-JP" sz="1000" b="0" dirty="0" smtClean="0">
                        <a:latin typeface="ＭＳ ゴシック" pitchFamily="49" charset="-128"/>
                        <a:ea typeface="ＭＳ ゴシック" pitchFamily="49"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sng" dirty="0" smtClean="0">
                          <a:latin typeface="+mn-ea"/>
                          <a:ea typeface="+mn-ea"/>
                        </a:rPr>
                        <a:t>シボレス</a:t>
                      </a:r>
                      <a:r>
                        <a:rPr kumimoji="1" lang="en-US" altLang="ja-JP" sz="1000" b="0" u="sng" dirty="0" smtClean="0">
                          <a:latin typeface="+mn-ea"/>
                          <a:ea typeface="+mn-ea"/>
                        </a:rPr>
                        <a:t>IdP, SP</a:t>
                      </a:r>
                      <a:r>
                        <a:rPr kumimoji="1" lang="ja-JP" altLang="en-US" sz="1000" b="0" u="sng" dirty="0" smtClean="0">
                          <a:latin typeface="+mn-ea"/>
                          <a:ea typeface="+mn-ea"/>
                        </a:rPr>
                        <a:t>研修会</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0" dirty="0" smtClean="0">
                          <a:latin typeface="+mn-ea"/>
                          <a:ea typeface="+mn-ea"/>
                        </a:rPr>
                        <a:t>NII</a:t>
                      </a:r>
                      <a:r>
                        <a:rPr lang="ja-JP" altLang="en-US" sz="1000" b="0" dirty="0" smtClean="0">
                          <a:latin typeface="+mn-ea"/>
                          <a:ea typeface="+mn-ea"/>
                        </a:rPr>
                        <a:t>（募集中）</a:t>
                      </a:r>
                    </a:p>
                  </a:txBody>
                  <a:tcPr anchor="ctr"/>
                </a:tc>
              </a:tr>
              <a:tr h="246152">
                <a:tc>
                  <a:txBody>
                    <a:bodyPr/>
                    <a:lstStyle/>
                    <a:p>
                      <a:r>
                        <a:rPr kumimoji="1" lang="en-US" altLang="ja-JP" sz="1000" b="0" dirty="0" smtClean="0">
                          <a:latin typeface="ＭＳ ゴシック" pitchFamily="49" charset="-128"/>
                          <a:ea typeface="ＭＳ ゴシック" pitchFamily="49" charset="-128"/>
                        </a:rPr>
                        <a:t>11</a:t>
                      </a:r>
                      <a:r>
                        <a:rPr kumimoji="1" lang="ja-JP" altLang="en-US" sz="1000" b="0" dirty="0" smtClean="0">
                          <a:latin typeface="ＭＳ ゴシック" pitchFamily="49" charset="-128"/>
                          <a:ea typeface="ＭＳ ゴシック" pitchFamily="49" charset="-128"/>
                        </a:rPr>
                        <a:t>月</a:t>
                      </a:r>
                      <a:r>
                        <a:rPr kumimoji="1" lang="en-US" altLang="ja-JP" sz="1000" b="0" dirty="0" smtClean="0">
                          <a:latin typeface="ＭＳ ゴシック" pitchFamily="49" charset="-128"/>
                          <a:ea typeface="ＭＳ ゴシック" pitchFamily="49" charset="-128"/>
                        </a:rPr>
                        <a:t>24</a:t>
                      </a:r>
                      <a:r>
                        <a:rPr kumimoji="1" lang="ja-JP" altLang="en-US" sz="1000" b="0" dirty="0" smtClean="0">
                          <a:latin typeface="ＭＳ ゴシック" pitchFamily="49" charset="-128"/>
                          <a:ea typeface="ＭＳ ゴシック" pitchFamily="49" charset="-128"/>
                        </a:rPr>
                        <a:t>日</a:t>
                      </a:r>
                      <a:r>
                        <a:rPr kumimoji="1" lang="en-US" altLang="ja-JP" sz="1000" b="0" dirty="0" smtClean="0">
                          <a:latin typeface="ＭＳ ゴシック" pitchFamily="49" charset="-128"/>
                          <a:ea typeface="ＭＳ ゴシック" pitchFamily="49" charset="-128"/>
                        </a:rPr>
                        <a: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mn-ea"/>
                          <a:ea typeface="+mn-ea"/>
                        </a:rPr>
                        <a:t>図書館総合展</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n-ea"/>
                          <a:ea typeface="+mn-ea"/>
                        </a:rPr>
                        <a:t>パシフィコ横浜</a:t>
                      </a:r>
                    </a:p>
                  </a:txBody>
                  <a:tcPr anchor="ctr"/>
                </a:tc>
              </a:tr>
              <a:tr h="246152">
                <a:tc>
                  <a:txBody>
                    <a:bodyPr/>
                    <a:lstStyle/>
                    <a:p>
                      <a:r>
                        <a:rPr kumimoji="1" lang="en-US" altLang="ja-JP" sz="1000" b="0" dirty="0" smtClean="0">
                          <a:latin typeface="ＭＳ ゴシック" pitchFamily="49" charset="-128"/>
                          <a:ea typeface="ＭＳ ゴシック" pitchFamily="49" charset="-128"/>
                        </a:rPr>
                        <a:t>11</a:t>
                      </a:r>
                      <a:r>
                        <a:rPr kumimoji="1" lang="ja-JP" altLang="en-US" sz="1000" b="0" dirty="0" smtClean="0">
                          <a:latin typeface="ＭＳ ゴシック" pitchFamily="49" charset="-128"/>
                          <a:ea typeface="ＭＳ ゴシック" pitchFamily="49" charset="-128"/>
                        </a:rPr>
                        <a:t>月</a:t>
                      </a:r>
                      <a:r>
                        <a:rPr kumimoji="1" lang="en-US" altLang="ja-JP" sz="1000" b="0" dirty="0" smtClean="0">
                          <a:latin typeface="ＭＳ ゴシック" pitchFamily="49" charset="-128"/>
                          <a:ea typeface="ＭＳ ゴシック" pitchFamily="49" charset="-128"/>
                        </a:rPr>
                        <a:t>10</a:t>
                      </a:r>
                      <a:r>
                        <a:rPr kumimoji="1" lang="ja-JP" altLang="en-US" sz="1000" b="0" dirty="0" smtClean="0">
                          <a:latin typeface="ＭＳ ゴシック" pitchFamily="49" charset="-128"/>
                          <a:ea typeface="ＭＳ ゴシック" pitchFamily="49" charset="-128"/>
                        </a:rPr>
                        <a:t>日</a:t>
                      </a:r>
                      <a:endParaRPr kumimoji="1" lang="en-US" altLang="ja-JP" sz="1000" b="0" dirty="0" smtClean="0">
                        <a:solidFill>
                          <a:srgbClr val="FF0000"/>
                        </a:solidFill>
                        <a:latin typeface="ＭＳ ゴシック" pitchFamily="49" charset="-128"/>
                        <a:ea typeface="ＭＳ ゴシック" pitchFamily="49"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latin typeface="+mn-ea"/>
                          <a:ea typeface="+mn-ea"/>
                        </a:rPr>
                        <a:t>[SINET]</a:t>
                      </a:r>
                      <a:r>
                        <a:rPr kumimoji="1" lang="ja-JP" altLang="en-US" sz="1000" b="0" dirty="0" smtClean="0">
                          <a:latin typeface="+mn-ea"/>
                          <a:ea typeface="+mn-ea"/>
                        </a:rPr>
                        <a:t>オープンフォーラム</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0" dirty="0" smtClean="0">
                          <a:latin typeface="+mn-ea"/>
                          <a:ea typeface="+mn-ea"/>
                        </a:rPr>
                        <a:t>NII</a:t>
                      </a:r>
                      <a:endParaRPr lang="ja-JP" altLang="en-US" sz="1000" b="0" dirty="0" smtClean="0">
                        <a:latin typeface="+mn-ea"/>
                        <a:ea typeface="+mn-ea"/>
                      </a:endParaRPr>
                    </a:p>
                  </a:txBody>
                  <a:tcPr anchor="ctr"/>
                </a:tc>
              </a:tr>
              <a:tr h="246152">
                <a:tc>
                  <a:txBody>
                    <a:bodyPr/>
                    <a:lstStyle/>
                    <a:p>
                      <a:r>
                        <a:rPr kumimoji="1" lang="en-US" altLang="ja-JP" sz="1000" b="0" dirty="0" smtClean="0">
                          <a:latin typeface="ＭＳ ゴシック" pitchFamily="49" charset="-128"/>
                          <a:ea typeface="ＭＳ ゴシック" pitchFamily="49" charset="-128"/>
                        </a:rPr>
                        <a:t>11</a:t>
                      </a:r>
                      <a:r>
                        <a:rPr kumimoji="1" lang="ja-JP" altLang="en-US" sz="1000" b="0" dirty="0" smtClean="0">
                          <a:latin typeface="ＭＳ ゴシック" pitchFamily="49" charset="-128"/>
                          <a:ea typeface="ＭＳ ゴシック" pitchFamily="49" charset="-128"/>
                        </a:rPr>
                        <a:t>月～</a:t>
                      </a:r>
                      <a:r>
                        <a:rPr kumimoji="1" lang="en-US" altLang="ja-JP" sz="1000" b="0" dirty="0" smtClean="0">
                          <a:latin typeface="ＭＳ ゴシック" pitchFamily="49" charset="-128"/>
                          <a:ea typeface="ＭＳ ゴシック" pitchFamily="49" charset="-128"/>
                        </a:rPr>
                        <a:t>12</a:t>
                      </a:r>
                      <a:r>
                        <a:rPr kumimoji="1" lang="ja-JP" altLang="en-US" sz="1000" b="0" dirty="0" smtClean="0">
                          <a:latin typeface="ＭＳ ゴシック" pitchFamily="49" charset="-128"/>
                          <a:ea typeface="ＭＳ ゴシック" pitchFamily="49" charset="-128"/>
                        </a:rPr>
                        <a:t>月</a:t>
                      </a:r>
                      <a:endParaRPr kumimoji="1" lang="en-US" altLang="ja-JP" sz="1000" b="0" dirty="0" smtClean="0">
                        <a:latin typeface="ＭＳ ゴシック" pitchFamily="49" charset="-128"/>
                        <a:ea typeface="ＭＳ ゴシック" pitchFamily="49"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latin typeface="+mn-ea"/>
                          <a:ea typeface="+mn-ea"/>
                        </a:rPr>
                        <a:t>SINET4</a:t>
                      </a:r>
                      <a:r>
                        <a:rPr kumimoji="1" lang="ja-JP" altLang="en-US" sz="1000" b="0" dirty="0" smtClean="0">
                          <a:latin typeface="+mn-ea"/>
                          <a:ea typeface="+mn-ea"/>
                        </a:rPr>
                        <a:t>説明会</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n-ea"/>
                          <a:ea typeface="+mn-ea"/>
                        </a:rPr>
                        <a:t>札幌，東京，名古屋，京都，福岡</a:t>
                      </a:r>
                    </a:p>
                  </a:txBody>
                  <a:tcPr anchor="ctr"/>
                </a:tc>
              </a:tr>
              <a:tr h="246152">
                <a:tc>
                  <a:txBody>
                    <a:bodyPr/>
                    <a:lstStyle/>
                    <a:p>
                      <a:r>
                        <a:rPr kumimoji="1" lang="en-US" altLang="ja-JP" sz="1000" b="0" dirty="0" smtClean="0">
                          <a:latin typeface="ＭＳ ゴシック" pitchFamily="49" charset="-128"/>
                          <a:ea typeface="ＭＳ ゴシック" pitchFamily="49" charset="-128"/>
                        </a:rPr>
                        <a:t>12</a:t>
                      </a:r>
                      <a:r>
                        <a:rPr kumimoji="1" lang="ja-JP" altLang="en-US" sz="1000" b="0" dirty="0" smtClean="0">
                          <a:latin typeface="ＭＳ ゴシック" pitchFamily="49" charset="-128"/>
                          <a:ea typeface="ＭＳ ゴシック" pitchFamily="49" charset="-128"/>
                        </a:rPr>
                        <a:t>月</a:t>
                      </a:r>
                      <a:r>
                        <a:rPr kumimoji="1" lang="en-US" altLang="ja-JP" sz="1000" b="0" dirty="0" smtClean="0">
                          <a:latin typeface="ＭＳ ゴシック" pitchFamily="49" charset="-128"/>
                          <a:ea typeface="ＭＳ ゴシック" pitchFamily="49" charset="-128"/>
                        </a:rPr>
                        <a:t>10</a:t>
                      </a:r>
                      <a:r>
                        <a:rPr kumimoji="1" lang="ja-JP" altLang="en-US" sz="1000" b="0" dirty="0" smtClean="0">
                          <a:latin typeface="ＭＳ ゴシック" pitchFamily="49" charset="-128"/>
                          <a:ea typeface="ＭＳ ゴシック" pitchFamily="49" charset="-128"/>
                        </a:rPr>
                        <a:t>日</a:t>
                      </a:r>
                      <a:endParaRPr kumimoji="1" lang="en-US" altLang="ja-JP" sz="1000" b="0" dirty="0" smtClean="0">
                        <a:latin typeface="ＭＳ ゴシック" pitchFamily="49" charset="-128"/>
                        <a:ea typeface="ＭＳ ゴシック" pitchFamily="49"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mn-ea"/>
                          <a:ea typeface="+mn-ea"/>
                        </a:rPr>
                        <a:t>情報処理学会</a:t>
                      </a:r>
                      <a:r>
                        <a:rPr kumimoji="1" lang="en-US" altLang="ja-JP" sz="1000" b="0" dirty="0" smtClean="0">
                          <a:latin typeface="+mn-ea"/>
                          <a:ea typeface="+mn-ea"/>
                        </a:rPr>
                        <a:t>CLE</a:t>
                      </a:r>
                      <a:r>
                        <a:rPr kumimoji="1" lang="ja-JP" altLang="en-US" sz="1000" b="0" dirty="0" smtClean="0">
                          <a:latin typeface="+mn-ea"/>
                          <a:ea typeface="+mn-ea"/>
                        </a:rPr>
                        <a:t>研究会</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n-ea"/>
                          <a:ea typeface="+mn-ea"/>
                        </a:rPr>
                        <a:t>京都</a:t>
                      </a:r>
                    </a:p>
                  </a:txBody>
                  <a:tcPr anchor="ctr"/>
                </a:tc>
              </a:tr>
              <a:tr h="246152">
                <a:tc>
                  <a:txBody>
                    <a:bodyPr/>
                    <a:lstStyle/>
                    <a:p>
                      <a:r>
                        <a:rPr kumimoji="1" lang="en-US" altLang="ja-JP" sz="1000" b="0" dirty="0" smtClean="0">
                          <a:latin typeface="ＭＳ ゴシック" pitchFamily="49" charset="-128"/>
                          <a:ea typeface="ＭＳ ゴシック" pitchFamily="49" charset="-128"/>
                        </a:rPr>
                        <a:t>12</a:t>
                      </a:r>
                      <a:r>
                        <a:rPr kumimoji="1" lang="ja-JP" altLang="en-US" sz="1000" b="0" dirty="0" smtClean="0">
                          <a:latin typeface="ＭＳ ゴシック" pitchFamily="49" charset="-128"/>
                          <a:ea typeface="ＭＳ ゴシック" pitchFamily="49" charset="-128"/>
                        </a:rPr>
                        <a:t>月</a:t>
                      </a:r>
                      <a:r>
                        <a:rPr kumimoji="1" lang="en-US" altLang="ja-JP" sz="1000" b="0" dirty="0" smtClean="0">
                          <a:latin typeface="ＭＳ ゴシック" pitchFamily="49" charset="-128"/>
                          <a:ea typeface="ＭＳ ゴシック" pitchFamily="49" charset="-128"/>
                        </a:rPr>
                        <a:t>14</a:t>
                      </a:r>
                      <a:r>
                        <a:rPr kumimoji="1" lang="ja-JP" altLang="en-US" sz="1000" b="0" dirty="0" smtClean="0">
                          <a:latin typeface="ＭＳ ゴシック" pitchFamily="49" charset="-128"/>
                          <a:ea typeface="ＭＳ ゴシック" pitchFamily="49" charset="-128"/>
                        </a:rPr>
                        <a:t>日</a:t>
                      </a:r>
                      <a:endParaRPr kumimoji="1" lang="en-US" altLang="ja-JP" sz="1000" b="0" dirty="0" smtClean="0">
                        <a:latin typeface="ＭＳ ゴシック" pitchFamily="49" charset="-128"/>
                        <a:ea typeface="ＭＳ ゴシック" pitchFamily="49"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latin typeface="+mn-ea"/>
                          <a:ea typeface="+mn-ea"/>
                        </a:rPr>
                        <a:t>カンターライニシアティブ</a:t>
                      </a:r>
                      <a:r>
                        <a:rPr kumimoji="1" lang="ja-JP" altLang="en-US" sz="1000" b="0" baseline="0" dirty="0" smtClean="0">
                          <a:latin typeface="+mn-ea"/>
                          <a:ea typeface="+mn-ea"/>
                        </a:rPr>
                        <a:t> </a:t>
                      </a:r>
                      <a:r>
                        <a:rPr kumimoji="1" lang="ja-JP" altLang="en-US" sz="1000" b="0" dirty="0" smtClean="0">
                          <a:latin typeface="+mn-ea"/>
                          <a:ea typeface="+mn-ea"/>
                        </a:rPr>
                        <a:t>技術セミナー </a:t>
                      </a:r>
                      <a:r>
                        <a:rPr kumimoji="1" lang="en-US" altLang="ja-JP" sz="1000" b="0" dirty="0" smtClean="0">
                          <a:latin typeface="+mn-ea"/>
                          <a:ea typeface="+mn-ea"/>
                        </a:rPr>
                        <a:t>2010</a:t>
                      </a:r>
                      <a:endParaRPr kumimoji="1" lang="ja-JP" altLang="en-US" sz="1000" b="0"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n-ea"/>
                          <a:ea typeface="+mn-ea"/>
                        </a:rPr>
                        <a:t>新宿</a:t>
                      </a:r>
                    </a:p>
                  </a:txBody>
                  <a:tcPr anchor="ctr"/>
                </a:tc>
              </a:tr>
              <a:tr h="246152">
                <a:tc>
                  <a:txBody>
                    <a:bodyPr/>
                    <a:lstStyle/>
                    <a:p>
                      <a:r>
                        <a:rPr kumimoji="1" lang="en-US" altLang="ja-JP" sz="1000" b="0" dirty="0" smtClean="0">
                          <a:latin typeface="ＭＳ ゴシック" pitchFamily="49" charset="-128"/>
                          <a:ea typeface="ＭＳ ゴシック" pitchFamily="49" charset="-128"/>
                        </a:rPr>
                        <a:t>1</a:t>
                      </a:r>
                      <a:r>
                        <a:rPr kumimoji="1" lang="ja-JP" altLang="en-US" sz="1000" b="0" dirty="0" smtClean="0">
                          <a:latin typeface="ＭＳ ゴシック" pitchFamily="49" charset="-128"/>
                          <a:ea typeface="ＭＳ ゴシック" pitchFamily="49" charset="-128"/>
                        </a:rPr>
                        <a:t>月</a:t>
                      </a:r>
                      <a:r>
                        <a:rPr kumimoji="1" lang="en-US" altLang="ja-JP" sz="1000" b="0" dirty="0" smtClean="0">
                          <a:latin typeface="ＭＳ ゴシック" pitchFamily="49" charset="-128"/>
                          <a:ea typeface="ＭＳ ゴシック" pitchFamily="49" charset="-128"/>
                        </a:rPr>
                        <a:t>11</a:t>
                      </a:r>
                      <a:r>
                        <a:rPr kumimoji="1" lang="en-US" altLang="ja-JP" sz="1000" b="0" dirty="0" smtClean="0">
                          <a:solidFill>
                            <a:schemeClr val="tx1"/>
                          </a:solidFill>
                          <a:latin typeface="ＭＳ ゴシック" pitchFamily="49" charset="-128"/>
                          <a:ea typeface="ＭＳ ゴシック" pitchFamily="49" charset="-128"/>
                        </a:rPr>
                        <a:t>-12</a:t>
                      </a:r>
                      <a:r>
                        <a:rPr kumimoji="1" lang="ja-JP" altLang="en-US" sz="1000" b="0" dirty="0" smtClean="0">
                          <a:solidFill>
                            <a:schemeClr val="tx1"/>
                          </a:solidFill>
                          <a:latin typeface="ＭＳ ゴシック" pitchFamily="49" charset="-128"/>
                          <a:ea typeface="ＭＳ ゴシック" pitchFamily="49" charset="-128"/>
                        </a:rPr>
                        <a:t>日</a:t>
                      </a:r>
                      <a:endParaRPr kumimoji="1" lang="en-US" altLang="ja-JP" sz="1000" b="0" dirty="0" smtClean="0">
                        <a:solidFill>
                          <a:srgbClr val="FF0000"/>
                        </a:solidFill>
                        <a:latin typeface="ＭＳ ゴシック" pitchFamily="49" charset="-128"/>
                        <a:ea typeface="ＭＳ ゴシック" pitchFamily="49"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sng" dirty="0" smtClean="0">
                          <a:latin typeface="+mn-ea"/>
                          <a:ea typeface="+mn-ea"/>
                        </a:rPr>
                        <a:t>シボレス</a:t>
                      </a:r>
                      <a:r>
                        <a:rPr kumimoji="1" lang="en-US" altLang="ja-JP" sz="1000" b="0" u="sng" dirty="0" smtClean="0">
                          <a:latin typeface="+mn-ea"/>
                          <a:ea typeface="+mn-ea"/>
                        </a:rPr>
                        <a:t>IdP, SP</a:t>
                      </a:r>
                      <a:r>
                        <a:rPr kumimoji="1" lang="ja-JP" altLang="en-US" sz="1000" b="0" u="sng" dirty="0" smtClean="0">
                          <a:latin typeface="+mn-ea"/>
                          <a:ea typeface="+mn-ea"/>
                        </a:rPr>
                        <a:t>研修会</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0" dirty="0" smtClean="0">
                          <a:latin typeface="+mn-ea"/>
                          <a:ea typeface="+mn-ea"/>
                        </a:rPr>
                        <a:t>NII</a:t>
                      </a:r>
                      <a:endParaRPr lang="ja-JP" altLang="en-US" sz="1000" b="0" dirty="0" smtClean="0">
                        <a:latin typeface="+mn-ea"/>
                        <a:ea typeface="+mn-ea"/>
                      </a:endParaRPr>
                    </a:p>
                  </a:txBody>
                  <a:tcPr anchor="ctr"/>
                </a:tc>
              </a:tr>
              <a:tr h="246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latin typeface="ＭＳ ゴシック" pitchFamily="49" charset="-128"/>
                          <a:ea typeface="ＭＳ ゴシック" pitchFamily="49" charset="-128"/>
                        </a:rPr>
                        <a:t>1</a:t>
                      </a:r>
                      <a:r>
                        <a:rPr kumimoji="1" lang="ja-JP" altLang="en-US" sz="1000" b="0" dirty="0" smtClean="0">
                          <a:latin typeface="ＭＳ ゴシック" pitchFamily="49" charset="-128"/>
                          <a:ea typeface="ＭＳ ゴシック" pitchFamily="49" charset="-128"/>
                        </a:rPr>
                        <a:t>月</a:t>
                      </a:r>
                      <a:r>
                        <a:rPr kumimoji="1" lang="en-US" altLang="ja-JP" sz="1000" b="0" dirty="0" smtClean="0">
                          <a:solidFill>
                            <a:schemeClr val="tx1"/>
                          </a:solidFill>
                          <a:latin typeface="ＭＳ ゴシック" pitchFamily="49" charset="-128"/>
                          <a:ea typeface="ＭＳ ゴシック" pitchFamily="49" charset="-128"/>
                        </a:rPr>
                        <a:t>20-21</a:t>
                      </a:r>
                      <a:r>
                        <a:rPr kumimoji="1" lang="ja-JP" altLang="en-US" sz="1000" b="0" dirty="0" smtClean="0">
                          <a:solidFill>
                            <a:schemeClr val="tx1"/>
                          </a:solidFill>
                          <a:latin typeface="ＭＳ ゴシック" pitchFamily="49" charset="-128"/>
                          <a:ea typeface="ＭＳ ゴシック" pitchFamily="49" charset="-128"/>
                        </a:rPr>
                        <a:t>日</a:t>
                      </a:r>
                      <a:r>
                        <a:rPr kumimoji="1" lang="en-US" altLang="ja-JP" sz="1000" b="0" dirty="0" smtClean="0">
                          <a:solidFill>
                            <a:schemeClr val="tx1"/>
                          </a:solidFill>
                          <a:latin typeface="ＭＳ ゴシック" pitchFamily="49" charset="-128"/>
                          <a:ea typeface="ＭＳ ゴシック" pitchFamily="49" charset="-128"/>
                        </a:rPr>
                        <a:t>, 24-25</a:t>
                      </a:r>
                      <a:r>
                        <a:rPr kumimoji="1" lang="ja-JP" altLang="en-US" sz="1000" b="0" dirty="0" smtClean="0">
                          <a:solidFill>
                            <a:schemeClr val="tx1"/>
                          </a:solidFill>
                          <a:latin typeface="ＭＳ ゴシック" pitchFamily="49" charset="-128"/>
                          <a:ea typeface="ＭＳ ゴシック" pitchFamily="49" charset="-128"/>
                        </a:rPr>
                        <a:t>日</a:t>
                      </a:r>
                      <a:endParaRPr kumimoji="1" lang="en-US" altLang="ja-JP" sz="1000" b="0" dirty="0" smtClean="0">
                        <a:solidFill>
                          <a:srgbClr val="FF0000"/>
                        </a:solidFill>
                        <a:latin typeface="ＭＳ ゴシック" pitchFamily="49" charset="-128"/>
                        <a:ea typeface="ＭＳ ゴシック" pitchFamily="49"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sng" dirty="0" smtClean="0">
                          <a:latin typeface="+mn-ea"/>
                          <a:ea typeface="+mn-ea"/>
                        </a:rPr>
                        <a:t>シボレス</a:t>
                      </a:r>
                      <a:r>
                        <a:rPr kumimoji="1" lang="en-US" altLang="ja-JP" sz="1000" b="0" u="sng" dirty="0" smtClean="0">
                          <a:latin typeface="+mn-ea"/>
                          <a:ea typeface="+mn-ea"/>
                        </a:rPr>
                        <a:t>IdP, SP</a:t>
                      </a:r>
                      <a:r>
                        <a:rPr kumimoji="1" lang="ja-JP" altLang="en-US" sz="1000" b="0" u="sng" dirty="0" smtClean="0">
                          <a:latin typeface="+mn-ea"/>
                          <a:ea typeface="+mn-ea"/>
                        </a:rPr>
                        <a:t>研修会</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0" dirty="0" smtClean="0">
                          <a:latin typeface="+mn-ea"/>
                          <a:ea typeface="+mn-ea"/>
                        </a:rPr>
                        <a:t>NII</a:t>
                      </a:r>
                      <a:endParaRPr lang="ja-JP" altLang="en-US" sz="1000" b="0" dirty="0" smtClean="0">
                        <a:latin typeface="+mn-ea"/>
                        <a:ea typeface="+mn-ea"/>
                      </a:endParaRPr>
                    </a:p>
                  </a:txBody>
                  <a:tcPr anchor="ctr"/>
                </a:tc>
              </a:tr>
              <a:tr h="246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smtClean="0">
                          <a:solidFill>
                            <a:schemeClr val="tx1"/>
                          </a:solidFill>
                          <a:latin typeface="ＭＳ ゴシック" pitchFamily="49" charset="-128"/>
                          <a:ea typeface="ＭＳ ゴシック" pitchFamily="49" charset="-128"/>
                        </a:rPr>
                        <a:t>2</a:t>
                      </a:r>
                      <a:r>
                        <a:rPr kumimoji="1" lang="ja-JP" altLang="en-US" sz="1000" b="0" dirty="0" smtClean="0">
                          <a:solidFill>
                            <a:schemeClr val="tx1"/>
                          </a:solidFill>
                          <a:latin typeface="ＭＳ ゴシック" pitchFamily="49" charset="-128"/>
                          <a:ea typeface="ＭＳ ゴシック" pitchFamily="49" charset="-128"/>
                        </a:rPr>
                        <a:t>月</a:t>
                      </a:r>
                      <a:r>
                        <a:rPr kumimoji="1" lang="en-US" altLang="ja-JP" sz="1000" b="0" dirty="0" smtClean="0">
                          <a:solidFill>
                            <a:schemeClr val="tx1"/>
                          </a:solidFill>
                          <a:latin typeface="ＭＳ ゴシック" pitchFamily="49" charset="-128"/>
                          <a:ea typeface="ＭＳ ゴシック" pitchFamily="49" charset="-128"/>
                        </a:rPr>
                        <a:t>24</a:t>
                      </a:r>
                      <a:r>
                        <a:rPr kumimoji="1" lang="ja-JP" altLang="en-US" sz="1000" b="0" dirty="0" smtClean="0">
                          <a:solidFill>
                            <a:schemeClr val="tx1"/>
                          </a:solidFill>
                          <a:latin typeface="ＭＳ ゴシック" pitchFamily="49" charset="-128"/>
                          <a:ea typeface="ＭＳ ゴシック" pitchFamily="49" charset="-128"/>
                        </a:rPr>
                        <a:t>日</a:t>
                      </a:r>
                      <a:endParaRPr kumimoji="1" lang="en-US" altLang="ja-JP" sz="1000" b="0" dirty="0" smtClean="0">
                        <a:solidFill>
                          <a:schemeClr val="tx1"/>
                        </a:solidFill>
                        <a:latin typeface="ＭＳ ゴシック" pitchFamily="49" charset="-128"/>
                        <a:ea typeface="ＭＳ ゴシック" pitchFamily="49"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u="none" dirty="0" smtClean="0">
                          <a:latin typeface="+mn-ea"/>
                          <a:ea typeface="+mn-ea"/>
                        </a:rPr>
                        <a:t>APAN30</a:t>
                      </a:r>
                      <a:r>
                        <a:rPr kumimoji="1" lang="en-US" altLang="ja-JP" sz="1000" b="0" u="none" baseline="0" dirty="0" smtClean="0">
                          <a:latin typeface="+mn-ea"/>
                          <a:ea typeface="+mn-ea"/>
                        </a:rPr>
                        <a:t> Middleware WG</a:t>
                      </a:r>
                      <a:r>
                        <a:rPr kumimoji="1" lang="ja-JP" altLang="en-US" sz="1000" b="0" u="none" baseline="0" dirty="0" smtClean="0">
                          <a:latin typeface="+mn-ea"/>
                          <a:ea typeface="+mn-ea"/>
                        </a:rPr>
                        <a:t>発表</a:t>
                      </a:r>
                      <a:endParaRPr kumimoji="1" lang="ja-JP" altLang="en-US" sz="1000" b="0" u="none" dirty="0" smtClean="0">
                        <a:latin typeface="+mn-ea"/>
                        <a:ea typeface="+mn-ea"/>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n-ea"/>
                          <a:ea typeface="+mn-ea"/>
                        </a:rPr>
                        <a:t>香港</a:t>
                      </a:r>
                    </a:p>
                  </a:txBody>
                  <a:tcPr anchor="ctr"/>
                </a:tc>
              </a:tr>
              <a:tr h="246152">
                <a:tc>
                  <a:txBody>
                    <a:bodyPr/>
                    <a:lstStyle/>
                    <a:p>
                      <a:r>
                        <a:rPr kumimoji="1" lang="en-US" altLang="ja-JP" sz="1000" b="0" dirty="0" smtClean="0">
                          <a:latin typeface="ＭＳ ゴシック" pitchFamily="49" charset="-128"/>
                          <a:ea typeface="ＭＳ ゴシック" pitchFamily="49" charset="-128"/>
                        </a:rPr>
                        <a:t>3</a:t>
                      </a:r>
                      <a:r>
                        <a:rPr kumimoji="1" lang="ja-JP" altLang="en-US" sz="1000" b="0" dirty="0" smtClean="0">
                          <a:latin typeface="ＭＳ ゴシック" pitchFamily="49" charset="-128"/>
                          <a:ea typeface="ＭＳ ゴシック" pitchFamily="49" charset="-128"/>
                        </a:rPr>
                        <a:t>月</a:t>
                      </a:r>
                      <a:r>
                        <a:rPr kumimoji="1" lang="en-US" altLang="ja-JP" sz="1000" b="0" dirty="0" smtClean="0">
                          <a:latin typeface="ＭＳ ゴシック" pitchFamily="49" charset="-128"/>
                          <a:ea typeface="ＭＳ ゴシック" pitchFamily="49" charset="-128"/>
                        </a:rPr>
                        <a:t>7</a:t>
                      </a:r>
                      <a:r>
                        <a:rPr kumimoji="1" lang="ja-JP" altLang="en-US" sz="1000" b="0" dirty="0" smtClean="0">
                          <a:latin typeface="ＭＳ ゴシック" pitchFamily="49" charset="-128"/>
                          <a:ea typeface="ＭＳ ゴシック" pitchFamily="49" charset="-128"/>
                        </a:rPr>
                        <a:t>日</a:t>
                      </a:r>
                      <a:endParaRPr kumimoji="1" lang="en-US" altLang="ja-JP" sz="1000" b="0" dirty="0" smtClean="0">
                        <a:latin typeface="ＭＳ ゴシック" pitchFamily="49" charset="-128"/>
                        <a:ea typeface="ＭＳ ゴシック" pitchFamily="49"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dirty="0" smtClean="0">
                          <a:latin typeface="+mn-ea"/>
                          <a:ea typeface="+mn-ea"/>
                        </a:rPr>
                        <a:t>学認シンポジウム</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latin typeface="+mn-ea"/>
                          <a:ea typeface="+mn-ea"/>
                        </a:rPr>
                        <a:t>一橋記念講堂</a:t>
                      </a:r>
                    </a:p>
                  </a:txBody>
                  <a:tcPr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シボレス環境構築研修</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21</a:t>
            </a:fld>
            <a:endParaRPr lang="en-US" altLang="ja-JP"/>
          </a:p>
        </p:txBody>
      </p:sp>
      <p:sp>
        <p:nvSpPr>
          <p:cNvPr id="4" name="コンテンツ プレースホルダ 3"/>
          <p:cNvSpPr>
            <a:spLocks noGrp="1"/>
          </p:cNvSpPr>
          <p:nvPr>
            <p:ph sz="quarter" idx="1"/>
          </p:nvPr>
        </p:nvSpPr>
        <p:spPr>
          <a:xfrm>
            <a:off x="457200" y="1219200"/>
            <a:ext cx="8229600" cy="4514056"/>
          </a:xfrm>
        </p:spPr>
        <p:txBody>
          <a:bodyPr>
            <a:normAutofit fontScale="92500" lnSpcReduction="20000"/>
          </a:bodyPr>
          <a:lstStyle/>
          <a:p>
            <a:r>
              <a:rPr lang="en-US" altLang="ja-JP" dirty="0" smtClean="0"/>
              <a:t>2009</a:t>
            </a:r>
            <a:r>
              <a:rPr lang="ja-JP" altLang="en-US" dirty="0" smtClean="0"/>
              <a:t>年度までは，</a:t>
            </a:r>
            <a:r>
              <a:rPr lang="en-US" altLang="ja-JP" dirty="0" smtClean="0"/>
              <a:t>NII</a:t>
            </a:r>
            <a:r>
              <a:rPr lang="ja-JP" altLang="en-US" dirty="0" smtClean="0"/>
              <a:t>情報処理軽井沢セミナーにて実施</a:t>
            </a:r>
          </a:p>
          <a:p>
            <a:r>
              <a:rPr lang="en-US" altLang="ja-JP" dirty="0" smtClean="0"/>
              <a:t>2010</a:t>
            </a:r>
            <a:r>
              <a:rPr lang="ja-JP" altLang="en-US" dirty="0" smtClean="0"/>
              <a:t>年度からは，</a:t>
            </a:r>
            <a:r>
              <a:rPr lang="en-US" altLang="ja-JP" dirty="0" smtClean="0"/>
              <a:t>NII</a:t>
            </a:r>
            <a:r>
              <a:rPr lang="ja-JP" altLang="en-US" dirty="0" smtClean="0"/>
              <a:t>講習システムを用いて実施</a:t>
            </a:r>
            <a:endParaRPr lang="en-US" altLang="ja-JP" dirty="0" smtClean="0"/>
          </a:p>
          <a:p>
            <a:pPr lvl="1"/>
            <a:r>
              <a:rPr lang="en-US" altLang="ja-JP" dirty="0" smtClean="0"/>
              <a:t>2</a:t>
            </a:r>
            <a:r>
              <a:rPr lang="ja-JP" altLang="en-US" dirty="0" smtClean="0"/>
              <a:t>日間コース</a:t>
            </a:r>
            <a:endParaRPr lang="en-US" altLang="ja-JP" dirty="0" smtClean="0"/>
          </a:p>
          <a:p>
            <a:pPr lvl="2"/>
            <a:r>
              <a:rPr lang="en-US" altLang="ja-JP" dirty="0" err="1" smtClean="0"/>
              <a:t>IdP</a:t>
            </a:r>
            <a:r>
              <a:rPr lang="ja-JP" altLang="en-US" dirty="0" smtClean="0"/>
              <a:t>構築実習（</a:t>
            </a:r>
            <a:r>
              <a:rPr lang="en-US" altLang="ja-JP" dirty="0" smtClean="0"/>
              <a:t>1</a:t>
            </a:r>
            <a:r>
              <a:rPr lang="ja-JP" altLang="en-US" dirty="0" smtClean="0"/>
              <a:t>日目）</a:t>
            </a:r>
            <a:endParaRPr lang="en-US" altLang="ja-JP" dirty="0" smtClean="0"/>
          </a:p>
          <a:p>
            <a:pPr lvl="2"/>
            <a:r>
              <a:rPr lang="en-US" altLang="ja-JP" dirty="0" smtClean="0"/>
              <a:t>SP</a:t>
            </a:r>
            <a:r>
              <a:rPr lang="ja-JP" altLang="en-US" dirty="0" smtClean="0"/>
              <a:t>構築実習（</a:t>
            </a:r>
            <a:r>
              <a:rPr lang="en-US" altLang="ja-JP" dirty="0" smtClean="0"/>
              <a:t>2</a:t>
            </a:r>
            <a:r>
              <a:rPr lang="ja-JP" altLang="en-US" dirty="0" smtClean="0"/>
              <a:t>日目）</a:t>
            </a:r>
            <a:endParaRPr lang="en-US" altLang="ja-JP" dirty="0" smtClean="0"/>
          </a:p>
          <a:p>
            <a:pPr lvl="1"/>
            <a:r>
              <a:rPr lang="ja-JP" altLang="en-US" dirty="0" smtClean="0"/>
              <a:t>計</a:t>
            </a:r>
            <a:r>
              <a:rPr lang="en-US" altLang="ja-JP" dirty="0" smtClean="0"/>
              <a:t>8</a:t>
            </a:r>
            <a:r>
              <a:rPr lang="ja-JP" altLang="en-US" dirty="0" smtClean="0"/>
              <a:t>回実施</a:t>
            </a:r>
            <a:endParaRPr lang="en-US" altLang="ja-JP" dirty="0" smtClean="0"/>
          </a:p>
          <a:p>
            <a:pPr lvl="2"/>
            <a:r>
              <a:rPr lang="ja-JP" altLang="en-US" dirty="0" smtClean="0"/>
              <a:t>大学向け</a:t>
            </a:r>
            <a:r>
              <a:rPr lang="en-US" altLang="ja-JP" dirty="0" smtClean="0"/>
              <a:t>3</a:t>
            </a:r>
            <a:r>
              <a:rPr lang="ja-JP" altLang="en-US" dirty="0" smtClean="0"/>
              <a:t>回</a:t>
            </a:r>
            <a:endParaRPr lang="en-US" altLang="ja-JP" dirty="0" smtClean="0"/>
          </a:p>
          <a:p>
            <a:pPr lvl="2"/>
            <a:r>
              <a:rPr lang="ja-JP" altLang="en-US" dirty="0" smtClean="0"/>
              <a:t>大学＋企業向け</a:t>
            </a:r>
            <a:r>
              <a:rPr lang="en-US" altLang="ja-JP" dirty="0" smtClean="0"/>
              <a:t>5</a:t>
            </a:r>
            <a:r>
              <a:rPr lang="ja-JP" altLang="en-US" dirty="0" smtClean="0"/>
              <a:t>回</a:t>
            </a:r>
            <a:endParaRPr lang="en-US" altLang="ja-JP" dirty="0" smtClean="0"/>
          </a:p>
          <a:p>
            <a:pPr lvl="3"/>
            <a:r>
              <a:rPr lang="ja-JP" altLang="en-US" dirty="0" smtClean="0"/>
              <a:t>計</a:t>
            </a:r>
            <a:r>
              <a:rPr lang="en-US" altLang="ja-JP" dirty="0" smtClean="0"/>
              <a:t>120</a:t>
            </a:r>
            <a:r>
              <a:rPr lang="ja-JP" altLang="en-US" dirty="0" smtClean="0"/>
              <a:t>名以上が受講</a:t>
            </a:r>
            <a:endParaRPr lang="en-US" altLang="ja-JP" dirty="0" smtClean="0"/>
          </a:p>
          <a:p>
            <a:r>
              <a:rPr lang="en-US" altLang="ja-JP" dirty="0" smtClean="0"/>
              <a:t>2011</a:t>
            </a:r>
            <a:r>
              <a:rPr lang="ja-JP" altLang="en-US" dirty="0" smtClean="0"/>
              <a:t>年度も引き続き実施</a:t>
            </a:r>
            <a:endParaRPr lang="en-US" altLang="ja-JP" dirty="0" smtClean="0"/>
          </a:p>
          <a:p>
            <a:pPr lvl="1"/>
            <a:r>
              <a:rPr lang="ja-JP" altLang="en-US" dirty="0" smtClean="0"/>
              <a:t>大学向け（</a:t>
            </a:r>
            <a:r>
              <a:rPr lang="en-US" altLang="ja-JP" dirty="0" smtClean="0"/>
              <a:t>3</a:t>
            </a:r>
            <a:r>
              <a:rPr lang="ja-JP" altLang="en-US" dirty="0" smtClean="0"/>
              <a:t>回を予定）</a:t>
            </a:r>
            <a:endParaRPr lang="en-US" altLang="ja-JP" dirty="0" smtClean="0"/>
          </a:p>
          <a:p>
            <a:pPr lvl="2"/>
            <a:r>
              <a:rPr lang="en-US" altLang="ja-JP" dirty="0" smtClean="0"/>
              <a:t>6/20-21</a:t>
            </a:r>
            <a:r>
              <a:rPr lang="ja-JP" altLang="en-US" dirty="0" err="1" smtClean="0"/>
              <a:t>，</a:t>
            </a:r>
            <a:r>
              <a:rPr lang="en-US" altLang="ja-JP" dirty="0" smtClean="0"/>
              <a:t>8/4-5</a:t>
            </a:r>
            <a:r>
              <a:rPr lang="ja-JP" altLang="en-US" dirty="0" err="1" smtClean="0"/>
              <a:t>，</a:t>
            </a:r>
            <a:r>
              <a:rPr lang="en-US" altLang="ja-JP" dirty="0" smtClean="0"/>
              <a:t>11/1-2</a:t>
            </a:r>
          </a:p>
          <a:p>
            <a:pPr lvl="1"/>
            <a:r>
              <a:rPr lang="ja-JP" altLang="en-US" dirty="0" smtClean="0"/>
              <a:t>大学＋企業向け（調整中）</a:t>
            </a:r>
          </a:p>
        </p:txBody>
      </p:sp>
      <p:sp>
        <p:nvSpPr>
          <p:cNvPr id="5" name="正方形/長方形 4"/>
          <p:cNvSpPr/>
          <p:nvPr/>
        </p:nvSpPr>
        <p:spPr>
          <a:xfrm>
            <a:off x="971600" y="5661248"/>
            <a:ext cx="72008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tabLst>
                <a:tab pos="2155825" algn="l"/>
              </a:tabLst>
            </a:pPr>
            <a:r>
              <a:rPr lang="ja-JP" altLang="en-US" sz="1600" dirty="0" smtClean="0"/>
              <a:t>大学向け研修会詳細</a:t>
            </a:r>
            <a:endParaRPr lang="en-US" altLang="ja-JP" sz="1600" dirty="0" smtClean="0"/>
          </a:p>
          <a:p>
            <a:pPr>
              <a:tabLst>
                <a:tab pos="2155825" algn="l"/>
              </a:tabLst>
            </a:pPr>
            <a:r>
              <a:rPr lang="en-US" altLang="ja-JP" sz="1600" dirty="0" smtClean="0"/>
              <a:t>http://www.nii.ac.jp/hrd/ja/joho-karuizawa/index.html </a:t>
            </a:r>
            <a:r>
              <a:rPr lang="ja-JP" altLang="en-US" sz="1600" dirty="0" smtClean="0"/>
              <a:t>　に掲載予定</a:t>
            </a:r>
            <a:endParaRPr lang="en-US" altLang="ja-JP" sz="1600" dirty="0" smtClean="0"/>
          </a:p>
        </p:txBody>
      </p:sp>
      <p:pic>
        <p:nvPicPr>
          <p:cNvPr id="1027" name="Picture 3" descr="C:\Users\yamaji\Pictures\2010-10-08\003-small.jpg"/>
          <p:cNvPicPr>
            <a:picLocks noChangeAspect="1" noChangeArrowheads="1"/>
          </p:cNvPicPr>
          <p:nvPr/>
        </p:nvPicPr>
        <p:blipFill>
          <a:blip r:embed="rId3" cstate="print"/>
          <a:srcRect/>
          <a:stretch>
            <a:fillRect/>
          </a:stretch>
        </p:blipFill>
        <p:spPr bwMode="auto">
          <a:xfrm>
            <a:off x="5364088" y="3068960"/>
            <a:ext cx="3214217" cy="2410663"/>
          </a:xfrm>
          <a:prstGeom prst="rect">
            <a:avLst/>
          </a:prstGeom>
          <a:ln>
            <a:noFill/>
          </a:ln>
          <a:effectLst>
            <a:outerShdw blurRad="292100" dist="139700" dir="2700000" algn="tl" rotWithShape="0">
              <a:srgbClr val="333333">
                <a:alpha val="65000"/>
              </a:srgbClr>
            </a:outerShdw>
          </a:effectLst>
        </p:spPr>
      </p:pic>
      <p:pic>
        <p:nvPicPr>
          <p:cNvPr id="1029" name="Picture 5" descr="C:\Users\yamaji\Pictures\2010-10-08\009-small.jpg"/>
          <p:cNvPicPr>
            <a:picLocks noChangeAspect="1" noChangeArrowheads="1"/>
          </p:cNvPicPr>
          <p:nvPr/>
        </p:nvPicPr>
        <p:blipFill>
          <a:blip r:embed="rId4" cstate="print"/>
          <a:srcRect/>
          <a:stretch>
            <a:fillRect/>
          </a:stretch>
        </p:blipFill>
        <p:spPr bwMode="auto">
          <a:xfrm>
            <a:off x="3851920" y="2060848"/>
            <a:ext cx="2496278" cy="18722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normAutofit/>
          </a:bodyPr>
          <a:lstStyle/>
          <a:p>
            <a:r>
              <a:rPr lang="ja-JP" altLang="en-US" smtClean="0"/>
              <a:t>学認への参加方法</a:t>
            </a:r>
            <a:endParaRPr lang="ja-JP" altLang="en-US" dirty="0" smtClean="0"/>
          </a:p>
        </p:txBody>
      </p:sp>
      <p:sp>
        <p:nvSpPr>
          <p:cNvPr id="3075" name="コンテンツ プレースホルダ 2"/>
          <p:cNvSpPr>
            <a:spLocks noGrp="1"/>
          </p:cNvSpPr>
          <p:nvPr>
            <p:ph idx="1"/>
          </p:nvPr>
        </p:nvSpPr>
        <p:spPr>
          <a:xfrm>
            <a:off x="457200" y="1219200"/>
            <a:ext cx="8229600" cy="4514056"/>
          </a:xfrm>
        </p:spPr>
        <p:txBody>
          <a:bodyPr>
            <a:normAutofit fontScale="92500" lnSpcReduction="20000"/>
          </a:bodyPr>
          <a:lstStyle/>
          <a:p>
            <a:r>
              <a:rPr lang="ja-JP" altLang="en-US" dirty="0" smtClean="0"/>
              <a:t>学認申請システム</a:t>
            </a:r>
            <a:endParaRPr lang="en-US" altLang="ja-JP" dirty="0" smtClean="0"/>
          </a:p>
          <a:p>
            <a:pPr lvl="1"/>
            <a:r>
              <a:rPr lang="ja-JP" altLang="en-US" dirty="0" smtClean="0"/>
              <a:t>学認への参加申請，メタデータ登録・更新等が</a:t>
            </a:r>
            <a:r>
              <a:rPr lang="en-US" altLang="ja-JP" dirty="0" smtClean="0"/>
              <a:t>Web</a:t>
            </a:r>
            <a:r>
              <a:rPr lang="ja-JP" altLang="en-US" dirty="0" smtClean="0"/>
              <a:t>を通してオンラインで可能になります</a:t>
            </a:r>
            <a:r>
              <a:rPr lang="en-US" altLang="ja-JP" dirty="0" smtClean="0"/>
              <a:t/>
            </a:r>
            <a:br>
              <a:rPr lang="en-US" altLang="ja-JP" dirty="0" smtClean="0"/>
            </a:br>
            <a:endParaRPr lang="en-US" altLang="ja-JP" dirty="0" smtClean="0"/>
          </a:p>
          <a:p>
            <a:r>
              <a:rPr lang="ja-JP" altLang="en-US" dirty="0" smtClean="0"/>
              <a:t>テストフェデレーション</a:t>
            </a:r>
            <a:endParaRPr lang="en-US" altLang="ja-JP" dirty="0" smtClean="0"/>
          </a:p>
          <a:p>
            <a:pPr marL="731520" lvl="1" indent="-457200">
              <a:buFont typeface="+mj-lt"/>
              <a:buAutoNum type="arabicPeriod"/>
            </a:pPr>
            <a:r>
              <a:rPr lang="ja-JP" altLang="en-US" dirty="0" smtClean="0"/>
              <a:t>匿名での申請情報登録（およびアカウント作成）</a:t>
            </a:r>
            <a:endParaRPr lang="en-US" altLang="ja-JP" dirty="0" smtClean="0"/>
          </a:p>
          <a:p>
            <a:pPr marL="731520" lvl="1" indent="-457200">
              <a:buFont typeface="+mj-lt"/>
              <a:buAutoNum type="arabicPeriod"/>
            </a:pPr>
            <a:r>
              <a:rPr lang="ja-JP" altLang="en-US" dirty="0" smtClean="0"/>
              <a:t>事務局での参加承認</a:t>
            </a:r>
            <a:endParaRPr lang="en-US" altLang="ja-JP" dirty="0" smtClean="0"/>
          </a:p>
          <a:p>
            <a:pPr marL="731520" lvl="1" indent="-457200">
              <a:buFont typeface="+mj-lt"/>
              <a:buAutoNum type="arabicPeriod"/>
            </a:pPr>
            <a:r>
              <a:rPr lang="ja-JP" altLang="en-US" dirty="0" smtClean="0"/>
              <a:t>フェデレーションメタデータの自動更新</a:t>
            </a:r>
            <a:endParaRPr lang="en-US" altLang="ja-JP" dirty="0" smtClean="0"/>
          </a:p>
          <a:p>
            <a:pPr marL="731520" lvl="1" indent="-457200">
              <a:buNone/>
            </a:pPr>
            <a:endParaRPr lang="en-US" altLang="ja-JP" dirty="0" smtClean="0"/>
          </a:p>
          <a:p>
            <a:pPr marL="731520" lvl="1" indent="-457200">
              <a:buNone/>
            </a:pPr>
            <a:endParaRPr lang="en-US" altLang="ja-JP" dirty="0" smtClean="0"/>
          </a:p>
          <a:p>
            <a:pPr marL="731520" lvl="1" indent="-457200">
              <a:buNone/>
            </a:pPr>
            <a:endParaRPr lang="en-US" altLang="ja-JP" dirty="0" smtClean="0"/>
          </a:p>
          <a:p>
            <a:r>
              <a:rPr lang="ja-JP" altLang="en-US" dirty="0" smtClean="0"/>
              <a:t>運用フェデレーションの場合は？</a:t>
            </a:r>
            <a:endParaRPr lang="en-US" altLang="ja-JP" dirty="0" smtClean="0"/>
          </a:p>
          <a:p>
            <a:pPr lvl="1"/>
            <a:r>
              <a:rPr lang="ja-JP" altLang="en-US" dirty="0" smtClean="0"/>
              <a:t>オフラインによる確認が</a:t>
            </a:r>
            <a:r>
              <a:rPr lang="en-US" altLang="ja-JP" dirty="0" smtClean="0"/>
              <a:t>1</a:t>
            </a:r>
            <a:r>
              <a:rPr lang="ja-JP" altLang="en-US" dirty="0" smtClean="0"/>
              <a:t>ステップ増えるだけ</a:t>
            </a:r>
            <a:endParaRPr lang="en-US" altLang="ja-JP" dirty="0" smtClean="0"/>
          </a:p>
        </p:txBody>
      </p:sp>
      <p:sp>
        <p:nvSpPr>
          <p:cNvPr id="4" name="スライド番号プレースホルダ 3"/>
          <p:cNvSpPr>
            <a:spLocks noGrp="1"/>
          </p:cNvSpPr>
          <p:nvPr>
            <p:ph type="sldNum" sz="quarter" idx="12"/>
          </p:nvPr>
        </p:nvSpPr>
        <p:spPr/>
        <p:txBody>
          <a:bodyPr/>
          <a:lstStyle/>
          <a:p>
            <a:pPr>
              <a:defRPr/>
            </a:pPr>
            <a:fld id="{091675BC-75C8-4C5C-A839-4E54FE6149A5}" type="slidenum">
              <a:rPr lang="ja-JP" altLang="en-US" smtClean="0"/>
              <a:pPr>
                <a:defRPr/>
              </a:pPr>
              <a:t>22</a:t>
            </a:fld>
            <a:endParaRPr lang="ja-JP" altLang="en-US"/>
          </a:p>
        </p:txBody>
      </p:sp>
      <p:sp>
        <p:nvSpPr>
          <p:cNvPr id="8" name="角丸四角形吹き出し 7"/>
          <p:cNvSpPr/>
          <p:nvPr/>
        </p:nvSpPr>
        <p:spPr>
          <a:xfrm>
            <a:off x="6732240" y="2996952"/>
            <a:ext cx="2088232" cy="1080120"/>
          </a:xfrm>
          <a:prstGeom prst="wedgeRoundRectCallout">
            <a:avLst>
              <a:gd name="adj1" fmla="val -60640"/>
              <a:gd name="adj2" fmla="val -1970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通常一日で</a:t>
            </a:r>
            <a:endParaRPr kumimoji="1" lang="en-US" altLang="ja-JP" dirty="0" smtClean="0"/>
          </a:p>
          <a:p>
            <a:pPr algn="ctr"/>
            <a:r>
              <a:rPr lang="ja-JP" altLang="en-US" dirty="0" smtClean="0"/>
              <a:t>参加完了</a:t>
            </a:r>
            <a:endParaRPr lang="en-US" altLang="ja-JP" dirty="0" smtClean="0"/>
          </a:p>
          <a:p>
            <a:pPr algn="ctr"/>
            <a:r>
              <a:rPr kumimoji="1" lang="ja-JP" altLang="en-US" dirty="0" smtClean="0"/>
              <a:t>利用開始可能</a:t>
            </a:r>
            <a:endParaRPr kumimoji="1" lang="ja-JP" altLang="en-US" dirty="0"/>
          </a:p>
        </p:txBody>
      </p:sp>
      <p:sp>
        <p:nvSpPr>
          <p:cNvPr id="9" name="テキスト ボックス 8"/>
          <p:cNvSpPr txBox="1"/>
          <p:nvPr/>
        </p:nvSpPr>
        <p:spPr>
          <a:xfrm>
            <a:off x="779937" y="5805264"/>
            <a:ext cx="7584127" cy="46166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実施要領</a:t>
            </a:r>
            <a:r>
              <a:rPr kumimoji="1" lang="ja-JP" alt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，システム</a:t>
            </a:r>
            <a:r>
              <a:rPr lang="ja-JP" alt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運用基準が守られていることが前提</a:t>
            </a:r>
            <a:endParaRPr kumimoji="1" lang="ja-JP" alt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下矢印 9"/>
          <p:cNvSpPr/>
          <p:nvPr/>
        </p:nvSpPr>
        <p:spPr>
          <a:xfrm>
            <a:off x="2843808" y="3717032"/>
            <a:ext cx="504056" cy="36004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1" name="テキスト ボックス 10"/>
          <p:cNvSpPr txBox="1"/>
          <p:nvPr/>
        </p:nvSpPr>
        <p:spPr>
          <a:xfrm>
            <a:off x="766941" y="4077072"/>
            <a:ext cx="5242141" cy="369332"/>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学認が提供するテスト</a:t>
            </a:r>
            <a:r>
              <a:rPr kumimoji="1" lang="en-US" altLang="ja-JP"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SP</a:t>
            </a:r>
            <a:r>
              <a:rPr kumimoji="1" lang="ja-JP" alt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や</a:t>
            </a:r>
            <a:r>
              <a:rPr kumimoji="1" lang="en-US" altLang="ja-JP"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IdP</a:t>
            </a:r>
            <a:r>
              <a:rPr kumimoji="1" lang="ja-JP" alt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を利用して接続確認</a:t>
            </a:r>
            <a:endParaRPr kumimoji="1" lang="ja-JP" alt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話の</a:t>
            </a:r>
            <a:r>
              <a:rPr kumimoji="1" lang="ja-JP" altLang="en-US" dirty="0" smtClean="0"/>
              <a:t>流れ</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23</a:t>
            </a:fld>
            <a:endParaRPr lang="en-US" altLang="ja-JP"/>
          </a:p>
        </p:txBody>
      </p:sp>
      <p:sp>
        <p:nvSpPr>
          <p:cNvPr id="4" name="コンテンツ プレースホルダ 3"/>
          <p:cNvSpPr>
            <a:spLocks noGrp="1"/>
          </p:cNvSpPr>
          <p:nvPr>
            <p:ph sz="quarter" idx="1"/>
          </p:nvPr>
        </p:nvSpPr>
        <p:spPr/>
        <p:txBody>
          <a:bodyPr/>
          <a:lstStyle/>
          <a:p>
            <a:r>
              <a:rPr kumimoji="1" lang="ja-JP" altLang="en-US" dirty="0" smtClean="0"/>
              <a:t>学術認証フェデレーションとは</a:t>
            </a:r>
            <a:endParaRPr kumimoji="1" lang="en-US" altLang="ja-JP" dirty="0" smtClean="0"/>
          </a:p>
          <a:p>
            <a:r>
              <a:rPr kumimoji="1" lang="ja-JP" altLang="en-US" dirty="0" smtClean="0"/>
              <a:t>学認の現状</a:t>
            </a:r>
            <a:endParaRPr kumimoji="1" lang="en-US" altLang="ja-JP" dirty="0" smtClean="0"/>
          </a:p>
          <a:p>
            <a:r>
              <a:rPr lang="ja-JP" alt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学認の事例</a:t>
            </a:r>
            <a:endParaRPr kumimoji="1" lang="en-US" altLang="ja-JP" dirty="0" smtClean="0"/>
          </a:p>
          <a:p>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タイトル 5"/>
          <p:cNvSpPr>
            <a:spLocks noGrp="1"/>
          </p:cNvSpPr>
          <p:nvPr>
            <p:ph type="title"/>
          </p:nvPr>
        </p:nvSpPr>
        <p:spPr>
          <a:xfrm>
            <a:off x="251520" y="116632"/>
            <a:ext cx="8229600" cy="1143000"/>
          </a:xfrm>
        </p:spPr>
        <p:txBody>
          <a:bodyPr/>
          <a:lstStyle/>
          <a:p>
            <a:r>
              <a:rPr lang="en-US" altLang="ja-JP" dirty="0" err="1" smtClean="0"/>
              <a:t>GakuNin</a:t>
            </a:r>
            <a:r>
              <a:rPr lang="ja-JP" altLang="en-US" dirty="0" smtClean="0"/>
              <a:t>と金沢大学統合認証基盤</a:t>
            </a:r>
            <a:endParaRPr kumimoji="1" lang="ja-JP" altLang="en-US" dirty="0"/>
          </a:p>
        </p:txBody>
      </p:sp>
      <p:sp>
        <p:nvSpPr>
          <p:cNvPr id="4" name="スライド番号プレースホルダー 3"/>
          <p:cNvSpPr>
            <a:spLocks noGrp="1"/>
          </p:cNvSpPr>
          <p:nvPr>
            <p:ph type="sldNum" sz="quarter" idx="12"/>
          </p:nvPr>
        </p:nvSpPr>
        <p:spPr>
          <a:xfrm>
            <a:off x="6553200" y="6212334"/>
            <a:ext cx="2133600" cy="365125"/>
          </a:xfrm>
        </p:spPr>
        <p:txBody>
          <a:bodyPr/>
          <a:lstStyle/>
          <a:p>
            <a:fld id="{D2D8002D-B5B0-4BAC-B1F6-782DDCCE6D9C}" type="slidenum">
              <a:rPr kumimoji="1" lang="ja-JP" altLang="en-US" smtClean="0"/>
              <a:pPr/>
              <a:t>24</a:t>
            </a:fld>
            <a:endParaRPr kumimoji="1" lang="ja-JP" altLang="en-US"/>
          </a:p>
        </p:txBody>
      </p:sp>
      <p:pic>
        <p:nvPicPr>
          <p:cNvPr id="7" name="Picture 2" descr="K:\microSDHC20100518\論文2010\IPSJ特集号\IPSJ作業\概要.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88538" y="1519669"/>
            <a:ext cx="5503711" cy="3421499"/>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表 7"/>
          <p:cNvGraphicFramePr>
            <a:graphicFrameLocks noGrp="1"/>
          </p:cNvGraphicFramePr>
          <p:nvPr>
            <p:extLst>
              <p:ext uri="{D42A27DB-BD31-4B8C-83A1-F6EECF244321}">
                <p14:modId xmlns:p14="http://schemas.microsoft.com/office/powerpoint/2010/main" xmlns="" val="4236905564"/>
              </p:ext>
            </p:extLst>
          </p:nvPr>
        </p:nvGraphicFramePr>
        <p:xfrm>
          <a:off x="2905306" y="4530140"/>
          <a:ext cx="2520280" cy="1341120"/>
        </p:xfrm>
        <a:graphic>
          <a:graphicData uri="http://schemas.openxmlformats.org/drawingml/2006/table">
            <a:tbl>
              <a:tblPr firstRow="1" bandRow="1">
                <a:tableStyleId>{5C22544A-7EE6-4342-B048-85BDC9FD1C3A}</a:tableStyleId>
              </a:tblPr>
              <a:tblGrid>
                <a:gridCol w="2520280"/>
              </a:tblGrid>
              <a:tr h="324036">
                <a:tc>
                  <a:txBody>
                    <a:bodyPr/>
                    <a:lstStyle/>
                    <a:p>
                      <a:pPr algn="ctr"/>
                      <a:r>
                        <a:rPr kumimoji="1" lang="ja-JP" altLang="en-US" sz="1600" dirty="0" smtClean="0"/>
                        <a:t>ネットワーク</a:t>
                      </a:r>
                      <a:r>
                        <a:rPr kumimoji="1" lang="en-US" altLang="ja-JP" sz="1600" dirty="0" smtClean="0"/>
                        <a:t>ID</a:t>
                      </a:r>
                      <a:endParaRPr kumimoji="1" lang="ja-JP" altLang="en-US" sz="1600" dirty="0"/>
                    </a:p>
                  </a:txBody>
                  <a:tcPr/>
                </a:tc>
              </a:tr>
              <a:tr h="324036">
                <a:tc>
                  <a:txBody>
                    <a:bodyPr/>
                    <a:lstStyle/>
                    <a:p>
                      <a:pPr algn="ctr"/>
                      <a:r>
                        <a:rPr kumimoji="1" lang="ja-JP" altLang="en-US" sz="1600" dirty="0" smtClean="0"/>
                        <a:t>在籍者（教職員・学生）のみ</a:t>
                      </a:r>
                      <a:endParaRPr kumimoji="1" lang="ja-JP" altLang="en-US" sz="1600" dirty="0"/>
                    </a:p>
                  </a:txBody>
                  <a:tcPr/>
                </a:tc>
              </a:tr>
              <a:tr h="324036">
                <a:tc>
                  <a:txBody>
                    <a:bodyPr/>
                    <a:lstStyle/>
                    <a:p>
                      <a:pPr algn="ctr"/>
                      <a:r>
                        <a:rPr kumimoji="1" lang="ja-JP" altLang="en-US" sz="1600" dirty="0" smtClean="0"/>
                        <a:t>学内ネットワーク接続目的</a:t>
                      </a:r>
                      <a:endParaRPr kumimoji="1" lang="ja-JP" altLang="en-US" sz="1600" dirty="0"/>
                    </a:p>
                  </a:txBody>
                  <a:tcPr/>
                </a:tc>
              </a:tr>
              <a:tr h="324036">
                <a:tc>
                  <a:txBody>
                    <a:bodyPr/>
                    <a:lstStyle/>
                    <a:p>
                      <a:pPr algn="ctr"/>
                      <a:r>
                        <a:rPr kumimoji="1" lang="ja-JP" altLang="en-US" sz="1600" dirty="0" smtClean="0"/>
                        <a:t>自己申請</a:t>
                      </a:r>
                      <a:endParaRPr kumimoji="1" lang="ja-JP" altLang="en-US" sz="1600" dirty="0"/>
                    </a:p>
                  </a:txBody>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xmlns="" val="3888567807"/>
              </p:ext>
            </p:extLst>
          </p:nvPr>
        </p:nvGraphicFramePr>
        <p:xfrm>
          <a:off x="6802384" y="4731657"/>
          <a:ext cx="2160240" cy="1341120"/>
        </p:xfrm>
        <a:graphic>
          <a:graphicData uri="http://schemas.openxmlformats.org/drawingml/2006/table">
            <a:tbl>
              <a:tblPr firstRow="1" bandRow="1">
                <a:tableStyleId>{5C22544A-7EE6-4342-B048-85BDC9FD1C3A}</a:tableStyleId>
              </a:tblPr>
              <a:tblGrid>
                <a:gridCol w="2160240"/>
              </a:tblGrid>
              <a:tr h="324036">
                <a:tc>
                  <a:txBody>
                    <a:bodyPr/>
                    <a:lstStyle/>
                    <a:p>
                      <a:pPr algn="ctr"/>
                      <a:r>
                        <a:rPr kumimoji="1" lang="ja-JP" altLang="en-US" sz="1600" dirty="0" smtClean="0"/>
                        <a:t>金沢大学</a:t>
                      </a:r>
                      <a:r>
                        <a:rPr kumimoji="1" lang="en-US" altLang="ja-JP" sz="1600" dirty="0" smtClean="0"/>
                        <a:t>ID</a:t>
                      </a:r>
                      <a:endParaRPr kumimoji="1" lang="ja-JP" altLang="en-US" sz="1600" dirty="0"/>
                    </a:p>
                  </a:txBody>
                  <a:tcPr/>
                </a:tc>
              </a:tr>
              <a:tr h="324036">
                <a:tc>
                  <a:txBody>
                    <a:bodyPr/>
                    <a:lstStyle/>
                    <a:p>
                      <a:pPr algn="ctr"/>
                      <a:r>
                        <a:rPr kumimoji="1" lang="ja-JP" altLang="en-US" sz="1600" dirty="0" smtClean="0"/>
                        <a:t>生涯</a:t>
                      </a:r>
                      <a:r>
                        <a:rPr kumimoji="1" lang="en-US" altLang="ja-JP" sz="1600" dirty="0" smtClean="0"/>
                        <a:t>ID</a:t>
                      </a:r>
                      <a:endParaRPr kumimoji="1" lang="ja-JP" altLang="en-US" sz="1600" dirty="0"/>
                    </a:p>
                  </a:txBody>
                  <a:tcPr/>
                </a:tc>
              </a:tr>
              <a:tr h="324036">
                <a:tc>
                  <a:txBody>
                    <a:bodyPr/>
                    <a:lstStyle/>
                    <a:p>
                      <a:pPr algn="ctr"/>
                      <a:r>
                        <a:rPr kumimoji="1" lang="ja-JP" altLang="en-US" sz="1600" dirty="0" smtClean="0"/>
                        <a:t>個人情報・業務目的</a:t>
                      </a:r>
                      <a:endParaRPr kumimoji="1" lang="ja-JP" altLang="en-US" sz="1600" dirty="0"/>
                    </a:p>
                  </a:txBody>
                  <a:tcPr/>
                </a:tc>
              </a:tr>
              <a:tr h="324036">
                <a:tc>
                  <a:txBody>
                    <a:bodyPr/>
                    <a:lstStyle/>
                    <a:p>
                      <a:pPr algn="ctr"/>
                      <a:r>
                        <a:rPr kumimoji="1" lang="ja-JP" altLang="en-US" sz="1600" dirty="0" smtClean="0"/>
                        <a:t>ランダムに発行</a:t>
                      </a:r>
                      <a:endParaRPr kumimoji="1" lang="ja-JP" altLang="en-US" sz="1600" dirty="0"/>
                    </a:p>
                  </a:txBody>
                  <a:tcPr/>
                </a:tc>
              </a:tr>
            </a:tbl>
          </a:graphicData>
        </a:graphic>
      </p:graphicFrame>
      <p:sp>
        <p:nvSpPr>
          <p:cNvPr id="10" name="テキスト ボックス 9"/>
          <p:cNvSpPr txBox="1"/>
          <p:nvPr/>
        </p:nvSpPr>
        <p:spPr>
          <a:xfrm>
            <a:off x="3511338" y="1052736"/>
            <a:ext cx="377539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ja-JP" altLang="en-US" b="1" dirty="0">
                <a:solidFill>
                  <a:srgbClr val="7030A0"/>
                </a:solidFill>
              </a:rPr>
              <a:t>金沢</a:t>
            </a:r>
            <a:r>
              <a:rPr lang="ja-JP" altLang="en-US" b="1" dirty="0" smtClean="0">
                <a:solidFill>
                  <a:srgbClr val="7030A0"/>
                </a:solidFill>
              </a:rPr>
              <a:t>大学統合認証基盤（</a:t>
            </a:r>
            <a:r>
              <a:rPr lang="en-US" altLang="ja-JP" b="1" dirty="0" smtClean="0">
                <a:solidFill>
                  <a:srgbClr val="7030A0"/>
                </a:solidFill>
              </a:rPr>
              <a:t>Shibboleth</a:t>
            </a:r>
            <a:r>
              <a:rPr lang="ja-JP" altLang="en-US" b="1" dirty="0" smtClean="0">
                <a:solidFill>
                  <a:srgbClr val="7030A0"/>
                </a:solidFill>
              </a:rPr>
              <a:t>）</a:t>
            </a:r>
            <a:endParaRPr kumimoji="1" lang="ja-JP" altLang="en-US" b="1" dirty="0">
              <a:solidFill>
                <a:srgbClr val="7030A0"/>
              </a:solidFill>
            </a:endParaRPr>
          </a:p>
        </p:txBody>
      </p:sp>
      <p:sp>
        <p:nvSpPr>
          <p:cNvPr id="11" name="テキスト ボックス 10"/>
          <p:cNvSpPr txBox="1"/>
          <p:nvPr/>
        </p:nvSpPr>
        <p:spPr>
          <a:xfrm>
            <a:off x="238535" y="1052735"/>
            <a:ext cx="102624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altLang="ja-JP" b="1" dirty="0" err="1">
                <a:solidFill>
                  <a:srgbClr val="7030A0"/>
                </a:solidFill>
              </a:rPr>
              <a:t>GakuNin</a:t>
            </a:r>
            <a:endParaRPr kumimoji="1" lang="ja-JP" altLang="en-US" b="1" dirty="0">
              <a:solidFill>
                <a:srgbClr val="7030A0"/>
              </a:solidFill>
            </a:endParaRPr>
          </a:p>
        </p:txBody>
      </p:sp>
      <p:cxnSp>
        <p:nvCxnSpPr>
          <p:cNvPr id="13" name="カギ線コネクタ 12"/>
          <p:cNvCxnSpPr/>
          <p:nvPr/>
        </p:nvCxnSpPr>
        <p:spPr>
          <a:xfrm rot="16200000" flipH="1">
            <a:off x="1886852" y="2428600"/>
            <a:ext cx="5224703" cy="2472973"/>
          </a:xfrm>
          <a:prstGeom prst="bentConnector3">
            <a:avLst>
              <a:gd name="adj1" fmla="val 56639"/>
            </a:avLst>
          </a:prstGeom>
          <a:ln w="28575">
            <a:solidFill>
              <a:srgbClr val="002060"/>
            </a:solidFill>
            <a:prstDash val="lgDashDotDot"/>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1907704" y="6154794"/>
            <a:ext cx="534961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lvl="1" algn="ctr"/>
            <a:r>
              <a:rPr lang="ja-JP" altLang="en-US" b="1" dirty="0" smtClean="0">
                <a:solidFill>
                  <a:schemeClr val="tx1"/>
                </a:solidFill>
              </a:rPr>
              <a:t>異なる利用範囲により、現在は適した</a:t>
            </a:r>
            <a:r>
              <a:rPr lang="en-US" altLang="ja-JP" b="1" dirty="0" smtClean="0">
                <a:solidFill>
                  <a:schemeClr val="tx1"/>
                </a:solidFill>
              </a:rPr>
              <a:t>ID</a:t>
            </a:r>
            <a:r>
              <a:rPr lang="ja-JP" altLang="en-US" b="1" dirty="0" smtClean="0">
                <a:solidFill>
                  <a:schemeClr val="tx1"/>
                </a:solidFill>
              </a:rPr>
              <a:t>を使い分け</a:t>
            </a:r>
            <a:endParaRPr lang="en-US" altLang="ja-JP" b="1" dirty="0" smtClean="0">
              <a:solidFill>
                <a:schemeClr val="tx1"/>
              </a:solidFill>
            </a:endParaRPr>
          </a:p>
          <a:p>
            <a:pPr marL="0" lvl="1" algn="ctr"/>
            <a:r>
              <a:rPr lang="ja-JP" altLang="en-US" b="1" dirty="0" smtClean="0">
                <a:solidFill>
                  <a:srgbClr val="FF0000"/>
                </a:solidFill>
              </a:rPr>
              <a:t>将来的には両</a:t>
            </a:r>
            <a:r>
              <a:rPr lang="en-US" altLang="ja-JP" b="1" dirty="0" smtClean="0">
                <a:solidFill>
                  <a:srgbClr val="FF0000"/>
                </a:solidFill>
              </a:rPr>
              <a:t>ID</a:t>
            </a:r>
            <a:r>
              <a:rPr lang="ja-JP" altLang="en-US" b="1" dirty="0" smtClean="0">
                <a:solidFill>
                  <a:srgbClr val="FF0000"/>
                </a:solidFill>
              </a:rPr>
              <a:t>の融合化を検討中</a:t>
            </a:r>
            <a:endParaRPr lang="en-US" altLang="ja-JP" b="1" dirty="0">
              <a:solidFill>
                <a:srgbClr val="FF0000"/>
              </a:solidFill>
            </a:endParaRPr>
          </a:p>
        </p:txBody>
      </p:sp>
      <p:sp>
        <p:nvSpPr>
          <p:cNvPr id="17" name="角丸四角形 16"/>
          <p:cNvSpPr/>
          <p:nvPr/>
        </p:nvSpPr>
        <p:spPr>
          <a:xfrm>
            <a:off x="3491880" y="2185406"/>
            <a:ext cx="979182" cy="4320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400" dirty="0" smtClean="0"/>
              <a:t>SP</a:t>
            </a:r>
            <a:r>
              <a:rPr lang="ja-JP" altLang="en-US" sz="1400" dirty="0" smtClean="0"/>
              <a:t>群</a:t>
            </a:r>
            <a:endParaRPr lang="en-US" altLang="ja-JP" sz="1400" dirty="0" smtClean="0"/>
          </a:p>
          <a:p>
            <a:pPr algn="ctr"/>
            <a:r>
              <a:rPr kumimoji="1" lang="ja-JP" altLang="en-US" sz="1400" dirty="0" smtClean="0"/>
              <a:t>（学内用）</a:t>
            </a:r>
            <a:endParaRPr kumimoji="1" lang="ja-JP" altLang="en-US" sz="1400" dirty="0"/>
          </a:p>
        </p:txBody>
      </p:sp>
      <p:sp>
        <p:nvSpPr>
          <p:cNvPr id="18" name="角丸四角形 17"/>
          <p:cNvSpPr/>
          <p:nvPr/>
        </p:nvSpPr>
        <p:spPr>
          <a:xfrm>
            <a:off x="5218510" y="3489356"/>
            <a:ext cx="1034360" cy="4121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ja-JP" sz="1400" dirty="0" smtClean="0"/>
              <a:t>SP</a:t>
            </a:r>
          </a:p>
          <a:p>
            <a:pPr algn="ctr"/>
            <a:r>
              <a:rPr kumimoji="1" lang="ja-JP" altLang="en-US" sz="1400" dirty="0" smtClean="0"/>
              <a:t>（学内用）</a:t>
            </a:r>
            <a:endParaRPr kumimoji="1" lang="ja-JP" altLang="en-US" sz="1400" dirty="0"/>
          </a:p>
        </p:txBody>
      </p:sp>
      <p:sp>
        <p:nvSpPr>
          <p:cNvPr id="19" name="角丸四角形 18"/>
          <p:cNvSpPr/>
          <p:nvPr/>
        </p:nvSpPr>
        <p:spPr>
          <a:xfrm>
            <a:off x="7185543" y="3542904"/>
            <a:ext cx="944817" cy="4037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400" dirty="0" err="1" smtClean="0"/>
              <a:t>IdP</a:t>
            </a:r>
            <a:endParaRPr lang="en-US" altLang="ja-JP" sz="1400" dirty="0" smtClean="0"/>
          </a:p>
          <a:p>
            <a:pPr algn="ctr"/>
            <a:r>
              <a:rPr kumimoji="1" lang="ja-JP" altLang="en-US" sz="1400" dirty="0" smtClean="0"/>
              <a:t>（学内用）</a:t>
            </a:r>
            <a:endParaRPr kumimoji="1" lang="ja-JP" altLang="en-US" sz="1400" dirty="0"/>
          </a:p>
        </p:txBody>
      </p:sp>
      <p:pic>
        <p:nvPicPr>
          <p:cNvPr id="23" name="図 22" descr="f1.gif"/>
          <p:cNvPicPr>
            <a:picLocks noChangeAspect="1"/>
          </p:cNvPicPr>
          <p:nvPr/>
        </p:nvPicPr>
        <p:blipFill>
          <a:blip r:embed="rId5" cstate="print"/>
          <a:stretch>
            <a:fillRect/>
          </a:stretch>
        </p:blipFill>
        <p:spPr>
          <a:xfrm>
            <a:off x="406045" y="2315858"/>
            <a:ext cx="2170750" cy="1560227"/>
          </a:xfrm>
          <a:prstGeom prst="rect">
            <a:avLst/>
          </a:prstGeom>
        </p:spPr>
      </p:pic>
      <p:pic>
        <p:nvPicPr>
          <p:cNvPr id="28" name="Picture 4"/>
          <p:cNvPicPr>
            <a:picLocks noChangeAspect="1" noChangeArrowheads="1"/>
          </p:cNvPicPr>
          <p:nvPr/>
        </p:nvPicPr>
        <p:blipFill>
          <a:blip r:embed="rId6" cstate="print"/>
          <a:srcRect/>
          <a:stretch>
            <a:fillRect/>
          </a:stretch>
        </p:blipFill>
        <p:spPr bwMode="auto">
          <a:xfrm>
            <a:off x="415254" y="4420059"/>
            <a:ext cx="2152333" cy="1584472"/>
          </a:xfrm>
          <a:prstGeom prst="rect">
            <a:avLst/>
          </a:prstGeom>
          <a:noFill/>
          <a:ln w="9525">
            <a:noFill/>
            <a:miter lim="800000"/>
            <a:headEnd/>
            <a:tailEnd/>
          </a:ln>
          <a:effectLst/>
        </p:spPr>
      </p:pic>
      <p:sp>
        <p:nvSpPr>
          <p:cNvPr id="29" name="テキスト ボックス 28"/>
          <p:cNvSpPr txBox="1"/>
          <p:nvPr/>
        </p:nvSpPr>
        <p:spPr>
          <a:xfrm>
            <a:off x="14015" y="1924642"/>
            <a:ext cx="3384837" cy="338554"/>
          </a:xfrm>
          <a:prstGeom prst="rect">
            <a:avLst/>
          </a:prstGeom>
          <a:noFill/>
        </p:spPr>
        <p:txBody>
          <a:bodyPr wrap="none" rtlCol="0">
            <a:spAutoFit/>
          </a:bodyPr>
          <a:lstStyle/>
          <a:p>
            <a:r>
              <a:rPr lang="ja-JP" altLang="en-US" sz="1600" dirty="0">
                <a:solidFill>
                  <a:srgbClr val="002060"/>
                </a:solidFill>
              </a:rPr>
              <a:t>◆</a:t>
            </a:r>
            <a:r>
              <a:rPr kumimoji="1" lang="ja-JP" altLang="en-US" sz="1600" dirty="0" smtClean="0">
                <a:solidFill>
                  <a:srgbClr val="002060"/>
                </a:solidFill>
              </a:rPr>
              <a:t>ファイル送信サービス（</a:t>
            </a:r>
            <a:r>
              <a:rPr kumimoji="1" lang="en-US" altLang="ja-JP" sz="1600" dirty="0" err="1" smtClean="0">
                <a:solidFill>
                  <a:srgbClr val="002060"/>
                </a:solidFill>
              </a:rPr>
              <a:t>GakuNin</a:t>
            </a:r>
            <a:r>
              <a:rPr kumimoji="1" lang="ja-JP" altLang="en-US" sz="1600" dirty="0" smtClean="0">
                <a:solidFill>
                  <a:srgbClr val="002060"/>
                </a:solidFill>
              </a:rPr>
              <a:t>用）</a:t>
            </a:r>
            <a:endParaRPr kumimoji="1" lang="ja-JP" altLang="en-US" sz="1600" dirty="0">
              <a:solidFill>
                <a:srgbClr val="002060"/>
              </a:solidFill>
            </a:endParaRPr>
          </a:p>
        </p:txBody>
      </p:sp>
      <p:sp>
        <p:nvSpPr>
          <p:cNvPr id="32" name="テキスト ボックス 31"/>
          <p:cNvSpPr txBox="1"/>
          <p:nvPr/>
        </p:nvSpPr>
        <p:spPr>
          <a:xfrm>
            <a:off x="35496" y="4026084"/>
            <a:ext cx="4184735" cy="338554"/>
          </a:xfrm>
          <a:prstGeom prst="rect">
            <a:avLst/>
          </a:prstGeom>
          <a:noFill/>
        </p:spPr>
        <p:txBody>
          <a:bodyPr wrap="none" rtlCol="0">
            <a:spAutoFit/>
          </a:bodyPr>
          <a:lstStyle/>
          <a:p>
            <a:r>
              <a:rPr kumimoji="1" lang="ja-JP" altLang="en-US" sz="1600" dirty="0" smtClean="0">
                <a:solidFill>
                  <a:srgbClr val="002060"/>
                </a:solidFill>
              </a:rPr>
              <a:t>◆非文献コンテンツ公開サービス（</a:t>
            </a:r>
            <a:r>
              <a:rPr kumimoji="1" lang="en-US" altLang="ja-JP" sz="1600" dirty="0" err="1" smtClean="0">
                <a:solidFill>
                  <a:srgbClr val="002060"/>
                </a:solidFill>
              </a:rPr>
              <a:t>GakuNin</a:t>
            </a:r>
            <a:r>
              <a:rPr kumimoji="1" lang="ja-JP" altLang="en-US" sz="1600" dirty="0" smtClean="0">
                <a:solidFill>
                  <a:srgbClr val="002060"/>
                </a:solidFill>
              </a:rPr>
              <a:t>用）</a:t>
            </a:r>
            <a:endParaRPr kumimoji="1" lang="ja-JP" altLang="en-US" sz="1600" dirty="0">
              <a:solidFill>
                <a:srgbClr val="002060"/>
              </a:solidFill>
            </a:endParaRPr>
          </a:p>
        </p:txBody>
      </p:sp>
      <p:sp>
        <p:nvSpPr>
          <p:cNvPr id="35" name="テキスト ボックス 34"/>
          <p:cNvSpPr txBox="1"/>
          <p:nvPr/>
        </p:nvSpPr>
        <p:spPr>
          <a:xfrm>
            <a:off x="-36512" y="1515970"/>
            <a:ext cx="2154757" cy="369332"/>
          </a:xfrm>
          <a:prstGeom prst="rect">
            <a:avLst/>
          </a:prstGeom>
          <a:noFill/>
        </p:spPr>
        <p:txBody>
          <a:bodyPr wrap="none" rtlCol="0">
            <a:spAutoFit/>
          </a:bodyPr>
          <a:lstStyle/>
          <a:p>
            <a:pPr marL="285750" indent="-285750">
              <a:buFont typeface="Wingdings" pitchFamily="2" charset="2"/>
              <a:buChar char="Ø"/>
            </a:pPr>
            <a:r>
              <a:rPr kumimoji="1" lang="en-US" altLang="ja-JP" b="1" dirty="0" smtClean="0"/>
              <a:t>2</a:t>
            </a:r>
            <a:r>
              <a:rPr kumimoji="1" lang="ja-JP" altLang="en-US" b="1" dirty="0" err="1" smtClean="0"/>
              <a:t>つの</a:t>
            </a:r>
            <a:r>
              <a:rPr kumimoji="1" lang="en-US" altLang="ja-JP" b="1" dirty="0" smtClean="0"/>
              <a:t>SP</a:t>
            </a:r>
            <a:r>
              <a:rPr kumimoji="1" lang="ja-JP" altLang="en-US" b="1" dirty="0" smtClean="0"/>
              <a:t>を提供中</a:t>
            </a:r>
            <a:endParaRPr kumimoji="1" lang="ja-JP" altLang="en-US" b="1" dirty="0"/>
          </a:p>
        </p:txBody>
      </p:sp>
      <p:sp>
        <p:nvSpPr>
          <p:cNvPr id="36" name="テキスト ボックス 35"/>
          <p:cNvSpPr txBox="1"/>
          <p:nvPr/>
        </p:nvSpPr>
        <p:spPr>
          <a:xfrm>
            <a:off x="7123810" y="4005064"/>
            <a:ext cx="2056269" cy="307777"/>
          </a:xfrm>
          <a:prstGeom prst="rect">
            <a:avLst/>
          </a:prstGeom>
          <a:noFill/>
        </p:spPr>
        <p:txBody>
          <a:bodyPr wrap="none" rtlCol="0">
            <a:spAutoFit/>
          </a:bodyPr>
          <a:lstStyle/>
          <a:p>
            <a:r>
              <a:rPr kumimoji="1" lang="en-US" altLang="ja-JP" sz="1400" dirty="0" smtClean="0">
                <a:solidFill>
                  <a:srgbClr val="FF0000"/>
                </a:solidFill>
              </a:rPr>
              <a:t>※</a:t>
            </a:r>
            <a:r>
              <a:rPr kumimoji="1" lang="en-US" altLang="ja-JP" sz="1400" dirty="0" err="1" smtClean="0">
                <a:solidFill>
                  <a:srgbClr val="FF0000"/>
                </a:solidFill>
              </a:rPr>
              <a:t>GakuNin</a:t>
            </a:r>
            <a:r>
              <a:rPr kumimoji="1" lang="ja-JP" altLang="en-US" sz="1400" dirty="0" smtClean="0">
                <a:solidFill>
                  <a:srgbClr val="FF0000"/>
                </a:solidFill>
              </a:rPr>
              <a:t>用は別に用意</a:t>
            </a:r>
            <a:endParaRPr kumimoji="1" lang="ja-JP" altLang="en-US" sz="1400" dirty="0">
              <a:solidFill>
                <a:srgbClr val="FF0000"/>
              </a:solidFill>
            </a:endParaRPr>
          </a:p>
        </p:txBody>
      </p:sp>
      <p:sp>
        <p:nvSpPr>
          <p:cNvPr id="2" name="テキスト ボックス 1"/>
          <p:cNvSpPr txBox="1"/>
          <p:nvPr/>
        </p:nvSpPr>
        <p:spPr>
          <a:xfrm>
            <a:off x="7196757" y="2216712"/>
            <a:ext cx="1875835" cy="30777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en-US" altLang="ja-JP" sz="1400" dirty="0" smtClean="0"/>
              <a:t>SP</a:t>
            </a:r>
            <a:r>
              <a:rPr kumimoji="1" lang="ja-JP" altLang="en-US" sz="1400" dirty="0" smtClean="0"/>
              <a:t>数</a:t>
            </a:r>
            <a:r>
              <a:rPr kumimoji="1" lang="en-US" altLang="ja-JP" sz="1400" dirty="0" smtClean="0"/>
              <a:t>14(2010/9/1</a:t>
            </a:r>
            <a:r>
              <a:rPr kumimoji="1" lang="ja-JP" altLang="en-US" sz="1400" dirty="0" smtClean="0"/>
              <a:t>現在</a:t>
            </a:r>
            <a:r>
              <a:rPr kumimoji="1" lang="en-US" altLang="ja-JP" sz="1400" dirty="0" smtClean="0"/>
              <a:t>)</a:t>
            </a:r>
            <a:endParaRPr kumimoji="1" lang="ja-JP" altLang="en-US" sz="1400" dirty="0"/>
          </a:p>
        </p:txBody>
      </p:sp>
      <p:sp>
        <p:nvSpPr>
          <p:cNvPr id="21" name="テキスト ボックス 20"/>
          <p:cNvSpPr txBox="1"/>
          <p:nvPr/>
        </p:nvSpPr>
        <p:spPr>
          <a:xfrm>
            <a:off x="7083227" y="4339925"/>
            <a:ext cx="2016224"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1200" dirty="0"/>
              <a:t>認証</a:t>
            </a:r>
            <a:r>
              <a:rPr lang="ja-JP" altLang="en-US" sz="1200" dirty="0" smtClean="0"/>
              <a:t>数</a:t>
            </a:r>
            <a:r>
              <a:rPr lang="en-US" altLang="ja-JP" sz="1200" dirty="0" smtClean="0"/>
              <a:t>14,460/day(2010/4)</a:t>
            </a:r>
            <a:endParaRPr kumimoji="1" lang="ja-JP" altLang="en-US" sz="1200" dirty="0"/>
          </a:p>
        </p:txBody>
      </p:sp>
    </p:spTree>
    <p:extLst>
      <p:ext uri="{BB962C8B-B14F-4D97-AF65-F5344CB8AC3E}">
        <p14:creationId xmlns:p14="http://schemas.microsoft.com/office/powerpoint/2010/main" xmlns="" val="20429253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タイトル 3"/>
          <p:cNvSpPr>
            <a:spLocks noGrp="1"/>
          </p:cNvSpPr>
          <p:nvPr>
            <p:ph type="title"/>
          </p:nvPr>
        </p:nvSpPr>
        <p:spPr>
          <a:xfrm>
            <a:off x="1458470" y="412339"/>
            <a:ext cx="7228330" cy="688078"/>
          </a:xfrm>
        </p:spPr>
        <p:txBody>
          <a:bodyPr>
            <a:normAutofit/>
          </a:bodyPr>
          <a:lstStyle/>
          <a:p>
            <a:pPr algn="ctr"/>
            <a:r>
              <a:rPr kumimoji="1" lang="ja-JP" altLang="en-US" sz="3200" b="1" dirty="0" smtClean="0"/>
              <a:t>徳島大学の現状</a:t>
            </a:r>
            <a:endParaRPr kumimoji="1" lang="ja-JP" altLang="en-US" sz="3200" b="1" dirty="0"/>
          </a:p>
        </p:txBody>
      </p:sp>
      <p:pic>
        <p:nvPicPr>
          <p:cNvPr id="5" name="図 4"/>
          <p:cNvPicPr>
            <a:picLocks noChangeAspect="1"/>
          </p:cNvPicPr>
          <p:nvPr/>
        </p:nvPicPr>
        <p:blipFill>
          <a:blip r:embed="rId3" cstate="print"/>
          <a:stretch>
            <a:fillRect/>
          </a:stretch>
        </p:blipFill>
        <p:spPr>
          <a:xfrm>
            <a:off x="395536" y="1209408"/>
            <a:ext cx="8354640" cy="5171920"/>
          </a:xfrm>
          <a:prstGeom prst="rect">
            <a:avLst/>
          </a:prstGeom>
        </p:spPr>
      </p:pic>
      <p:cxnSp>
        <p:nvCxnSpPr>
          <p:cNvPr id="3" name="直線矢印コネクタ 2"/>
          <p:cNvCxnSpPr/>
          <p:nvPr/>
        </p:nvCxnSpPr>
        <p:spPr>
          <a:xfrm flipH="1" flipV="1">
            <a:off x="457200" y="3375212"/>
            <a:ext cx="430306" cy="1506070"/>
          </a:xfrm>
          <a:prstGeom prst="straightConnector1">
            <a:avLst/>
          </a:prstGeom>
          <a:ln w="19050">
            <a:prstDash val="dash"/>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6" name="正方形/長方形 5"/>
          <p:cNvSpPr/>
          <p:nvPr/>
        </p:nvSpPr>
        <p:spPr>
          <a:xfrm>
            <a:off x="0" y="6536377"/>
            <a:ext cx="9144000" cy="276999"/>
          </a:xfrm>
          <a:prstGeom prst="rect">
            <a:avLst/>
          </a:prstGeom>
        </p:spPr>
        <p:txBody>
          <a:bodyPr wrap="square">
            <a:spAutoFit/>
          </a:bodyPr>
          <a:lstStyle/>
          <a:p>
            <a:pPr algn="ctr"/>
            <a:r>
              <a:rPr lang="ja-JP" altLang="en-US" sz="1200" dirty="0" smtClean="0"/>
              <a:t>学術情報基盤オープンフォーラム</a:t>
            </a:r>
            <a:r>
              <a:rPr lang="en-US" altLang="ja-JP" sz="1200" dirty="0" smtClean="0"/>
              <a:t>2011 </a:t>
            </a:r>
            <a:r>
              <a:rPr lang="ja-JP" altLang="en-US" sz="1200" dirty="0" smtClean="0"/>
              <a:t>　「学認を活用した地域連携に向けて」　</a:t>
            </a:r>
            <a:r>
              <a:rPr lang="en-US" altLang="ja-JP" sz="1200" dirty="0" smtClean="0"/>
              <a:t>https://www.gakunin.jp/docs/open/fed/20110603 </a:t>
            </a:r>
            <a:r>
              <a:rPr lang="ja-JP" altLang="en-US" sz="1200" dirty="0" smtClean="0"/>
              <a:t>より</a:t>
            </a:r>
            <a:endParaRPr lang="ja-JP" altLang="en-US" sz="1200" dirty="0"/>
          </a:p>
        </p:txBody>
      </p:sp>
    </p:spTree>
    <p:extLst>
      <p:ext uri="{BB962C8B-B14F-4D97-AF65-F5344CB8AC3E}">
        <p14:creationId xmlns="" xmlns:p14="http://schemas.microsoft.com/office/powerpoint/2010/main" val="61575565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角丸四角形 41"/>
          <p:cNvSpPr/>
          <p:nvPr/>
        </p:nvSpPr>
        <p:spPr bwMode="auto">
          <a:xfrm>
            <a:off x="216152" y="1382331"/>
            <a:ext cx="8791524" cy="5078920"/>
          </a:xfrm>
          <a:prstGeom prst="roundRect">
            <a:avLst>
              <a:gd name="adj" fmla="val 34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3" name="テキスト ボックス 50"/>
          <p:cNvSpPr txBox="1">
            <a:spLocks noChangeArrowheads="1"/>
          </p:cNvSpPr>
          <p:nvPr/>
        </p:nvSpPr>
        <p:spPr bwMode="auto">
          <a:xfrm>
            <a:off x="2603702" y="3018081"/>
            <a:ext cx="2225191" cy="557350"/>
          </a:xfrm>
          <a:prstGeom prst="rect">
            <a:avLst/>
          </a:prstGeom>
          <a:noFill/>
          <a:ln w="9525">
            <a:noFill/>
            <a:miter lim="800000"/>
            <a:headEnd/>
            <a:tailEnd/>
          </a:ln>
        </p:spPr>
        <p:txBody>
          <a:bodyPr wrap="square">
            <a:spAutoFit/>
          </a:bodyPr>
          <a:lstStyle/>
          <a:p>
            <a:pPr>
              <a:defRPr/>
            </a:pPr>
            <a:r>
              <a:rPr lang="en-US" altLang="ja-JP" dirty="0">
                <a:latin typeface="Calibri" pitchFamily="34" charset="0"/>
                <a:ea typeface="HG創英ﾌﾟﾚｾﾞﾝｽEB" pitchFamily="17" charset="-128"/>
              </a:rPr>
              <a:t>Federation</a:t>
            </a:r>
            <a:r>
              <a:rPr lang="ja-JP" altLang="en-US" sz="1400" dirty="0">
                <a:latin typeface="+mj-ea"/>
                <a:ea typeface="+mj-ea"/>
              </a:rPr>
              <a:t>内の構成員</a:t>
            </a:r>
            <a:endParaRPr lang="en-US" altLang="ja-JP" sz="1400" dirty="0">
              <a:latin typeface="+mj-ea"/>
              <a:ea typeface="+mj-ea"/>
            </a:endParaRPr>
          </a:p>
          <a:p>
            <a:pPr>
              <a:defRPr/>
            </a:pPr>
            <a:r>
              <a:rPr lang="ja-JP" altLang="en-US" sz="1400" dirty="0">
                <a:latin typeface="+mj-ea"/>
                <a:ea typeface="+mj-ea"/>
              </a:rPr>
              <a:t>（学生・教職員等</a:t>
            </a:r>
            <a:r>
              <a:rPr lang="ja-JP" altLang="en-US" sz="1400" dirty="0">
                <a:latin typeface="Calibri" pitchFamily="34" charset="0"/>
                <a:ea typeface="HG創英ﾌﾟﾚｾﾞﾝｽEB" pitchFamily="17" charset="-128"/>
              </a:rPr>
              <a:t>）</a:t>
            </a:r>
            <a:endParaRPr lang="ja-JP" altLang="en-US" dirty="0">
              <a:latin typeface="Calibri" pitchFamily="34" charset="0"/>
              <a:ea typeface="HG創英ﾌﾟﾚｾﾞﾝｽEB" pitchFamily="17" charset="-128"/>
            </a:endParaRPr>
          </a:p>
        </p:txBody>
      </p:sp>
      <p:graphicFrame>
        <p:nvGraphicFramePr>
          <p:cNvPr id="45" name="Object 3"/>
          <p:cNvGraphicFramePr>
            <a:graphicFrameLocks noChangeAspect="1"/>
          </p:cNvGraphicFramePr>
          <p:nvPr>
            <p:extLst>
              <p:ext uri="{D42A27DB-BD31-4B8C-83A1-F6EECF244321}">
                <p14:modId xmlns="" xmlns:p14="http://schemas.microsoft.com/office/powerpoint/2010/main" val="2206596763"/>
              </p:ext>
            </p:extLst>
          </p:nvPr>
        </p:nvGraphicFramePr>
        <p:xfrm>
          <a:off x="5031045" y="2360228"/>
          <a:ext cx="1386572" cy="1710113"/>
        </p:xfrm>
        <a:graphic>
          <a:graphicData uri="http://schemas.openxmlformats.org/presentationml/2006/ole">
            <p:oleObj spid="_x0000_s192514" name="Visio" r:id="rId4" imgW="966806" imgH="1232170" progId="Visio.Drawing.11">
              <p:embed/>
            </p:oleObj>
          </a:graphicData>
        </a:graphic>
      </p:graphicFrame>
      <p:sp>
        <p:nvSpPr>
          <p:cNvPr id="46" name="テキスト ボックス 39"/>
          <p:cNvSpPr txBox="1">
            <a:spLocks noChangeArrowheads="1"/>
          </p:cNvSpPr>
          <p:nvPr/>
        </p:nvSpPr>
        <p:spPr bwMode="auto">
          <a:xfrm>
            <a:off x="2288601" y="1451176"/>
            <a:ext cx="5684203" cy="909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800" dirty="0">
                <a:latin typeface="Calibri" pitchFamily="34" charset="0"/>
              </a:rPr>
              <a:t>eK4-Federation</a:t>
            </a:r>
          </a:p>
          <a:p>
            <a:pPr algn="ctr" eaLnBrk="1" hangingPunct="1"/>
            <a:r>
              <a:rPr lang="en-US" altLang="ja-JP" sz="2800" dirty="0">
                <a:latin typeface="Calibri" pitchFamily="34" charset="0"/>
              </a:rPr>
              <a:t>(</a:t>
            </a:r>
            <a:r>
              <a:rPr lang="ja-JP" altLang="en-US" sz="2800" dirty="0">
                <a:latin typeface="Calibri" pitchFamily="34" charset="0"/>
              </a:rPr>
              <a:t>四国地区大学間</a:t>
            </a:r>
            <a:r>
              <a:rPr lang="en-US" altLang="ja-JP" sz="2800" dirty="0">
                <a:latin typeface="Calibri" pitchFamily="34" charset="0"/>
              </a:rPr>
              <a:t>e-Learning</a:t>
            </a:r>
            <a:r>
              <a:rPr lang="ja-JP" altLang="en-US" sz="2800" dirty="0">
                <a:latin typeface="Calibri" pitchFamily="34" charset="0"/>
              </a:rPr>
              <a:t>連携</a:t>
            </a:r>
            <a:r>
              <a:rPr lang="en-US" altLang="ja-JP" sz="2800" dirty="0">
                <a:latin typeface="Calibri" pitchFamily="34" charset="0"/>
              </a:rPr>
              <a:t>)</a:t>
            </a:r>
            <a:endParaRPr lang="ja-JP" altLang="en-US" sz="2800" dirty="0">
              <a:latin typeface="Calibri" pitchFamily="34" charset="0"/>
            </a:endParaRPr>
          </a:p>
        </p:txBody>
      </p:sp>
      <p:grpSp>
        <p:nvGrpSpPr>
          <p:cNvPr id="3" name="グループ化 180"/>
          <p:cNvGrpSpPr>
            <a:grpSpLocks/>
          </p:cNvGrpSpPr>
          <p:nvPr/>
        </p:nvGrpSpPr>
        <p:grpSpPr bwMode="auto">
          <a:xfrm>
            <a:off x="1099802" y="4909091"/>
            <a:ext cx="1085631" cy="1510024"/>
            <a:chOff x="2195838" y="2636645"/>
            <a:chExt cx="1102606" cy="1584474"/>
          </a:xfrm>
        </p:grpSpPr>
        <p:sp>
          <p:nvSpPr>
            <p:cNvPr id="122" name="角丸四角形 121"/>
            <p:cNvSpPr/>
            <p:nvPr/>
          </p:nvSpPr>
          <p:spPr>
            <a:xfrm>
              <a:off x="2267284" y="2636645"/>
              <a:ext cx="933543" cy="1501916"/>
            </a:xfrm>
            <a:prstGeom prst="roundRect">
              <a:avLst>
                <a:gd name="adj" fmla="val 7550"/>
              </a:avLst>
            </a:prstGeom>
            <a:solidFill>
              <a:schemeClr val="bg1">
                <a:lumMod val="95000"/>
              </a:schemeClr>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aphicFrame>
          <p:nvGraphicFramePr>
            <p:cNvPr id="123" name="Object 37"/>
            <p:cNvGraphicFramePr>
              <a:graphicFrameLocks noChangeAspect="1"/>
            </p:cNvGraphicFramePr>
            <p:nvPr/>
          </p:nvGraphicFramePr>
          <p:xfrm>
            <a:off x="2757110" y="3126278"/>
            <a:ext cx="306152" cy="534727"/>
          </p:xfrm>
          <a:graphic>
            <a:graphicData uri="http://schemas.openxmlformats.org/presentationml/2006/ole">
              <p:oleObj spid="_x0000_s192515" name="Visio" r:id="rId5" imgW="702076" imgH="1225685" progId="Visio.Drawing.11">
                <p:embed/>
              </p:oleObj>
            </a:graphicData>
          </a:graphic>
        </p:graphicFrame>
        <p:graphicFrame>
          <p:nvGraphicFramePr>
            <p:cNvPr id="124" name="Object 38"/>
            <p:cNvGraphicFramePr>
              <a:graphicFrameLocks noChangeAspect="1"/>
            </p:cNvGraphicFramePr>
            <p:nvPr/>
          </p:nvGraphicFramePr>
          <p:xfrm>
            <a:off x="2380782" y="3159145"/>
            <a:ext cx="261698" cy="457635"/>
          </p:xfrm>
          <a:graphic>
            <a:graphicData uri="http://schemas.openxmlformats.org/presentationml/2006/ole">
              <p:oleObj spid="_x0000_s192516" name="Visio" r:id="rId6" imgW="702076" imgH="1225685" progId="Visio.Drawing.11">
                <p:embed/>
              </p:oleObj>
            </a:graphicData>
          </a:graphic>
        </p:graphicFrame>
        <p:sp>
          <p:nvSpPr>
            <p:cNvPr id="125" name="テキスト ボックス 47"/>
            <p:cNvSpPr txBox="1">
              <a:spLocks noChangeArrowheads="1"/>
            </p:cNvSpPr>
            <p:nvPr/>
          </p:nvSpPr>
          <p:spPr bwMode="auto">
            <a:xfrm>
              <a:off x="2195838" y="2884318"/>
              <a:ext cx="647765" cy="338170"/>
            </a:xfrm>
            <a:prstGeom prst="rect">
              <a:avLst/>
            </a:prstGeom>
            <a:noFill/>
            <a:ln w="9525">
              <a:noFill/>
              <a:miter lim="800000"/>
              <a:headEnd/>
              <a:tailEnd/>
            </a:ln>
          </p:spPr>
          <p:txBody>
            <a:bodyPr>
              <a:spAutoFit/>
            </a:bodyPr>
            <a:lstStyle/>
            <a:p>
              <a:pPr algn="ctr">
                <a:defRPr/>
              </a:pPr>
              <a:r>
                <a:rPr lang="ja-JP" altLang="en-US" sz="800" dirty="0">
                  <a:latin typeface="+mj-ea"/>
                  <a:ea typeface="+mj-ea"/>
                </a:rPr>
                <a:t>学内認証基盤</a:t>
              </a:r>
            </a:p>
          </p:txBody>
        </p:sp>
        <p:sp>
          <p:nvSpPr>
            <p:cNvPr id="126" name="テキスト ボックス 45"/>
            <p:cNvSpPr txBox="1">
              <a:spLocks noChangeArrowheads="1"/>
            </p:cNvSpPr>
            <p:nvPr/>
          </p:nvSpPr>
          <p:spPr bwMode="auto">
            <a:xfrm>
              <a:off x="2490590" y="3501008"/>
              <a:ext cx="80785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dirty="0">
                  <a:latin typeface="Calibri" pitchFamily="34" charset="0"/>
                  <a:ea typeface="HG創英ﾌﾟﾚｾﾞﾝｽEB" pitchFamily="17" charset="-128"/>
                </a:rPr>
                <a:t>SP(Moodle)</a:t>
              </a:r>
              <a:endParaRPr lang="ja-JP" altLang="en-US" sz="1000" dirty="0">
                <a:latin typeface="Calibri" pitchFamily="34" charset="0"/>
                <a:ea typeface="HG創英ﾌﾟﾚｾﾞﾝｽEB" pitchFamily="17" charset="-128"/>
              </a:endParaRPr>
            </a:p>
          </p:txBody>
        </p:sp>
        <p:sp>
          <p:nvSpPr>
            <p:cNvPr id="127" name="テキスト ボックス 39"/>
            <p:cNvSpPr txBox="1">
              <a:spLocks noChangeArrowheads="1"/>
            </p:cNvSpPr>
            <p:nvPr/>
          </p:nvSpPr>
          <p:spPr bwMode="auto">
            <a:xfrm>
              <a:off x="2316103" y="2665634"/>
              <a:ext cx="86409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latin typeface="Calibri" pitchFamily="34" charset="0"/>
                </a:rPr>
                <a:t>香川大学</a:t>
              </a:r>
            </a:p>
          </p:txBody>
        </p:sp>
        <p:graphicFrame>
          <p:nvGraphicFramePr>
            <p:cNvPr id="128" name="Object 39"/>
            <p:cNvGraphicFramePr>
              <a:graphicFrameLocks noChangeAspect="1"/>
            </p:cNvGraphicFramePr>
            <p:nvPr/>
          </p:nvGraphicFramePr>
          <p:xfrm>
            <a:off x="2757110" y="3686591"/>
            <a:ext cx="306005" cy="534528"/>
          </p:xfrm>
          <a:graphic>
            <a:graphicData uri="http://schemas.openxmlformats.org/presentationml/2006/ole">
              <p:oleObj spid="_x0000_s192517" name="Visio" r:id="rId7" imgW="702076" imgH="1225685" progId="Visio.Drawing.11">
                <p:embed/>
              </p:oleObj>
            </a:graphicData>
          </a:graphic>
        </p:graphicFrame>
        <p:sp>
          <p:nvSpPr>
            <p:cNvPr id="129" name="テキスト ボックス 46"/>
            <p:cNvSpPr txBox="1">
              <a:spLocks noChangeArrowheads="1"/>
            </p:cNvSpPr>
            <p:nvPr/>
          </p:nvSpPr>
          <p:spPr bwMode="auto">
            <a:xfrm>
              <a:off x="2771800" y="2932827"/>
              <a:ext cx="39721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latin typeface="Calibri" pitchFamily="34" charset="0"/>
                  <a:ea typeface="HG創英ﾌﾟﾚｾﾞﾝｽEB" pitchFamily="17" charset="-128"/>
                </a:rPr>
                <a:t>IdP</a:t>
              </a:r>
              <a:endParaRPr lang="ja-JP" altLang="en-US" sz="1000">
                <a:latin typeface="Calibri" pitchFamily="34" charset="0"/>
                <a:ea typeface="HG創英ﾌﾟﾚｾﾞﾝｽEB" pitchFamily="17" charset="-128"/>
              </a:endParaRPr>
            </a:p>
          </p:txBody>
        </p:sp>
      </p:grpSp>
      <p:grpSp>
        <p:nvGrpSpPr>
          <p:cNvPr id="4" name="グループ化 179"/>
          <p:cNvGrpSpPr>
            <a:grpSpLocks/>
          </p:cNvGrpSpPr>
          <p:nvPr/>
        </p:nvGrpSpPr>
        <p:grpSpPr bwMode="auto">
          <a:xfrm>
            <a:off x="356107" y="1551159"/>
            <a:ext cx="2147177" cy="3124678"/>
            <a:chOff x="412371" y="1124076"/>
            <a:chExt cx="1629564" cy="2450032"/>
          </a:xfrm>
        </p:grpSpPr>
        <p:sp>
          <p:nvSpPr>
            <p:cNvPr id="112" name="角丸四角形 111"/>
            <p:cNvSpPr/>
            <p:nvPr/>
          </p:nvSpPr>
          <p:spPr>
            <a:xfrm>
              <a:off x="425014" y="1124076"/>
              <a:ext cx="1613061" cy="2386237"/>
            </a:xfrm>
            <a:prstGeom prst="roundRect">
              <a:avLst>
                <a:gd name="adj" fmla="val 7550"/>
              </a:avLst>
            </a:prstGeom>
            <a:solidFill>
              <a:schemeClr val="bg1">
                <a:lumMod val="95000"/>
              </a:schemeClr>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3" name="テキスト ボックス 44"/>
            <p:cNvSpPr txBox="1">
              <a:spLocks noChangeArrowheads="1"/>
            </p:cNvSpPr>
            <p:nvPr/>
          </p:nvSpPr>
          <p:spPr bwMode="auto">
            <a:xfrm>
              <a:off x="1244803" y="1283842"/>
              <a:ext cx="432048" cy="253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latin typeface="Calibri" pitchFamily="34" charset="0"/>
                  <a:ea typeface="HG創英ﾌﾟﾚｾﾞﾝｽEB" pitchFamily="17" charset="-128"/>
                </a:rPr>
                <a:t>DS</a:t>
              </a:r>
              <a:endParaRPr lang="ja-JP" altLang="en-US" sz="1600" dirty="0">
                <a:latin typeface="Calibri" pitchFamily="34" charset="0"/>
                <a:ea typeface="HG創英ﾌﾟﾚｾﾞﾝｽEB" pitchFamily="17" charset="-128"/>
              </a:endParaRPr>
            </a:p>
          </p:txBody>
        </p:sp>
        <p:graphicFrame>
          <p:nvGraphicFramePr>
            <p:cNvPr id="114" name="Object 12"/>
            <p:cNvGraphicFramePr>
              <a:graphicFrameLocks noChangeAspect="1"/>
            </p:cNvGraphicFramePr>
            <p:nvPr/>
          </p:nvGraphicFramePr>
          <p:xfrm>
            <a:off x="1343580" y="2056278"/>
            <a:ext cx="434944" cy="759677"/>
          </p:xfrm>
          <a:graphic>
            <a:graphicData uri="http://schemas.openxmlformats.org/presentationml/2006/ole">
              <p:oleObj spid="_x0000_s192518" name="Visio" r:id="rId8" imgW="702076" imgH="1225685" progId="Visio.Drawing.11">
                <p:embed/>
              </p:oleObj>
            </a:graphicData>
          </a:graphic>
        </p:graphicFrame>
        <p:graphicFrame>
          <p:nvGraphicFramePr>
            <p:cNvPr id="115" name="Object 9"/>
            <p:cNvGraphicFramePr>
              <a:graphicFrameLocks noChangeAspect="1"/>
            </p:cNvGraphicFramePr>
            <p:nvPr>
              <p:extLst>
                <p:ext uri="{D42A27DB-BD31-4B8C-83A1-F6EECF244321}">
                  <p14:modId xmlns="" xmlns:p14="http://schemas.microsoft.com/office/powerpoint/2010/main" val="2223689853"/>
                </p:ext>
              </p:extLst>
            </p:nvPr>
          </p:nvGraphicFramePr>
          <p:xfrm>
            <a:off x="593862" y="2090419"/>
            <a:ext cx="371789" cy="650154"/>
          </p:xfrm>
          <a:graphic>
            <a:graphicData uri="http://schemas.openxmlformats.org/presentationml/2006/ole">
              <p:oleObj spid="_x0000_s192519" name="Visio" r:id="rId9" imgW="702076" imgH="1225685" progId="Visio.Drawing.11">
                <p:embed/>
              </p:oleObj>
            </a:graphicData>
          </a:graphic>
        </p:graphicFrame>
        <p:sp>
          <p:nvSpPr>
            <p:cNvPr id="116" name="テキスト ボックス 47"/>
            <p:cNvSpPr txBox="1">
              <a:spLocks noChangeArrowheads="1"/>
            </p:cNvSpPr>
            <p:nvPr/>
          </p:nvSpPr>
          <p:spPr bwMode="auto">
            <a:xfrm>
              <a:off x="412371" y="1896549"/>
              <a:ext cx="1048456" cy="241325"/>
            </a:xfrm>
            <a:prstGeom prst="rect">
              <a:avLst/>
            </a:prstGeom>
            <a:noFill/>
            <a:ln w="9525">
              <a:noFill/>
              <a:miter lim="800000"/>
              <a:headEnd/>
              <a:tailEnd/>
            </a:ln>
          </p:spPr>
          <p:txBody>
            <a:bodyPr wrap="square">
              <a:spAutoFit/>
            </a:bodyPr>
            <a:lstStyle/>
            <a:p>
              <a:pPr algn="ctr">
                <a:defRPr/>
              </a:pPr>
              <a:r>
                <a:rPr lang="ja-JP" altLang="en-US" sz="1400" dirty="0">
                  <a:latin typeface="+mj-ea"/>
                  <a:ea typeface="+mj-ea"/>
                </a:rPr>
                <a:t>学内認証基盤</a:t>
              </a:r>
            </a:p>
          </p:txBody>
        </p:sp>
        <p:graphicFrame>
          <p:nvGraphicFramePr>
            <p:cNvPr id="117" name="Object 9"/>
            <p:cNvGraphicFramePr>
              <a:graphicFrameLocks noChangeAspect="1"/>
            </p:cNvGraphicFramePr>
            <p:nvPr/>
          </p:nvGraphicFramePr>
          <p:xfrm>
            <a:off x="1343580" y="1361046"/>
            <a:ext cx="471130" cy="822880"/>
          </p:xfrm>
          <a:graphic>
            <a:graphicData uri="http://schemas.openxmlformats.org/presentationml/2006/ole">
              <p:oleObj spid="_x0000_s192520" name="Visio" r:id="rId10" imgW="702076" imgH="1225685" progId="Visio.Drawing.11">
                <p:embed/>
              </p:oleObj>
            </a:graphicData>
          </a:graphic>
        </p:graphicFrame>
        <p:sp>
          <p:nvSpPr>
            <p:cNvPr id="118" name="テキスト ボックス 39"/>
            <p:cNvSpPr txBox="1">
              <a:spLocks noChangeArrowheads="1"/>
            </p:cNvSpPr>
            <p:nvPr/>
          </p:nvSpPr>
          <p:spPr bwMode="auto">
            <a:xfrm>
              <a:off x="443093" y="1182035"/>
              <a:ext cx="875924" cy="2760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dirty="0">
                  <a:latin typeface="Calibri" pitchFamily="34" charset="0"/>
                </a:rPr>
                <a:t>徳島大学</a:t>
              </a:r>
            </a:p>
          </p:txBody>
        </p:sp>
        <p:graphicFrame>
          <p:nvGraphicFramePr>
            <p:cNvPr id="119" name="Object 11"/>
            <p:cNvGraphicFramePr>
              <a:graphicFrameLocks noChangeAspect="1"/>
            </p:cNvGraphicFramePr>
            <p:nvPr/>
          </p:nvGraphicFramePr>
          <p:xfrm>
            <a:off x="1406783" y="2814714"/>
            <a:ext cx="434735" cy="759394"/>
          </p:xfrm>
          <a:graphic>
            <a:graphicData uri="http://schemas.openxmlformats.org/presentationml/2006/ole">
              <p:oleObj spid="_x0000_s192521" name="Visio" r:id="rId11" imgW="702076" imgH="1225685" progId="Visio.Drawing.11">
                <p:embed/>
              </p:oleObj>
            </a:graphicData>
          </a:graphic>
        </p:graphicFrame>
        <p:sp>
          <p:nvSpPr>
            <p:cNvPr id="120" name="テキスト ボックス 46"/>
            <p:cNvSpPr txBox="1">
              <a:spLocks noChangeArrowheads="1"/>
            </p:cNvSpPr>
            <p:nvPr/>
          </p:nvSpPr>
          <p:spPr bwMode="auto">
            <a:xfrm>
              <a:off x="1036858" y="2239776"/>
              <a:ext cx="564320" cy="253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err="1">
                  <a:latin typeface="Calibri" pitchFamily="34" charset="0"/>
                  <a:ea typeface="HG創英ﾌﾟﾚｾﾞﾝｽEB" pitchFamily="17" charset="-128"/>
                </a:rPr>
                <a:t>IdP</a:t>
              </a:r>
              <a:endParaRPr lang="ja-JP" altLang="en-US" sz="1600" dirty="0">
                <a:latin typeface="Calibri" pitchFamily="34" charset="0"/>
                <a:ea typeface="HG創英ﾌﾟﾚｾﾞﾝｽEB" pitchFamily="17" charset="-128"/>
              </a:endParaRPr>
            </a:p>
          </p:txBody>
        </p:sp>
        <p:sp>
          <p:nvSpPr>
            <p:cNvPr id="121" name="テキスト ボックス 45"/>
            <p:cNvSpPr txBox="1">
              <a:spLocks noChangeArrowheads="1"/>
            </p:cNvSpPr>
            <p:nvPr/>
          </p:nvSpPr>
          <p:spPr bwMode="auto">
            <a:xfrm>
              <a:off x="1105831" y="2638822"/>
              <a:ext cx="936104" cy="253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latin typeface="Calibri" pitchFamily="34" charset="0"/>
                  <a:ea typeface="HG創英ﾌﾟﾚｾﾞﾝｽEB" pitchFamily="17" charset="-128"/>
                </a:rPr>
                <a:t>SP(Moodle)</a:t>
              </a:r>
              <a:endParaRPr lang="ja-JP" altLang="en-US" sz="1600" dirty="0">
                <a:latin typeface="Calibri" pitchFamily="34" charset="0"/>
                <a:ea typeface="HG創英ﾌﾟﾚｾﾞﾝｽEB" pitchFamily="17" charset="-128"/>
              </a:endParaRPr>
            </a:p>
          </p:txBody>
        </p:sp>
      </p:grpSp>
      <p:grpSp>
        <p:nvGrpSpPr>
          <p:cNvPr id="5" name="グループ化 181"/>
          <p:cNvGrpSpPr>
            <a:grpSpLocks/>
          </p:cNvGrpSpPr>
          <p:nvPr/>
        </p:nvGrpSpPr>
        <p:grpSpPr bwMode="auto">
          <a:xfrm>
            <a:off x="2583366" y="4807314"/>
            <a:ext cx="1085731" cy="1509770"/>
            <a:chOff x="2195736" y="2636912"/>
            <a:chExt cx="1102708" cy="1584207"/>
          </a:xfrm>
        </p:grpSpPr>
        <p:sp>
          <p:nvSpPr>
            <p:cNvPr id="104" name="角丸四角形 103"/>
            <p:cNvSpPr/>
            <p:nvPr/>
          </p:nvSpPr>
          <p:spPr>
            <a:xfrm>
              <a:off x="2267180" y="2636645"/>
              <a:ext cx="935131" cy="1501916"/>
            </a:xfrm>
            <a:prstGeom prst="roundRect">
              <a:avLst>
                <a:gd name="adj" fmla="val 7550"/>
              </a:avLst>
            </a:prstGeom>
            <a:solidFill>
              <a:schemeClr val="bg1">
                <a:lumMod val="95000"/>
              </a:schemeClr>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aphicFrame>
          <p:nvGraphicFramePr>
            <p:cNvPr id="105" name="Object 49"/>
            <p:cNvGraphicFramePr>
              <a:graphicFrameLocks noChangeAspect="1"/>
            </p:cNvGraphicFramePr>
            <p:nvPr/>
          </p:nvGraphicFramePr>
          <p:xfrm>
            <a:off x="2757110" y="3126278"/>
            <a:ext cx="306152" cy="534727"/>
          </p:xfrm>
          <a:graphic>
            <a:graphicData uri="http://schemas.openxmlformats.org/presentationml/2006/ole">
              <p:oleObj spid="_x0000_s192522" name="Visio" r:id="rId12" imgW="702076" imgH="1225685" progId="Visio.Drawing.11">
                <p:embed/>
              </p:oleObj>
            </a:graphicData>
          </a:graphic>
        </p:graphicFrame>
        <p:graphicFrame>
          <p:nvGraphicFramePr>
            <p:cNvPr id="106" name="Object 50"/>
            <p:cNvGraphicFramePr>
              <a:graphicFrameLocks noChangeAspect="1"/>
            </p:cNvGraphicFramePr>
            <p:nvPr/>
          </p:nvGraphicFramePr>
          <p:xfrm>
            <a:off x="2380782" y="3159145"/>
            <a:ext cx="261698" cy="457635"/>
          </p:xfrm>
          <a:graphic>
            <a:graphicData uri="http://schemas.openxmlformats.org/presentationml/2006/ole">
              <p:oleObj spid="_x0000_s192523" name="Visio" r:id="rId13" imgW="702076" imgH="1225685" progId="Visio.Drawing.11">
                <p:embed/>
              </p:oleObj>
            </a:graphicData>
          </a:graphic>
        </p:graphicFrame>
        <p:sp>
          <p:nvSpPr>
            <p:cNvPr id="107" name="テキスト ボックス 47"/>
            <p:cNvSpPr txBox="1">
              <a:spLocks noChangeArrowheads="1"/>
            </p:cNvSpPr>
            <p:nvPr/>
          </p:nvSpPr>
          <p:spPr bwMode="auto">
            <a:xfrm>
              <a:off x="2195736" y="2884318"/>
              <a:ext cx="647765" cy="338170"/>
            </a:xfrm>
            <a:prstGeom prst="rect">
              <a:avLst/>
            </a:prstGeom>
            <a:noFill/>
            <a:ln w="9525">
              <a:noFill/>
              <a:miter lim="800000"/>
              <a:headEnd/>
              <a:tailEnd/>
            </a:ln>
          </p:spPr>
          <p:txBody>
            <a:bodyPr>
              <a:spAutoFit/>
            </a:bodyPr>
            <a:lstStyle/>
            <a:p>
              <a:pPr algn="ctr">
                <a:defRPr/>
              </a:pPr>
              <a:r>
                <a:rPr lang="ja-JP" altLang="en-US" sz="800" dirty="0">
                  <a:latin typeface="+mj-ea"/>
                  <a:ea typeface="+mj-ea"/>
                </a:rPr>
                <a:t>学内認証基盤</a:t>
              </a:r>
            </a:p>
          </p:txBody>
        </p:sp>
        <p:sp>
          <p:nvSpPr>
            <p:cNvPr id="108" name="テキスト ボックス 45"/>
            <p:cNvSpPr txBox="1">
              <a:spLocks noChangeArrowheads="1"/>
            </p:cNvSpPr>
            <p:nvPr/>
          </p:nvSpPr>
          <p:spPr bwMode="auto">
            <a:xfrm>
              <a:off x="2490590" y="3501008"/>
              <a:ext cx="80785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latin typeface="Calibri" pitchFamily="34" charset="0"/>
                  <a:ea typeface="HG創英ﾌﾟﾚｾﾞﾝｽEB" pitchFamily="17" charset="-128"/>
                </a:rPr>
                <a:t>SP(Moodle)</a:t>
              </a:r>
              <a:endParaRPr lang="ja-JP" altLang="en-US" sz="1000">
                <a:latin typeface="Calibri" pitchFamily="34" charset="0"/>
                <a:ea typeface="HG創英ﾌﾟﾚｾﾞﾝｽEB" pitchFamily="17" charset="-128"/>
              </a:endParaRPr>
            </a:p>
          </p:txBody>
        </p:sp>
        <p:sp>
          <p:nvSpPr>
            <p:cNvPr id="109" name="テキスト ボックス 39"/>
            <p:cNvSpPr txBox="1">
              <a:spLocks noChangeArrowheads="1"/>
            </p:cNvSpPr>
            <p:nvPr/>
          </p:nvSpPr>
          <p:spPr bwMode="auto">
            <a:xfrm>
              <a:off x="2316103" y="2665634"/>
              <a:ext cx="86409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latin typeface="Calibri" pitchFamily="34" charset="0"/>
                </a:rPr>
                <a:t>高知大学</a:t>
              </a:r>
            </a:p>
          </p:txBody>
        </p:sp>
        <p:graphicFrame>
          <p:nvGraphicFramePr>
            <p:cNvPr id="110" name="Object 51"/>
            <p:cNvGraphicFramePr>
              <a:graphicFrameLocks noChangeAspect="1"/>
            </p:cNvGraphicFramePr>
            <p:nvPr/>
          </p:nvGraphicFramePr>
          <p:xfrm>
            <a:off x="2757110" y="3686591"/>
            <a:ext cx="306005" cy="534528"/>
          </p:xfrm>
          <a:graphic>
            <a:graphicData uri="http://schemas.openxmlformats.org/presentationml/2006/ole">
              <p:oleObj spid="_x0000_s192524" name="Visio" r:id="rId14" imgW="702076" imgH="1225685" progId="Visio.Drawing.11">
                <p:embed/>
              </p:oleObj>
            </a:graphicData>
          </a:graphic>
        </p:graphicFrame>
        <p:sp>
          <p:nvSpPr>
            <p:cNvPr id="111" name="テキスト ボックス 46"/>
            <p:cNvSpPr txBox="1">
              <a:spLocks noChangeArrowheads="1"/>
            </p:cNvSpPr>
            <p:nvPr/>
          </p:nvSpPr>
          <p:spPr bwMode="auto">
            <a:xfrm>
              <a:off x="2771800" y="2932827"/>
              <a:ext cx="39721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latin typeface="Calibri" pitchFamily="34" charset="0"/>
                  <a:ea typeface="HG創英ﾌﾟﾚｾﾞﾝｽEB" pitchFamily="17" charset="-128"/>
                </a:rPr>
                <a:t>IdP</a:t>
              </a:r>
              <a:endParaRPr lang="ja-JP" altLang="en-US" sz="1000">
                <a:latin typeface="Calibri" pitchFamily="34" charset="0"/>
                <a:ea typeface="HG創英ﾌﾟﾚｾﾞﾝｽEB" pitchFamily="17" charset="-128"/>
              </a:endParaRPr>
            </a:p>
          </p:txBody>
        </p:sp>
      </p:grpSp>
      <p:grpSp>
        <p:nvGrpSpPr>
          <p:cNvPr id="6" name="グループ化 190"/>
          <p:cNvGrpSpPr>
            <a:grpSpLocks/>
          </p:cNvGrpSpPr>
          <p:nvPr/>
        </p:nvGrpSpPr>
        <p:grpSpPr bwMode="auto">
          <a:xfrm>
            <a:off x="4091312" y="4807314"/>
            <a:ext cx="1085731" cy="1509770"/>
            <a:chOff x="2195736" y="2636912"/>
            <a:chExt cx="1102708" cy="1584207"/>
          </a:xfrm>
        </p:grpSpPr>
        <p:sp>
          <p:nvSpPr>
            <p:cNvPr id="96" name="角丸四角形 95"/>
            <p:cNvSpPr/>
            <p:nvPr/>
          </p:nvSpPr>
          <p:spPr>
            <a:xfrm>
              <a:off x="2267079" y="2636645"/>
              <a:ext cx="935130" cy="1501916"/>
            </a:xfrm>
            <a:prstGeom prst="roundRect">
              <a:avLst>
                <a:gd name="adj" fmla="val 7550"/>
              </a:avLst>
            </a:prstGeom>
            <a:solidFill>
              <a:schemeClr val="bg1">
                <a:lumMod val="95000"/>
              </a:schemeClr>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aphicFrame>
          <p:nvGraphicFramePr>
            <p:cNvPr id="97" name="Object 52"/>
            <p:cNvGraphicFramePr>
              <a:graphicFrameLocks noChangeAspect="1"/>
            </p:cNvGraphicFramePr>
            <p:nvPr/>
          </p:nvGraphicFramePr>
          <p:xfrm>
            <a:off x="2757110" y="3126278"/>
            <a:ext cx="306152" cy="534727"/>
          </p:xfrm>
          <a:graphic>
            <a:graphicData uri="http://schemas.openxmlformats.org/presentationml/2006/ole">
              <p:oleObj spid="_x0000_s192525" name="Visio" r:id="rId15" imgW="702076" imgH="1225685" progId="Visio.Drawing.11">
                <p:embed/>
              </p:oleObj>
            </a:graphicData>
          </a:graphic>
        </p:graphicFrame>
        <p:graphicFrame>
          <p:nvGraphicFramePr>
            <p:cNvPr id="98" name="Object 53"/>
            <p:cNvGraphicFramePr>
              <a:graphicFrameLocks noChangeAspect="1"/>
            </p:cNvGraphicFramePr>
            <p:nvPr/>
          </p:nvGraphicFramePr>
          <p:xfrm>
            <a:off x="2380782" y="3159145"/>
            <a:ext cx="261698" cy="457635"/>
          </p:xfrm>
          <a:graphic>
            <a:graphicData uri="http://schemas.openxmlformats.org/presentationml/2006/ole">
              <p:oleObj spid="_x0000_s192526" name="Visio" r:id="rId16" imgW="702076" imgH="1225685" progId="Visio.Drawing.11">
                <p:embed/>
              </p:oleObj>
            </a:graphicData>
          </a:graphic>
        </p:graphicFrame>
        <p:sp>
          <p:nvSpPr>
            <p:cNvPr id="99" name="テキスト ボックス 47"/>
            <p:cNvSpPr txBox="1">
              <a:spLocks noChangeArrowheads="1"/>
            </p:cNvSpPr>
            <p:nvPr/>
          </p:nvSpPr>
          <p:spPr bwMode="auto">
            <a:xfrm>
              <a:off x="2195634" y="2884318"/>
              <a:ext cx="647765" cy="338170"/>
            </a:xfrm>
            <a:prstGeom prst="rect">
              <a:avLst/>
            </a:prstGeom>
            <a:noFill/>
            <a:ln w="9525">
              <a:noFill/>
              <a:miter lim="800000"/>
              <a:headEnd/>
              <a:tailEnd/>
            </a:ln>
          </p:spPr>
          <p:txBody>
            <a:bodyPr>
              <a:spAutoFit/>
            </a:bodyPr>
            <a:lstStyle/>
            <a:p>
              <a:pPr algn="ctr">
                <a:defRPr/>
              </a:pPr>
              <a:r>
                <a:rPr lang="ja-JP" altLang="en-US" sz="800" dirty="0">
                  <a:latin typeface="+mj-ea"/>
                  <a:ea typeface="+mj-ea"/>
                </a:rPr>
                <a:t>学内認証基盤</a:t>
              </a:r>
            </a:p>
          </p:txBody>
        </p:sp>
        <p:sp>
          <p:nvSpPr>
            <p:cNvPr id="100" name="テキスト ボックス 45"/>
            <p:cNvSpPr txBox="1">
              <a:spLocks noChangeArrowheads="1"/>
            </p:cNvSpPr>
            <p:nvPr/>
          </p:nvSpPr>
          <p:spPr bwMode="auto">
            <a:xfrm>
              <a:off x="2490590" y="3501008"/>
              <a:ext cx="80785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latin typeface="Calibri" pitchFamily="34" charset="0"/>
                  <a:ea typeface="HG創英ﾌﾟﾚｾﾞﾝｽEB" pitchFamily="17" charset="-128"/>
                </a:rPr>
                <a:t>SP(Moodle)</a:t>
              </a:r>
              <a:endParaRPr lang="ja-JP" altLang="en-US" sz="1000">
                <a:latin typeface="Calibri" pitchFamily="34" charset="0"/>
                <a:ea typeface="HG創英ﾌﾟﾚｾﾞﾝｽEB" pitchFamily="17" charset="-128"/>
              </a:endParaRPr>
            </a:p>
          </p:txBody>
        </p:sp>
        <p:sp>
          <p:nvSpPr>
            <p:cNvPr id="101" name="テキスト ボックス 39"/>
            <p:cNvSpPr txBox="1">
              <a:spLocks noChangeArrowheads="1"/>
            </p:cNvSpPr>
            <p:nvPr/>
          </p:nvSpPr>
          <p:spPr bwMode="auto">
            <a:xfrm>
              <a:off x="2316103" y="2665634"/>
              <a:ext cx="86409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dirty="0">
                  <a:latin typeface="Calibri" pitchFamily="34" charset="0"/>
                </a:rPr>
                <a:t>愛媛大学</a:t>
              </a:r>
            </a:p>
          </p:txBody>
        </p:sp>
        <p:graphicFrame>
          <p:nvGraphicFramePr>
            <p:cNvPr id="102" name="Object 54"/>
            <p:cNvGraphicFramePr>
              <a:graphicFrameLocks noChangeAspect="1"/>
            </p:cNvGraphicFramePr>
            <p:nvPr/>
          </p:nvGraphicFramePr>
          <p:xfrm>
            <a:off x="2757110" y="3686591"/>
            <a:ext cx="306005" cy="534528"/>
          </p:xfrm>
          <a:graphic>
            <a:graphicData uri="http://schemas.openxmlformats.org/presentationml/2006/ole">
              <p:oleObj spid="_x0000_s192527" name="Visio" r:id="rId17" imgW="702076" imgH="1225685" progId="Visio.Drawing.11">
                <p:embed/>
              </p:oleObj>
            </a:graphicData>
          </a:graphic>
        </p:graphicFrame>
        <p:sp>
          <p:nvSpPr>
            <p:cNvPr id="103" name="テキスト ボックス 46"/>
            <p:cNvSpPr txBox="1">
              <a:spLocks noChangeArrowheads="1"/>
            </p:cNvSpPr>
            <p:nvPr/>
          </p:nvSpPr>
          <p:spPr bwMode="auto">
            <a:xfrm>
              <a:off x="2771800" y="2932827"/>
              <a:ext cx="39721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latin typeface="Calibri" pitchFamily="34" charset="0"/>
                  <a:ea typeface="HG創英ﾌﾟﾚｾﾞﾝｽEB" pitchFamily="17" charset="-128"/>
                </a:rPr>
                <a:t>IdP</a:t>
              </a:r>
              <a:endParaRPr lang="ja-JP" altLang="en-US" sz="1000">
                <a:latin typeface="Calibri" pitchFamily="34" charset="0"/>
                <a:ea typeface="HG創英ﾌﾟﾚｾﾞﾝｽEB" pitchFamily="17" charset="-128"/>
              </a:endParaRPr>
            </a:p>
          </p:txBody>
        </p:sp>
      </p:grpSp>
      <p:grpSp>
        <p:nvGrpSpPr>
          <p:cNvPr id="7" name="グループ化 199"/>
          <p:cNvGrpSpPr>
            <a:grpSpLocks/>
          </p:cNvGrpSpPr>
          <p:nvPr/>
        </p:nvGrpSpPr>
        <p:grpSpPr bwMode="auto">
          <a:xfrm>
            <a:off x="5599257" y="4807314"/>
            <a:ext cx="1085731" cy="1509770"/>
            <a:chOff x="2195736" y="2636912"/>
            <a:chExt cx="1102708" cy="1584207"/>
          </a:xfrm>
        </p:grpSpPr>
        <p:sp>
          <p:nvSpPr>
            <p:cNvPr id="88" name="角丸四角形 87"/>
            <p:cNvSpPr/>
            <p:nvPr/>
          </p:nvSpPr>
          <p:spPr>
            <a:xfrm>
              <a:off x="2266976" y="2636645"/>
              <a:ext cx="935131" cy="1501916"/>
            </a:xfrm>
            <a:prstGeom prst="roundRect">
              <a:avLst>
                <a:gd name="adj" fmla="val 7550"/>
              </a:avLst>
            </a:prstGeom>
            <a:solidFill>
              <a:schemeClr val="bg1">
                <a:lumMod val="95000"/>
              </a:schemeClr>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aphicFrame>
          <p:nvGraphicFramePr>
            <p:cNvPr id="89" name="Object 55"/>
            <p:cNvGraphicFramePr>
              <a:graphicFrameLocks noChangeAspect="1"/>
            </p:cNvGraphicFramePr>
            <p:nvPr/>
          </p:nvGraphicFramePr>
          <p:xfrm>
            <a:off x="2757110" y="3126278"/>
            <a:ext cx="306152" cy="534727"/>
          </p:xfrm>
          <a:graphic>
            <a:graphicData uri="http://schemas.openxmlformats.org/presentationml/2006/ole">
              <p:oleObj spid="_x0000_s192528" name="Visio" r:id="rId18" imgW="702076" imgH="1225685" progId="Visio.Drawing.11">
                <p:embed/>
              </p:oleObj>
            </a:graphicData>
          </a:graphic>
        </p:graphicFrame>
        <p:graphicFrame>
          <p:nvGraphicFramePr>
            <p:cNvPr id="90" name="Object 56"/>
            <p:cNvGraphicFramePr>
              <a:graphicFrameLocks noChangeAspect="1"/>
            </p:cNvGraphicFramePr>
            <p:nvPr/>
          </p:nvGraphicFramePr>
          <p:xfrm>
            <a:off x="2380782" y="3159145"/>
            <a:ext cx="261698" cy="457635"/>
          </p:xfrm>
          <a:graphic>
            <a:graphicData uri="http://schemas.openxmlformats.org/presentationml/2006/ole">
              <p:oleObj spid="_x0000_s192529" name="Visio" r:id="rId19" imgW="702076" imgH="1225685" progId="Visio.Drawing.11">
                <p:embed/>
              </p:oleObj>
            </a:graphicData>
          </a:graphic>
        </p:graphicFrame>
        <p:sp>
          <p:nvSpPr>
            <p:cNvPr id="91" name="テキスト ボックス 47"/>
            <p:cNvSpPr txBox="1">
              <a:spLocks noChangeArrowheads="1"/>
            </p:cNvSpPr>
            <p:nvPr/>
          </p:nvSpPr>
          <p:spPr bwMode="auto">
            <a:xfrm>
              <a:off x="2195532" y="2884318"/>
              <a:ext cx="647765" cy="338170"/>
            </a:xfrm>
            <a:prstGeom prst="rect">
              <a:avLst/>
            </a:prstGeom>
            <a:noFill/>
            <a:ln w="9525">
              <a:noFill/>
              <a:miter lim="800000"/>
              <a:headEnd/>
              <a:tailEnd/>
            </a:ln>
          </p:spPr>
          <p:txBody>
            <a:bodyPr>
              <a:spAutoFit/>
            </a:bodyPr>
            <a:lstStyle/>
            <a:p>
              <a:pPr algn="ctr">
                <a:defRPr/>
              </a:pPr>
              <a:r>
                <a:rPr lang="ja-JP" altLang="en-US" sz="800" dirty="0">
                  <a:latin typeface="+mj-ea"/>
                  <a:ea typeface="+mj-ea"/>
                </a:rPr>
                <a:t>学内認証基盤</a:t>
              </a:r>
            </a:p>
          </p:txBody>
        </p:sp>
        <p:sp>
          <p:nvSpPr>
            <p:cNvPr id="92" name="テキスト ボックス 45"/>
            <p:cNvSpPr txBox="1">
              <a:spLocks noChangeArrowheads="1"/>
            </p:cNvSpPr>
            <p:nvPr/>
          </p:nvSpPr>
          <p:spPr bwMode="auto">
            <a:xfrm>
              <a:off x="2490590" y="3501008"/>
              <a:ext cx="80785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latin typeface="Calibri" pitchFamily="34" charset="0"/>
                  <a:ea typeface="HG創英ﾌﾟﾚｾﾞﾝｽEB" pitchFamily="17" charset="-128"/>
                </a:rPr>
                <a:t>SP(Moodle)</a:t>
              </a:r>
              <a:endParaRPr lang="ja-JP" altLang="en-US" sz="1000">
                <a:latin typeface="Calibri" pitchFamily="34" charset="0"/>
                <a:ea typeface="HG創英ﾌﾟﾚｾﾞﾝｽEB" pitchFamily="17" charset="-128"/>
              </a:endParaRPr>
            </a:p>
          </p:txBody>
        </p:sp>
        <p:sp>
          <p:nvSpPr>
            <p:cNvPr id="93" name="テキスト ボックス 39"/>
            <p:cNvSpPr txBox="1">
              <a:spLocks noChangeArrowheads="1"/>
            </p:cNvSpPr>
            <p:nvPr/>
          </p:nvSpPr>
          <p:spPr bwMode="auto">
            <a:xfrm>
              <a:off x="2238398" y="2665223"/>
              <a:ext cx="1020865" cy="254024"/>
            </a:xfrm>
            <a:prstGeom prst="rect">
              <a:avLst/>
            </a:prstGeom>
            <a:noFill/>
            <a:ln w="9525">
              <a:noFill/>
              <a:miter lim="800000"/>
              <a:headEnd/>
              <a:tailEnd/>
            </a:ln>
          </p:spPr>
          <p:txBody>
            <a:bodyPr>
              <a:spAutoFit/>
            </a:bodyPr>
            <a:lstStyle/>
            <a:p>
              <a:pPr>
                <a:defRPr/>
              </a:pPr>
              <a:r>
                <a:rPr lang="ja-JP" altLang="en-US" sz="1050" dirty="0">
                  <a:latin typeface="Calibri" pitchFamily="34" charset="0"/>
                </a:rPr>
                <a:t>高知工科大学</a:t>
              </a:r>
            </a:p>
          </p:txBody>
        </p:sp>
        <p:graphicFrame>
          <p:nvGraphicFramePr>
            <p:cNvPr id="94" name="Object 57"/>
            <p:cNvGraphicFramePr>
              <a:graphicFrameLocks noChangeAspect="1"/>
            </p:cNvGraphicFramePr>
            <p:nvPr/>
          </p:nvGraphicFramePr>
          <p:xfrm>
            <a:off x="2757110" y="3686591"/>
            <a:ext cx="306005" cy="534528"/>
          </p:xfrm>
          <a:graphic>
            <a:graphicData uri="http://schemas.openxmlformats.org/presentationml/2006/ole">
              <p:oleObj spid="_x0000_s192530" name="Visio" r:id="rId20" imgW="702076" imgH="1225685" progId="Visio.Drawing.11">
                <p:embed/>
              </p:oleObj>
            </a:graphicData>
          </a:graphic>
        </p:graphicFrame>
        <p:sp>
          <p:nvSpPr>
            <p:cNvPr id="95" name="テキスト ボックス 46"/>
            <p:cNvSpPr txBox="1">
              <a:spLocks noChangeArrowheads="1"/>
            </p:cNvSpPr>
            <p:nvPr/>
          </p:nvSpPr>
          <p:spPr bwMode="auto">
            <a:xfrm>
              <a:off x="2771800" y="2932827"/>
              <a:ext cx="39721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latin typeface="Calibri" pitchFamily="34" charset="0"/>
                  <a:ea typeface="HG創英ﾌﾟﾚｾﾞﾝｽEB" pitchFamily="17" charset="-128"/>
                </a:rPr>
                <a:t>IdP</a:t>
              </a:r>
              <a:endParaRPr lang="ja-JP" altLang="en-US" sz="1000">
                <a:latin typeface="Calibri" pitchFamily="34" charset="0"/>
                <a:ea typeface="HG創英ﾌﾟﾚｾﾞﾝｽEB" pitchFamily="17" charset="-128"/>
              </a:endParaRPr>
            </a:p>
          </p:txBody>
        </p:sp>
      </p:grpSp>
      <p:grpSp>
        <p:nvGrpSpPr>
          <p:cNvPr id="8" name="グループ化 208"/>
          <p:cNvGrpSpPr>
            <a:grpSpLocks/>
          </p:cNvGrpSpPr>
          <p:nvPr/>
        </p:nvGrpSpPr>
        <p:grpSpPr bwMode="auto">
          <a:xfrm>
            <a:off x="7107202" y="4807314"/>
            <a:ext cx="1085731" cy="1509770"/>
            <a:chOff x="2195736" y="2636912"/>
            <a:chExt cx="1102708" cy="1584207"/>
          </a:xfrm>
        </p:grpSpPr>
        <p:sp>
          <p:nvSpPr>
            <p:cNvPr id="80" name="角丸四角形 79"/>
            <p:cNvSpPr/>
            <p:nvPr/>
          </p:nvSpPr>
          <p:spPr>
            <a:xfrm>
              <a:off x="2266874" y="2636645"/>
              <a:ext cx="935130" cy="1501916"/>
            </a:xfrm>
            <a:prstGeom prst="roundRect">
              <a:avLst>
                <a:gd name="adj" fmla="val 7550"/>
              </a:avLst>
            </a:prstGeom>
            <a:solidFill>
              <a:schemeClr val="bg1">
                <a:lumMod val="95000"/>
              </a:schemeClr>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aphicFrame>
          <p:nvGraphicFramePr>
            <p:cNvPr id="81" name="Object 58"/>
            <p:cNvGraphicFramePr>
              <a:graphicFrameLocks noChangeAspect="1"/>
            </p:cNvGraphicFramePr>
            <p:nvPr/>
          </p:nvGraphicFramePr>
          <p:xfrm>
            <a:off x="2757110" y="3126278"/>
            <a:ext cx="306152" cy="534727"/>
          </p:xfrm>
          <a:graphic>
            <a:graphicData uri="http://schemas.openxmlformats.org/presentationml/2006/ole">
              <p:oleObj spid="_x0000_s192531" name="Visio" r:id="rId21" imgW="702076" imgH="1225685" progId="Visio.Drawing.11">
                <p:embed/>
              </p:oleObj>
            </a:graphicData>
          </a:graphic>
        </p:graphicFrame>
        <p:graphicFrame>
          <p:nvGraphicFramePr>
            <p:cNvPr id="82" name="Object 59"/>
            <p:cNvGraphicFramePr>
              <a:graphicFrameLocks noChangeAspect="1"/>
            </p:cNvGraphicFramePr>
            <p:nvPr/>
          </p:nvGraphicFramePr>
          <p:xfrm>
            <a:off x="2380782" y="3159145"/>
            <a:ext cx="261698" cy="457635"/>
          </p:xfrm>
          <a:graphic>
            <a:graphicData uri="http://schemas.openxmlformats.org/presentationml/2006/ole">
              <p:oleObj spid="_x0000_s192532" name="Visio" r:id="rId22" imgW="702076" imgH="1225685" progId="Visio.Drawing.11">
                <p:embed/>
              </p:oleObj>
            </a:graphicData>
          </a:graphic>
        </p:graphicFrame>
        <p:sp>
          <p:nvSpPr>
            <p:cNvPr id="83" name="テキスト ボックス 47"/>
            <p:cNvSpPr txBox="1">
              <a:spLocks noChangeArrowheads="1"/>
            </p:cNvSpPr>
            <p:nvPr/>
          </p:nvSpPr>
          <p:spPr bwMode="auto">
            <a:xfrm>
              <a:off x="2195429" y="2884318"/>
              <a:ext cx="647765" cy="338170"/>
            </a:xfrm>
            <a:prstGeom prst="rect">
              <a:avLst/>
            </a:prstGeom>
            <a:noFill/>
            <a:ln w="9525">
              <a:noFill/>
              <a:miter lim="800000"/>
              <a:headEnd/>
              <a:tailEnd/>
            </a:ln>
          </p:spPr>
          <p:txBody>
            <a:bodyPr>
              <a:spAutoFit/>
            </a:bodyPr>
            <a:lstStyle/>
            <a:p>
              <a:pPr algn="ctr">
                <a:defRPr/>
              </a:pPr>
              <a:r>
                <a:rPr lang="ja-JP" altLang="en-US" sz="800" dirty="0">
                  <a:latin typeface="+mj-ea"/>
                  <a:ea typeface="+mj-ea"/>
                </a:rPr>
                <a:t>学内認証基盤</a:t>
              </a:r>
            </a:p>
          </p:txBody>
        </p:sp>
        <p:sp>
          <p:nvSpPr>
            <p:cNvPr id="84" name="テキスト ボックス 45"/>
            <p:cNvSpPr txBox="1">
              <a:spLocks noChangeArrowheads="1"/>
            </p:cNvSpPr>
            <p:nvPr/>
          </p:nvSpPr>
          <p:spPr bwMode="auto">
            <a:xfrm>
              <a:off x="2490590" y="3501008"/>
              <a:ext cx="80785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latin typeface="Calibri" pitchFamily="34" charset="0"/>
                  <a:ea typeface="HG創英ﾌﾟﾚｾﾞﾝｽEB" pitchFamily="17" charset="-128"/>
                </a:rPr>
                <a:t>SP(Moodle)</a:t>
              </a:r>
              <a:endParaRPr lang="ja-JP" altLang="en-US" sz="1000">
                <a:latin typeface="Calibri" pitchFamily="34" charset="0"/>
                <a:ea typeface="HG創英ﾌﾟﾚｾﾞﾝｽEB" pitchFamily="17" charset="-128"/>
              </a:endParaRPr>
            </a:p>
          </p:txBody>
        </p:sp>
        <p:sp>
          <p:nvSpPr>
            <p:cNvPr id="85" name="テキスト ボックス 39"/>
            <p:cNvSpPr txBox="1">
              <a:spLocks noChangeArrowheads="1"/>
            </p:cNvSpPr>
            <p:nvPr/>
          </p:nvSpPr>
          <p:spPr bwMode="auto">
            <a:xfrm>
              <a:off x="2236708" y="2665223"/>
              <a:ext cx="1031978" cy="254024"/>
            </a:xfrm>
            <a:prstGeom prst="rect">
              <a:avLst/>
            </a:prstGeom>
            <a:noFill/>
            <a:ln w="9525">
              <a:noFill/>
              <a:miter lim="800000"/>
              <a:headEnd/>
              <a:tailEnd/>
            </a:ln>
          </p:spPr>
          <p:txBody>
            <a:bodyPr>
              <a:spAutoFit/>
            </a:bodyPr>
            <a:lstStyle/>
            <a:p>
              <a:pPr>
                <a:defRPr/>
              </a:pPr>
              <a:r>
                <a:rPr lang="ja-JP" altLang="en-US" sz="1050" dirty="0">
                  <a:latin typeface="Calibri" pitchFamily="34" charset="0"/>
                </a:rPr>
                <a:t>徳島文理大学</a:t>
              </a:r>
            </a:p>
          </p:txBody>
        </p:sp>
        <p:graphicFrame>
          <p:nvGraphicFramePr>
            <p:cNvPr id="86" name="Object 60"/>
            <p:cNvGraphicFramePr>
              <a:graphicFrameLocks noChangeAspect="1"/>
            </p:cNvGraphicFramePr>
            <p:nvPr/>
          </p:nvGraphicFramePr>
          <p:xfrm>
            <a:off x="2757110" y="3686591"/>
            <a:ext cx="306005" cy="534528"/>
          </p:xfrm>
          <a:graphic>
            <a:graphicData uri="http://schemas.openxmlformats.org/presentationml/2006/ole">
              <p:oleObj spid="_x0000_s192533" name="Visio" r:id="rId23" imgW="702076" imgH="1225685" progId="Visio.Drawing.11">
                <p:embed/>
              </p:oleObj>
            </a:graphicData>
          </a:graphic>
        </p:graphicFrame>
        <p:sp>
          <p:nvSpPr>
            <p:cNvPr id="87" name="テキスト ボックス 46"/>
            <p:cNvSpPr txBox="1">
              <a:spLocks noChangeArrowheads="1"/>
            </p:cNvSpPr>
            <p:nvPr/>
          </p:nvSpPr>
          <p:spPr bwMode="auto">
            <a:xfrm>
              <a:off x="2771800" y="2932827"/>
              <a:ext cx="39721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latin typeface="Calibri" pitchFamily="34" charset="0"/>
                  <a:ea typeface="HG創英ﾌﾟﾚｾﾞﾝｽEB" pitchFamily="17" charset="-128"/>
                </a:rPr>
                <a:t>IdP</a:t>
              </a:r>
              <a:endParaRPr lang="ja-JP" altLang="en-US" sz="1000">
                <a:latin typeface="Calibri" pitchFamily="34" charset="0"/>
                <a:ea typeface="HG創英ﾌﾟﾚｾﾞﾝｽEB" pitchFamily="17" charset="-128"/>
              </a:endParaRPr>
            </a:p>
          </p:txBody>
        </p:sp>
      </p:grpSp>
      <p:grpSp>
        <p:nvGrpSpPr>
          <p:cNvPr id="9" name="グループ化 217"/>
          <p:cNvGrpSpPr>
            <a:grpSpLocks/>
          </p:cNvGrpSpPr>
          <p:nvPr/>
        </p:nvGrpSpPr>
        <p:grpSpPr bwMode="auto">
          <a:xfrm>
            <a:off x="7638471" y="3060282"/>
            <a:ext cx="1085731" cy="1509770"/>
            <a:chOff x="2195736" y="2636912"/>
            <a:chExt cx="1102708" cy="1584207"/>
          </a:xfrm>
        </p:grpSpPr>
        <p:sp>
          <p:nvSpPr>
            <p:cNvPr id="72" name="角丸四角形 71"/>
            <p:cNvSpPr/>
            <p:nvPr/>
          </p:nvSpPr>
          <p:spPr>
            <a:xfrm>
              <a:off x="2267386" y="2637372"/>
              <a:ext cx="933543" cy="1501916"/>
            </a:xfrm>
            <a:prstGeom prst="roundRect">
              <a:avLst>
                <a:gd name="adj" fmla="val 7550"/>
              </a:avLst>
            </a:prstGeom>
            <a:solidFill>
              <a:schemeClr val="bg1">
                <a:lumMod val="95000"/>
              </a:schemeClr>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aphicFrame>
          <p:nvGraphicFramePr>
            <p:cNvPr id="73" name="Object 61"/>
            <p:cNvGraphicFramePr>
              <a:graphicFrameLocks noChangeAspect="1"/>
            </p:cNvGraphicFramePr>
            <p:nvPr/>
          </p:nvGraphicFramePr>
          <p:xfrm>
            <a:off x="2757110" y="3126278"/>
            <a:ext cx="306152" cy="534727"/>
          </p:xfrm>
          <a:graphic>
            <a:graphicData uri="http://schemas.openxmlformats.org/presentationml/2006/ole">
              <p:oleObj spid="_x0000_s192534" name="Visio" r:id="rId24" imgW="702076" imgH="1225685" progId="Visio.Drawing.11">
                <p:embed/>
              </p:oleObj>
            </a:graphicData>
          </a:graphic>
        </p:graphicFrame>
        <p:graphicFrame>
          <p:nvGraphicFramePr>
            <p:cNvPr id="74" name="Object 62"/>
            <p:cNvGraphicFramePr>
              <a:graphicFrameLocks noChangeAspect="1"/>
            </p:cNvGraphicFramePr>
            <p:nvPr/>
          </p:nvGraphicFramePr>
          <p:xfrm>
            <a:off x="2380782" y="3159145"/>
            <a:ext cx="261698" cy="457635"/>
          </p:xfrm>
          <a:graphic>
            <a:graphicData uri="http://schemas.openxmlformats.org/presentationml/2006/ole">
              <p:oleObj spid="_x0000_s192535" name="Visio" r:id="rId25" imgW="702076" imgH="1225685" progId="Visio.Drawing.11">
                <p:embed/>
              </p:oleObj>
            </a:graphicData>
          </a:graphic>
        </p:graphicFrame>
        <p:sp>
          <p:nvSpPr>
            <p:cNvPr id="75" name="テキスト ボックス 47"/>
            <p:cNvSpPr txBox="1">
              <a:spLocks noChangeArrowheads="1"/>
            </p:cNvSpPr>
            <p:nvPr/>
          </p:nvSpPr>
          <p:spPr bwMode="auto">
            <a:xfrm>
              <a:off x="2195941" y="2885045"/>
              <a:ext cx="647765" cy="338170"/>
            </a:xfrm>
            <a:prstGeom prst="rect">
              <a:avLst/>
            </a:prstGeom>
            <a:noFill/>
            <a:ln w="9525">
              <a:noFill/>
              <a:miter lim="800000"/>
              <a:headEnd/>
              <a:tailEnd/>
            </a:ln>
          </p:spPr>
          <p:txBody>
            <a:bodyPr>
              <a:spAutoFit/>
            </a:bodyPr>
            <a:lstStyle/>
            <a:p>
              <a:pPr algn="ctr">
                <a:defRPr/>
              </a:pPr>
              <a:r>
                <a:rPr lang="ja-JP" altLang="en-US" sz="800" dirty="0">
                  <a:latin typeface="+mj-ea"/>
                  <a:ea typeface="+mj-ea"/>
                </a:rPr>
                <a:t>学内認証基盤</a:t>
              </a:r>
            </a:p>
          </p:txBody>
        </p:sp>
        <p:sp>
          <p:nvSpPr>
            <p:cNvPr id="76" name="テキスト ボックス 45"/>
            <p:cNvSpPr txBox="1">
              <a:spLocks noChangeArrowheads="1"/>
            </p:cNvSpPr>
            <p:nvPr/>
          </p:nvSpPr>
          <p:spPr bwMode="auto">
            <a:xfrm>
              <a:off x="2490590" y="3501008"/>
              <a:ext cx="80785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latin typeface="Calibri" pitchFamily="34" charset="0"/>
                  <a:ea typeface="HG創英ﾌﾟﾚｾﾞﾝｽEB" pitchFamily="17" charset="-128"/>
                </a:rPr>
                <a:t>SP(Moodle)</a:t>
              </a:r>
              <a:endParaRPr lang="ja-JP" altLang="en-US" sz="1000">
                <a:latin typeface="Calibri" pitchFamily="34" charset="0"/>
                <a:ea typeface="HG創英ﾌﾟﾚｾﾞﾝｽEB" pitchFamily="17" charset="-128"/>
              </a:endParaRPr>
            </a:p>
          </p:txBody>
        </p:sp>
        <p:sp>
          <p:nvSpPr>
            <p:cNvPr id="77" name="テキスト ボックス 39"/>
            <p:cNvSpPr txBox="1">
              <a:spLocks noChangeArrowheads="1"/>
            </p:cNvSpPr>
            <p:nvPr/>
          </p:nvSpPr>
          <p:spPr bwMode="auto">
            <a:xfrm>
              <a:off x="2258800" y="2665634"/>
              <a:ext cx="98446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latin typeface="Calibri" pitchFamily="34" charset="0"/>
                </a:rPr>
                <a:t>鳴門教育大学</a:t>
              </a:r>
            </a:p>
          </p:txBody>
        </p:sp>
        <p:graphicFrame>
          <p:nvGraphicFramePr>
            <p:cNvPr id="78" name="Object 63"/>
            <p:cNvGraphicFramePr>
              <a:graphicFrameLocks noChangeAspect="1"/>
            </p:cNvGraphicFramePr>
            <p:nvPr/>
          </p:nvGraphicFramePr>
          <p:xfrm>
            <a:off x="2757110" y="3686591"/>
            <a:ext cx="306005" cy="534528"/>
          </p:xfrm>
          <a:graphic>
            <a:graphicData uri="http://schemas.openxmlformats.org/presentationml/2006/ole">
              <p:oleObj spid="_x0000_s192536" name="Visio" r:id="rId26" imgW="702076" imgH="1225685" progId="Visio.Drawing.11">
                <p:embed/>
              </p:oleObj>
            </a:graphicData>
          </a:graphic>
        </p:graphicFrame>
        <p:sp>
          <p:nvSpPr>
            <p:cNvPr id="79" name="テキスト ボックス 46"/>
            <p:cNvSpPr txBox="1">
              <a:spLocks noChangeArrowheads="1"/>
            </p:cNvSpPr>
            <p:nvPr/>
          </p:nvSpPr>
          <p:spPr bwMode="auto">
            <a:xfrm>
              <a:off x="2771800" y="2932827"/>
              <a:ext cx="39721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latin typeface="Calibri" pitchFamily="34" charset="0"/>
                  <a:ea typeface="HG創英ﾌﾟﾚｾﾞﾝｽEB" pitchFamily="17" charset="-128"/>
                </a:rPr>
                <a:t>IdP</a:t>
              </a:r>
              <a:endParaRPr lang="ja-JP" altLang="en-US" sz="1000">
                <a:latin typeface="Calibri" pitchFamily="34" charset="0"/>
                <a:ea typeface="HG創英ﾌﾟﾚｾﾞﾝｽEB" pitchFamily="17" charset="-128"/>
              </a:endParaRPr>
            </a:p>
          </p:txBody>
        </p:sp>
      </p:grpSp>
      <p:grpSp>
        <p:nvGrpSpPr>
          <p:cNvPr id="10" name="グループ化 226"/>
          <p:cNvGrpSpPr>
            <a:grpSpLocks/>
          </p:cNvGrpSpPr>
          <p:nvPr/>
        </p:nvGrpSpPr>
        <p:grpSpPr bwMode="auto">
          <a:xfrm>
            <a:off x="7606676" y="1519073"/>
            <a:ext cx="1085731" cy="1509770"/>
            <a:chOff x="2195736" y="2636912"/>
            <a:chExt cx="1102708" cy="1584207"/>
          </a:xfrm>
        </p:grpSpPr>
        <p:sp>
          <p:nvSpPr>
            <p:cNvPr id="64" name="角丸四角形 63"/>
            <p:cNvSpPr/>
            <p:nvPr/>
          </p:nvSpPr>
          <p:spPr>
            <a:xfrm>
              <a:off x="2267232" y="2637372"/>
              <a:ext cx="935131" cy="1501916"/>
            </a:xfrm>
            <a:prstGeom prst="roundRect">
              <a:avLst>
                <a:gd name="adj" fmla="val 7550"/>
              </a:avLst>
            </a:prstGeom>
            <a:solidFill>
              <a:schemeClr val="bg1">
                <a:lumMod val="95000"/>
              </a:schemeClr>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aphicFrame>
          <p:nvGraphicFramePr>
            <p:cNvPr id="65" name="Object 64"/>
            <p:cNvGraphicFramePr>
              <a:graphicFrameLocks noChangeAspect="1"/>
            </p:cNvGraphicFramePr>
            <p:nvPr/>
          </p:nvGraphicFramePr>
          <p:xfrm>
            <a:off x="2757110" y="3126278"/>
            <a:ext cx="306152" cy="534727"/>
          </p:xfrm>
          <a:graphic>
            <a:graphicData uri="http://schemas.openxmlformats.org/presentationml/2006/ole">
              <p:oleObj spid="_x0000_s192537" name="Visio" r:id="rId27" imgW="702076" imgH="1225685" progId="Visio.Drawing.11">
                <p:embed/>
              </p:oleObj>
            </a:graphicData>
          </a:graphic>
        </p:graphicFrame>
        <p:graphicFrame>
          <p:nvGraphicFramePr>
            <p:cNvPr id="66" name="Object 65"/>
            <p:cNvGraphicFramePr>
              <a:graphicFrameLocks noChangeAspect="1"/>
            </p:cNvGraphicFramePr>
            <p:nvPr/>
          </p:nvGraphicFramePr>
          <p:xfrm>
            <a:off x="2380782" y="3159145"/>
            <a:ext cx="261698" cy="457635"/>
          </p:xfrm>
          <a:graphic>
            <a:graphicData uri="http://schemas.openxmlformats.org/presentationml/2006/ole">
              <p:oleObj spid="_x0000_s192538" name="Visio" r:id="rId28" imgW="702076" imgH="1225685" progId="Visio.Drawing.11">
                <p:embed/>
              </p:oleObj>
            </a:graphicData>
          </a:graphic>
        </p:graphicFrame>
        <p:sp>
          <p:nvSpPr>
            <p:cNvPr id="67" name="テキスト ボックス 47"/>
            <p:cNvSpPr txBox="1">
              <a:spLocks noChangeArrowheads="1"/>
            </p:cNvSpPr>
            <p:nvPr/>
          </p:nvSpPr>
          <p:spPr bwMode="auto">
            <a:xfrm>
              <a:off x="2195788" y="2885045"/>
              <a:ext cx="647765" cy="338170"/>
            </a:xfrm>
            <a:prstGeom prst="rect">
              <a:avLst/>
            </a:prstGeom>
            <a:noFill/>
            <a:ln w="9525">
              <a:noFill/>
              <a:miter lim="800000"/>
              <a:headEnd/>
              <a:tailEnd/>
            </a:ln>
          </p:spPr>
          <p:txBody>
            <a:bodyPr>
              <a:spAutoFit/>
            </a:bodyPr>
            <a:lstStyle/>
            <a:p>
              <a:pPr algn="ctr">
                <a:defRPr/>
              </a:pPr>
              <a:r>
                <a:rPr lang="ja-JP" altLang="en-US" sz="800" dirty="0">
                  <a:latin typeface="+mj-ea"/>
                  <a:ea typeface="+mj-ea"/>
                </a:rPr>
                <a:t>学内認証基盤</a:t>
              </a:r>
            </a:p>
          </p:txBody>
        </p:sp>
        <p:sp>
          <p:nvSpPr>
            <p:cNvPr id="68" name="テキスト ボックス 45"/>
            <p:cNvSpPr txBox="1">
              <a:spLocks noChangeArrowheads="1"/>
            </p:cNvSpPr>
            <p:nvPr/>
          </p:nvSpPr>
          <p:spPr bwMode="auto">
            <a:xfrm>
              <a:off x="2490590" y="3501008"/>
              <a:ext cx="80785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latin typeface="Calibri" pitchFamily="34" charset="0"/>
                  <a:ea typeface="HG創英ﾌﾟﾚｾﾞﾝｽEB" pitchFamily="17" charset="-128"/>
                </a:rPr>
                <a:t>SP(Moodle)</a:t>
              </a:r>
              <a:endParaRPr lang="ja-JP" altLang="en-US" sz="1000">
                <a:latin typeface="Calibri" pitchFamily="34" charset="0"/>
                <a:ea typeface="HG創英ﾌﾟﾚｾﾞﾝｽEB" pitchFamily="17" charset="-128"/>
              </a:endParaRPr>
            </a:p>
          </p:txBody>
        </p:sp>
        <p:sp>
          <p:nvSpPr>
            <p:cNvPr id="69" name="テキスト ボックス 39"/>
            <p:cNvSpPr txBox="1">
              <a:spLocks noChangeArrowheads="1"/>
            </p:cNvSpPr>
            <p:nvPr/>
          </p:nvSpPr>
          <p:spPr bwMode="auto">
            <a:xfrm>
              <a:off x="2316103" y="2665634"/>
              <a:ext cx="864096"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200">
                  <a:latin typeface="Calibri" pitchFamily="34" charset="0"/>
                </a:rPr>
                <a:t>四国大学</a:t>
              </a:r>
            </a:p>
          </p:txBody>
        </p:sp>
        <p:graphicFrame>
          <p:nvGraphicFramePr>
            <p:cNvPr id="70" name="Object 66"/>
            <p:cNvGraphicFramePr>
              <a:graphicFrameLocks noChangeAspect="1"/>
            </p:cNvGraphicFramePr>
            <p:nvPr/>
          </p:nvGraphicFramePr>
          <p:xfrm>
            <a:off x="2757110" y="3686591"/>
            <a:ext cx="306005" cy="534528"/>
          </p:xfrm>
          <a:graphic>
            <a:graphicData uri="http://schemas.openxmlformats.org/presentationml/2006/ole">
              <p:oleObj spid="_x0000_s192539" name="Visio" r:id="rId29" imgW="702076" imgH="1225685" progId="Visio.Drawing.11">
                <p:embed/>
              </p:oleObj>
            </a:graphicData>
          </a:graphic>
        </p:graphicFrame>
        <p:sp>
          <p:nvSpPr>
            <p:cNvPr id="71" name="テキスト ボックス 46"/>
            <p:cNvSpPr txBox="1">
              <a:spLocks noChangeArrowheads="1"/>
            </p:cNvSpPr>
            <p:nvPr/>
          </p:nvSpPr>
          <p:spPr bwMode="auto">
            <a:xfrm>
              <a:off x="2771800" y="2932827"/>
              <a:ext cx="39721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latin typeface="Calibri" pitchFamily="34" charset="0"/>
                  <a:ea typeface="HG創英ﾌﾟﾚｾﾞﾝｽEB" pitchFamily="17" charset="-128"/>
                </a:rPr>
                <a:t>IdP</a:t>
              </a:r>
              <a:endParaRPr lang="ja-JP" altLang="en-US" sz="1000">
                <a:latin typeface="Calibri" pitchFamily="34" charset="0"/>
                <a:ea typeface="HG創英ﾌﾟﾚｾﾞﾝｽEB" pitchFamily="17" charset="-128"/>
              </a:endParaRPr>
            </a:p>
          </p:txBody>
        </p:sp>
      </p:grpSp>
      <p:graphicFrame>
        <p:nvGraphicFramePr>
          <p:cNvPr id="55" name="Object 8"/>
          <p:cNvGraphicFramePr>
            <a:graphicFrameLocks noChangeAspect="1"/>
          </p:cNvGraphicFramePr>
          <p:nvPr>
            <p:extLst>
              <p:ext uri="{D42A27DB-BD31-4B8C-83A1-F6EECF244321}">
                <p14:modId xmlns="" xmlns:p14="http://schemas.microsoft.com/office/powerpoint/2010/main" val="3201049866"/>
              </p:ext>
            </p:extLst>
          </p:nvPr>
        </p:nvGraphicFramePr>
        <p:xfrm>
          <a:off x="4542001" y="2700731"/>
          <a:ext cx="1104012" cy="1709229"/>
        </p:xfrm>
        <a:graphic>
          <a:graphicData uri="http://schemas.openxmlformats.org/presentationml/2006/ole">
            <p:oleObj spid="_x0000_s192540" name="Visio" r:id="rId30" imgW="661678" imgH="1058410" progId="Visio.Drawing.11">
              <p:embed/>
            </p:oleObj>
          </a:graphicData>
        </a:graphic>
      </p:graphicFrame>
      <p:cxnSp>
        <p:nvCxnSpPr>
          <p:cNvPr id="56" name="直線矢印コネクタ 55"/>
          <p:cNvCxnSpPr/>
          <p:nvPr/>
        </p:nvCxnSpPr>
        <p:spPr bwMode="auto">
          <a:xfrm flipH="1" flipV="1">
            <a:off x="2580498" y="2577220"/>
            <a:ext cx="2031416" cy="3736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7" name="直線矢印コネクタ 56"/>
          <p:cNvCxnSpPr>
            <a:endCxn id="127" idx="0"/>
          </p:cNvCxnSpPr>
          <p:nvPr/>
        </p:nvCxnSpPr>
        <p:spPr bwMode="auto">
          <a:xfrm flipH="1">
            <a:off x="1643611" y="3914276"/>
            <a:ext cx="3002591" cy="10224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8" name="直線矢印コネクタ 57"/>
          <p:cNvCxnSpPr/>
          <p:nvPr/>
        </p:nvCxnSpPr>
        <p:spPr bwMode="auto">
          <a:xfrm flipH="1">
            <a:off x="3021724" y="4001103"/>
            <a:ext cx="1832335" cy="80595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9" name="直線矢印コネクタ 58"/>
          <p:cNvCxnSpPr>
            <a:endCxn id="101" idx="0"/>
          </p:cNvCxnSpPr>
          <p:nvPr/>
        </p:nvCxnSpPr>
        <p:spPr bwMode="auto">
          <a:xfrm flipH="1">
            <a:off x="4635222" y="4045914"/>
            <a:ext cx="447068" cy="7887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0" name="直線矢印コネクタ 59"/>
          <p:cNvCxnSpPr/>
          <p:nvPr/>
        </p:nvCxnSpPr>
        <p:spPr bwMode="auto">
          <a:xfrm>
            <a:off x="5599056" y="4001103"/>
            <a:ext cx="530711" cy="80595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1" name="直線矢印コネクタ 60"/>
          <p:cNvCxnSpPr>
            <a:endCxn id="85" idx="0"/>
          </p:cNvCxnSpPr>
          <p:nvPr/>
        </p:nvCxnSpPr>
        <p:spPr bwMode="auto">
          <a:xfrm>
            <a:off x="5917952" y="3737639"/>
            <a:ext cx="1737637" cy="10966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直線矢印コネクタ 61"/>
          <p:cNvCxnSpPr/>
          <p:nvPr/>
        </p:nvCxnSpPr>
        <p:spPr bwMode="auto">
          <a:xfrm flipV="1">
            <a:off x="6374798" y="2342569"/>
            <a:ext cx="1280791" cy="38303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3" name="直線矢印コネクタ 62"/>
          <p:cNvCxnSpPr>
            <a:endCxn id="72" idx="1"/>
          </p:cNvCxnSpPr>
          <p:nvPr/>
        </p:nvCxnSpPr>
        <p:spPr bwMode="auto">
          <a:xfrm>
            <a:off x="6129767" y="3475798"/>
            <a:ext cx="1579250" cy="3005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title"/>
          </p:nvPr>
        </p:nvSpPr>
        <p:spPr>
          <a:xfrm>
            <a:off x="1485933" y="412340"/>
            <a:ext cx="7685530" cy="688078"/>
          </a:xfrm>
        </p:spPr>
        <p:txBody>
          <a:bodyPr>
            <a:noAutofit/>
          </a:bodyPr>
          <a:lstStyle/>
          <a:p>
            <a:r>
              <a:rPr lang="ja-JP" altLang="en-US" sz="2800" b="1" dirty="0" smtClean="0"/>
              <a:t>四国における</a:t>
            </a:r>
            <a:r>
              <a:rPr lang="en-US" altLang="ja-JP" sz="2800" b="1" dirty="0" smtClean="0"/>
              <a:t>e</a:t>
            </a:r>
            <a:r>
              <a:rPr lang="ja-JP" altLang="en-US" sz="2800" b="1" dirty="0" smtClean="0"/>
              <a:t>ラーニングサービスと個人認証</a:t>
            </a:r>
            <a:endParaRPr kumimoji="1" lang="ja-JP" altLang="en-US" sz="2800" b="1" dirty="0"/>
          </a:p>
        </p:txBody>
      </p:sp>
      <p:sp>
        <p:nvSpPr>
          <p:cNvPr id="44" name="角丸四角形 43"/>
          <p:cNvSpPr/>
          <p:nvPr/>
        </p:nvSpPr>
        <p:spPr>
          <a:xfrm>
            <a:off x="977131" y="6093296"/>
            <a:ext cx="7338141" cy="3535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smtClean="0"/>
              <a:t>各大学で認証さえすれば、連携大学のコンテンツに自由にアクセスできる</a:t>
            </a:r>
            <a:endParaRPr kumimoji="1" lang="ja-JP" altLang="en-US" dirty="0"/>
          </a:p>
        </p:txBody>
      </p:sp>
      <p:sp>
        <p:nvSpPr>
          <p:cNvPr id="130" name="正方形/長方形 129"/>
          <p:cNvSpPr/>
          <p:nvPr/>
        </p:nvSpPr>
        <p:spPr>
          <a:xfrm>
            <a:off x="0" y="6536377"/>
            <a:ext cx="9144000" cy="276999"/>
          </a:xfrm>
          <a:prstGeom prst="rect">
            <a:avLst/>
          </a:prstGeom>
        </p:spPr>
        <p:txBody>
          <a:bodyPr wrap="square">
            <a:spAutoFit/>
          </a:bodyPr>
          <a:lstStyle/>
          <a:p>
            <a:pPr algn="ctr"/>
            <a:r>
              <a:rPr lang="ja-JP" altLang="en-US" sz="1200" dirty="0" smtClean="0"/>
              <a:t>学術情報基盤オープンフォーラム</a:t>
            </a:r>
            <a:r>
              <a:rPr lang="en-US" altLang="ja-JP" sz="1200" dirty="0" smtClean="0"/>
              <a:t>2011 </a:t>
            </a:r>
            <a:r>
              <a:rPr lang="ja-JP" altLang="en-US" sz="1200" dirty="0" smtClean="0"/>
              <a:t>　「学認を活用した地域連携に向けて」　</a:t>
            </a:r>
            <a:r>
              <a:rPr lang="en-US" altLang="ja-JP" sz="1200" dirty="0" smtClean="0"/>
              <a:t>https://www.gakunin.jp/docs/open/fed/20110603 </a:t>
            </a:r>
            <a:r>
              <a:rPr lang="ja-JP" altLang="en-US" sz="1200" dirty="0" smtClean="0"/>
              <a:t>より</a:t>
            </a:r>
            <a:endParaRPr lang="ja-JP" altLang="en-US" sz="1200" dirty="0"/>
          </a:p>
        </p:txBody>
      </p:sp>
    </p:spTree>
    <p:extLst>
      <p:ext uri="{BB962C8B-B14F-4D97-AF65-F5344CB8AC3E}">
        <p14:creationId xmlns="" xmlns:p14="http://schemas.microsoft.com/office/powerpoint/2010/main" val="392683120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日本</a:t>
            </a:r>
            <a:r>
              <a:rPr lang="ja-JP" altLang="en-US" dirty="0" smtClean="0"/>
              <a:t>大学</a:t>
            </a:r>
            <a:r>
              <a:rPr kumimoji="1" lang="ja-JP" altLang="en-US" dirty="0" smtClean="0"/>
              <a:t>ケーススタディ</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05A5C863-9529-45A8-9F8E-AE935BF71969}" type="slidenum">
              <a:rPr lang="ja-JP" altLang="en-US" smtClean="0"/>
              <a:pPr>
                <a:defRPr/>
              </a:pPr>
              <a:t>27</a:t>
            </a:fld>
            <a:endParaRPr lang="en-US" altLang="ja-JP"/>
          </a:p>
        </p:txBody>
      </p:sp>
      <p:pic>
        <p:nvPicPr>
          <p:cNvPr id="187395" name="Picture 3" descr="13：NU-SSO図"/>
          <p:cNvPicPr>
            <a:picLocks noChangeAspect="1" noChangeArrowheads="1"/>
          </p:cNvPicPr>
          <p:nvPr/>
        </p:nvPicPr>
        <p:blipFill>
          <a:blip r:embed="rId2" cstate="print"/>
          <a:srcRect r="995" b="8501"/>
          <a:stretch>
            <a:fillRect/>
          </a:stretch>
        </p:blipFill>
        <p:spPr bwMode="auto">
          <a:xfrm>
            <a:off x="827584" y="1287418"/>
            <a:ext cx="7488832" cy="4877886"/>
          </a:xfrm>
          <a:prstGeom prst="rect">
            <a:avLst/>
          </a:prstGeom>
          <a:noFill/>
          <a:ln w="9525">
            <a:noFill/>
            <a:miter lim="800000"/>
            <a:headEnd/>
            <a:tailEnd/>
          </a:ln>
        </p:spPr>
      </p:pic>
      <p:sp>
        <p:nvSpPr>
          <p:cNvPr id="6" name="下矢印 5"/>
          <p:cNvSpPr/>
          <p:nvPr/>
        </p:nvSpPr>
        <p:spPr>
          <a:xfrm rot="7905729">
            <a:off x="6813924" y="3750153"/>
            <a:ext cx="386893" cy="1357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264838" y="4777988"/>
            <a:ext cx="2627642"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altLang="ja-JP" sz="1400" dirty="0" smtClean="0"/>
              <a:t>NII</a:t>
            </a:r>
            <a:r>
              <a:rPr lang="ja-JP" altLang="en-US" sz="1400" dirty="0" err="1" smtClean="0"/>
              <a:t>が提</a:t>
            </a:r>
            <a:r>
              <a:rPr lang="ja-JP" altLang="en-US" sz="1400" dirty="0" smtClean="0"/>
              <a:t>供する</a:t>
            </a:r>
            <a:endParaRPr lang="en-US" altLang="ja-JP" sz="1400" dirty="0" smtClean="0"/>
          </a:p>
          <a:p>
            <a:r>
              <a:rPr lang="ja-JP" altLang="en-US" sz="1400" dirty="0" smtClean="0"/>
              <a:t>テレビ会議多地点接続サービス </a:t>
            </a:r>
            <a:endParaRPr lang="ja-JP" alt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48" descr="tandberg-codian-4500-lrg"/>
          <p:cNvPicPr>
            <a:picLocks noChangeAspect="1" noChangeArrowheads="1"/>
          </p:cNvPicPr>
          <p:nvPr/>
        </p:nvPicPr>
        <p:blipFill>
          <a:blip r:embed="rId3" cstate="print"/>
          <a:srcRect/>
          <a:stretch>
            <a:fillRect/>
          </a:stretch>
        </p:blipFill>
        <p:spPr bwMode="auto">
          <a:xfrm>
            <a:off x="4572000" y="4429132"/>
            <a:ext cx="1214436" cy="680084"/>
          </a:xfrm>
          <a:prstGeom prst="rect">
            <a:avLst/>
          </a:prstGeom>
          <a:noFill/>
        </p:spPr>
      </p:pic>
      <p:sp>
        <p:nvSpPr>
          <p:cNvPr id="52" name="コンテンツ プレースホルダ 51"/>
          <p:cNvSpPr>
            <a:spLocks noGrp="1"/>
          </p:cNvSpPr>
          <p:nvPr>
            <p:ph sz="quarter" idx="1"/>
          </p:nvPr>
        </p:nvSpPr>
        <p:spPr>
          <a:xfrm>
            <a:off x="457200" y="1196752"/>
            <a:ext cx="8401080" cy="2803752"/>
          </a:xfrm>
        </p:spPr>
        <p:txBody>
          <a:bodyPr>
            <a:normAutofit/>
          </a:bodyPr>
          <a:lstStyle/>
          <a:p>
            <a:pPr lvl="0"/>
            <a:r>
              <a:rPr lang="ja-JP" altLang="en-US" dirty="0" smtClean="0"/>
              <a:t>提供する</a:t>
            </a:r>
            <a:r>
              <a:rPr lang="en-US" altLang="ja-JP" dirty="0" smtClean="0"/>
              <a:t>MCU</a:t>
            </a:r>
          </a:p>
          <a:p>
            <a:pPr lvl="1"/>
            <a:r>
              <a:rPr lang="en-US" altLang="ja-JP" dirty="0" smtClean="0"/>
              <a:t>Tandberg </a:t>
            </a:r>
            <a:r>
              <a:rPr lang="en-US" altLang="ja-JP" dirty="0" err="1" smtClean="0"/>
              <a:t>Codian</a:t>
            </a:r>
            <a:r>
              <a:rPr lang="en-US" altLang="ja-JP" dirty="0" smtClean="0"/>
              <a:t> MCU 4510 (</a:t>
            </a:r>
            <a:r>
              <a:rPr lang="ja-JP" altLang="en-US" dirty="0" smtClean="0"/>
              <a:t>最大</a:t>
            </a:r>
            <a:r>
              <a:rPr lang="en-US" altLang="ja-JP" dirty="0" smtClean="0"/>
              <a:t>12</a:t>
            </a:r>
            <a:r>
              <a:rPr lang="ja-JP" altLang="en-US" dirty="0" smtClean="0"/>
              <a:t>地点、</a:t>
            </a:r>
            <a:r>
              <a:rPr lang="en-US" altLang="ja-JP" dirty="0" smtClean="0"/>
              <a:t>HD</a:t>
            </a:r>
            <a:r>
              <a:rPr lang="ja-JP" altLang="en-US" dirty="0" smtClean="0"/>
              <a:t>対応</a:t>
            </a:r>
            <a:r>
              <a:rPr lang="en-US" altLang="ja-JP" dirty="0" smtClean="0"/>
              <a:t>)</a:t>
            </a:r>
          </a:p>
          <a:p>
            <a:pPr lvl="1"/>
            <a:r>
              <a:rPr lang="en-US" altLang="ja-JP" dirty="0" err="1" smtClean="0"/>
              <a:t>Polycom</a:t>
            </a:r>
            <a:r>
              <a:rPr lang="en-US" altLang="ja-JP" dirty="0" smtClean="0"/>
              <a:t> RMX 2000 (</a:t>
            </a:r>
            <a:r>
              <a:rPr lang="ja-JP" altLang="en-US" dirty="0" smtClean="0"/>
              <a:t>最大</a:t>
            </a:r>
            <a:r>
              <a:rPr lang="en-US" altLang="ja-JP" dirty="0" smtClean="0"/>
              <a:t>20</a:t>
            </a:r>
            <a:r>
              <a:rPr lang="ja-JP" altLang="en-US" dirty="0" smtClean="0"/>
              <a:t>ポート、</a:t>
            </a:r>
            <a:r>
              <a:rPr lang="en-US" altLang="ja-JP" dirty="0" smtClean="0"/>
              <a:t>HD</a:t>
            </a:r>
            <a:r>
              <a:rPr lang="ja-JP" altLang="en-US" dirty="0" smtClean="0"/>
              <a:t>対応</a:t>
            </a:r>
            <a:r>
              <a:rPr lang="en-US" altLang="ja-JP" dirty="0" smtClean="0"/>
              <a:t>)</a:t>
            </a:r>
          </a:p>
          <a:p>
            <a:pPr lvl="0"/>
            <a:r>
              <a:rPr lang="ja-JP" altLang="en-US" dirty="0" smtClean="0"/>
              <a:t>学認</a:t>
            </a:r>
            <a:r>
              <a:rPr lang="ja-JP" altLang="en-US" dirty="0"/>
              <a:t>へ</a:t>
            </a:r>
            <a:r>
              <a:rPr lang="ja-JP" altLang="en-US" dirty="0" smtClean="0"/>
              <a:t>の対応</a:t>
            </a:r>
            <a:endParaRPr lang="en-US" altLang="ja-JP" dirty="0" smtClean="0"/>
          </a:p>
          <a:p>
            <a:pPr lvl="1"/>
            <a:r>
              <a:rPr lang="ja-JP" altLang="en-US" dirty="0" smtClean="0"/>
              <a:t>予約</a:t>
            </a:r>
            <a:r>
              <a:rPr lang="ja-JP" altLang="en-US" dirty="0"/>
              <a:t>と</a:t>
            </a:r>
            <a:r>
              <a:rPr lang="ja-JP" altLang="en-US" dirty="0" smtClean="0"/>
              <a:t>制御に認証を要求（教職員に限定、学生に権限委譲可）</a:t>
            </a:r>
            <a:endParaRPr lang="en-US" altLang="ja-JP" dirty="0" smtClean="0"/>
          </a:p>
          <a:p>
            <a:pPr lvl="1"/>
            <a:r>
              <a:rPr lang="ja-JP" altLang="en-US" dirty="0" smtClean="0"/>
              <a:t>テレビ会議への参加には認証不要（アクセスコード等利用）</a:t>
            </a:r>
            <a:endParaRPr lang="en-US" altLang="ja-JP" dirty="0" smtClean="0"/>
          </a:p>
        </p:txBody>
      </p:sp>
      <p:sp>
        <p:nvSpPr>
          <p:cNvPr id="54" name="Oval 2"/>
          <p:cNvSpPr>
            <a:spLocks noChangeArrowheads="1"/>
          </p:cNvSpPr>
          <p:nvPr/>
        </p:nvSpPr>
        <p:spPr bwMode="auto">
          <a:xfrm>
            <a:off x="357159" y="4143380"/>
            <a:ext cx="3714776" cy="1441449"/>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ja-JP" altLang="en-US"/>
          </a:p>
        </p:txBody>
      </p:sp>
      <p:sp>
        <p:nvSpPr>
          <p:cNvPr id="56" name="Line 5"/>
          <p:cNvSpPr>
            <a:spLocks noChangeShapeType="1"/>
          </p:cNvSpPr>
          <p:nvPr/>
        </p:nvSpPr>
        <p:spPr bwMode="auto">
          <a:xfrm flipV="1">
            <a:off x="1857356" y="4714884"/>
            <a:ext cx="1500198" cy="642942"/>
          </a:xfrm>
          <a:prstGeom prst="line">
            <a:avLst/>
          </a:prstGeom>
          <a:noFill/>
          <a:ln w="28575">
            <a:solidFill>
              <a:schemeClr val="tx1"/>
            </a:solidFill>
            <a:round/>
            <a:headEnd/>
            <a:tailEnd type="triangle" w="lg" len="lg"/>
          </a:ln>
          <a:effectLst/>
        </p:spPr>
        <p:txBody>
          <a:bodyPr/>
          <a:lstStyle/>
          <a:p>
            <a:endParaRPr lang="ja-JP" altLang="en-US"/>
          </a:p>
        </p:txBody>
      </p:sp>
      <p:sp>
        <p:nvSpPr>
          <p:cNvPr id="58" name="Text Box 7"/>
          <p:cNvSpPr txBox="1">
            <a:spLocks noChangeArrowheads="1"/>
          </p:cNvSpPr>
          <p:nvPr/>
        </p:nvSpPr>
        <p:spPr bwMode="auto">
          <a:xfrm>
            <a:off x="2143108" y="5143512"/>
            <a:ext cx="1223412" cy="369332"/>
          </a:xfrm>
          <a:prstGeom prst="rect">
            <a:avLst/>
          </a:prstGeom>
          <a:noFill/>
          <a:ln w="9525">
            <a:noFill/>
            <a:miter lim="800000"/>
            <a:headEnd/>
            <a:tailEnd/>
          </a:ln>
          <a:effectLst/>
        </p:spPr>
        <p:txBody>
          <a:bodyPr wrap="none">
            <a:spAutoFit/>
          </a:bodyPr>
          <a:lstStyle/>
          <a:p>
            <a:r>
              <a:rPr lang="ja-JP" altLang="en-US" dirty="0" smtClean="0"/>
              <a:t>予約・制御</a:t>
            </a:r>
            <a:endParaRPr lang="ja-JP" altLang="en-US" dirty="0"/>
          </a:p>
        </p:txBody>
      </p:sp>
      <p:sp>
        <p:nvSpPr>
          <p:cNvPr id="73" name="Text Box 28"/>
          <p:cNvSpPr txBox="1">
            <a:spLocks noChangeArrowheads="1"/>
          </p:cNvSpPr>
          <p:nvPr/>
        </p:nvSpPr>
        <p:spPr bwMode="auto">
          <a:xfrm>
            <a:off x="1785918" y="4140208"/>
            <a:ext cx="1107996" cy="369332"/>
          </a:xfrm>
          <a:prstGeom prst="rect">
            <a:avLst/>
          </a:prstGeom>
          <a:noFill/>
          <a:ln w="9525">
            <a:noFill/>
            <a:miter lim="800000"/>
            <a:headEnd/>
            <a:tailEnd/>
          </a:ln>
          <a:effectLst/>
        </p:spPr>
        <p:txBody>
          <a:bodyPr wrap="none">
            <a:spAutoFit/>
          </a:bodyPr>
          <a:lstStyle/>
          <a:p>
            <a:r>
              <a:rPr lang="ja-JP" altLang="en-US" dirty="0" smtClean="0"/>
              <a:t>認証情報</a:t>
            </a:r>
            <a:endParaRPr lang="ja-JP" altLang="en-US" dirty="0"/>
          </a:p>
        </p:txBody>
      </p:sp>
      <p:pic>
        <p:nvPicPr>
          <p:cNvPr id="76" name="Picture 39" descr="MCj03434570000[1]"/>
          <p:cNvPicPr>
            <a:picLocks noChangeAspect="1" noChangeArrowheads="1"/>
          </p:cNvPicPr>
          <p:nvPr/>
        </p:nvPicPr>
        <p:blipFill>
          <a:blip r:embed="rId4" cstate="print"/>
          <a:srcRect/>
          <a:stretch>
            <a:fillRect/>
          </a:stretch>
        </p:blipFill>
        <p:spPr bwMode="auto">
          <a:xfrm flipH="1">
            <a:off x="1928794" y="5500702"/>
            <a:ext cx="1071563" cy="1071563"/>
          </a:xfrm>
          <a:prstGeom prst="rect">
            <a:avLst/>
          </a:prstGeom>
          <a:noFill/>
        </p:spPr>
      </p:pic>
      <p:pic>
        <p:nvPicPr>
          <p:cNvPr id="77" name="Picture 40" descr="MCj03434570000[1]"/>
          <p:cNvPicPr>
            <a:picLocks noChangeAspect="1" noChangeArrowheads="1"/>
          </p:cNvPicPr>
          <p:nvPr/>
        </p:nvPicPr>
        <p:blipFill>
          <a:blip r:embed="rId4" cstate="print"/>
          <a:srcRect/>
          <a:stretch>
            <a:fillRect/>
          </a:stretch>
        </p:blipFill>
        <p:spPr bwMode="auto">
          <a:xfrm>
            <a:off x="7000892" y="5500702"/>
            <a:ext cx="1071563" cy="1071563"/>
          </a:xfrm>
          <a:prstGeom prst="rect">
            <a:avLst/>
          </a:prstGeom>
          <a:noFill/>
        </p:spPr>
      </p:pic>
      <p:pic>
        <p:nvPicPr>
          <p:cNvPr id="85" name="図 84"/>
          <p:cNvPicPr>
            <a:picLocks noChangeAspect="1"/>
          </p:cNvPicPr>
          <p:nvPr/>
        </p:nvPicPr>
        <p:blipFill>
          <a:blip r:embed="rId5" cstate="print">
            <a:alphaModFix/>
            <a:lum/>
          </a:blip>
          <a:srcRect/>
          <a:stretch>
            <a:fillRect/>
          </a:stretch>
        </p:blipFill>
        <p:spPr>
          <a:xfrm>
            <a:off x="428596" y="4140208"/>
            <a:ext cx="571320" cy="792360"/>
          </a:xfrm>
          <a:prstGeom prst="rect">
            <a:avLst/>
          </a:prstGeom>
          <a:noFill/>
          <a:ln>
            <a:noFill/>
          </a:ln>
          <a:effectLst>
            <a:outerShdw blurRad="107950" dist="12700" dir="5400000" algn="ctr">
              <a:srgbClr val="000000"/>
            </a:outerShdw>
          </a:effectLst>
        </p:spPr>
      </p:pic>
      <p:pic>
        <p:nvPicPr>
          <p:cNvPr id="87" name="Picture 10" descr="Server SQL database"/>
          <p:cNvPicPr>
            <a:picLocks noChangeAspect="1" noChangeArrowheads="1"/>
          </p:cNvPicPr>
          <p:nvPr/>
        </p:nvPicPr>
        <p:blipFill>
          <a:blip r:embed="rId6" cstate="print"/>
          <a:srcRect/>
          <a:stretch>
            <a:fillRect/>
          </a:stretch>
        </p:blipFill>
        <p:spPr bwMode="auto">
          <a:xfrm>
            <a:off x="3500430" y="4143380"/>
            <a:ext cx="468312" cy="692150"/>
          </a:xfrm>
          <a:prstGeom prst="rect">
            <a:avLst/>
          </a:prstGeom>
          <a:noFill/>
          <a:ln w="9525">
            <a:noFill/>
            <a:miter lim="800000"/>
            <a:headEnd/>
            <a:tailEnd/>
          </a:ln>
          <a:effectLst>
            <a:outerShdw blurRad="63500" sx="121000" sy="121000" algn="ctr" rotWithShape="0">
              <a:schemeClr val="bg1"/>
            </a:outerShdw>
          </a:effectLst>
        </p:spPr>
      </p:pic>
      <p:sp>
        <p:nvSpPr>
          <p:cNvPr id="89" name="Line 5"/>
          <p:cNvSpPr>
            <a:spLocks noChangeShapeType="1"/>
          </p:cNvSpPr>
          <p:nvPr/>
        </p:nvSpPr>
        <p:spPr bwMode="auto">
          <a:xfrm>
            <a:off x="1142976" y="4497398"/>
            <a:ext cx="2214578" cy="3172"/>
          </a:xfrm>
          <a:prstGeom prst="line">
            <a:avLst/>
          </a:prstGeom>
          <a:noFill/>
          <a:ln w="28575">
            <a:solidFill>
              <a:schemeClr val="tx1"/>
            </a:solidFill>
            <a:round/>
            <a:headEnd/>
            <a:tailEnd type="triangle" w="lg" len="lg"/>
          </a:ln>
          <a:effectLst/>
        </p:spPr>
        <p:txBody>
          <a:bodyPr/>
          <a:lstStyle/>
          <a:p>
            <a:endParaRPr lang="ja-JP" altLang="en-US"/>
          </a:p>
        </p:txBody>
      </p:sp>
      <p:sp>
        <p:nvSpPr>
          <p:cNvPr id="90" name="Line 5"/>
          <p:cNvSpPr>
            <a:spLocks noChangeShapeType="1"/>
          </p:cNvSpPr>
          <p:nvPr/>
        </p:nvSpPr>
        <p:spPr bwMode="auto">
          <a:xfrm>
            <a:off x="1000100" y="4854588"/>
            <a:ext cx="428628" cy="431800"/>
          </a:xfrm>
          <a:prstGeom prst="line">
            <a:avLst/>
          </a:prstGeom>
          <a:noFill/>
          <a:ln w="28575">
            <a:solidFill>
              <a:schemeClr val="tx1"/>
            </a:solidFill>
            <a:round/>
            <a:headEnd type="triangle" w="med" len="med"/>
            <a:tailEnd type="triangle" w="med" len="med"/>
          </a:ln>
          <a:effectLst/>
        </p:spPr>
        <p:txBody>
          <a:bodyPr/>
          <a:lstStyle/>
          <a:p>
            <a:endParaRPr lang="ja-JP" altLang="en-US"/>
          </a:p>
        </p:txBody>
      </p:sp>
      <p:sp>
        <p:nvSpPr>
          <p:cNvPr id="91" name="Text Box 28"/>
          <p:cNvSpPr txBox="1">
            <a:spLocks noChangeArrowheads="1"/>
          </p:cNvSpPr>
          <p:nvPr/>
        </p:nvSpPr>
        <p:spPr bwMode="auto">
          <a:xfrm>
            <a:off x="571472" y="5068902"/>
            <a:ext cx="646331" cy="369332"/>
          </a:xfrm>
          <a:prstGeom prst="rect">
            <a:avLst/>
          </a:prstGeom>
          <a:noFill/>
          <a:ln w="9525">
            <a:noFill/>
            <a:miter lim="800000"/>
            <a:headEnd/>
            <a:tailEnd/>
          </a:ln>
          <a:effectLst/>
        </p:spPr>
        <p:txBody>
          <a:bodyPr wrap="none">
            <a:spAutoFit/>
          </a:bodyPr>
          <a:lstStyle/>
          <a:p>
            <a:r>
              <a:rPr lang="ja-JP" altLang="en-US" dirty="0" smtClean="0"/>
              <a:t>認証</a:t>
            </a:r>
            <a:endParaRPr lang="ja-JP" altLang="en-US" dirty="0"/>
          </a:p>
        </p:txBody>
      </p:sp>
      <p:sp>
        <p:nvSpPr>
          <p:cNvPr id="92" name="Text Box 28"/>
          <p:cNvSpPr txBox="1">
            <a:spLocks noChangeArrowheads="1"/>
          </p:cNvSpPr>
          <p:nvPr/>
        </p:nvSpPr>
        <p:spPr bwMode="auto">
          <a:xfrm>
            <a:off x="1500166" y="4572008"/>
            <a:ext cx="1510350" cy="400110"/>
          </a:xfrm>
          <a:prstGeom prst="rect">
            <a:avLst/>
          </a:prstGeom>
          <a:noFill/>
          <a:ln w="9525">
            <a:noFill/>
            <a:miter lim="800000"/>
            <a:headEnd/>
            <a:tailEnd/>
          </a:ln>
          <a:effectLst/>
        </p:spPr>
        <p:txBody>
          <a:bodyPr wrap="none">
            <a:spAutoFit/>
          </a:bodyPr>
          <a:lstStyle/>
          <a:p>
            <a:r>
              <a:rPr lang="en-US" altLang="ja-JP" sz="2000" b="1" dirty="0" smtClean="0">
                <a:solidFill>
                  <a:schemeClr val="accent6">
                    <a:lumMod val="75000"/>
                  </a:schemeClr>
                </a:solidFill>
              </a:rPr>
              <a:t>Shibboleth</a:t>
            </a:r>
            <a:endParaRPr lang="ja-JP" altLang="en-US" sz="2000" b="1" dirty="0">
              <a:solidFill>
                <a:schemeClr val="accent6">
                  <a:lumMod val="75000"/>
                </a:schemeClr>
              </a:solidFill>
            </a:endParaRPr>
          </a:p>
        </p:txBody>
      </p:sp>
      <p:sp>
        <p:nvSpPr>
          <p:cNvPr id="93" name="Line 5"/>
          <p:cNvSpPr>
            <a:spLocks noChangeShapeType="1"/>
          </p:cNvSpPr>
          <p:nvPr/>
        </p:nvSpPr>
        <p:spPr bwMode="auto">
          <a:xfrm flipV="1">
            <a:off x="3071802" y="5072074"/>
            <a:ext cx="1785950" cy="1143008"/>
          </a:xfrm>
          <a:prstGeom prst="line">
            <a:avLst/>
          </a:prstGeom>
          <a:noFill/>
          <a:ln w="28575">
            <a:solidFill>
              <a:schemeClr val="tx1"/>
            </a:solidFill>
            <a:round/>
            <a:headEnd/>
            <a:tailEnd type="triangle" w="lg" len="lg"/>
          </a:ln>
          <a:effectLst/>
        </p:spPr>
        <p:txBody>
          <a:bodyPr/>
          <a:lstStyle/>
          <a:p>
            <a:endParaRPr lang="ja-JP" altLang="en-US"/>
          </a:p>
        </p:txBody>
      </p:sp>
      <p:sp>
        <p:nvSpPr>
          <p:cNvPr id="94" name="Line 5"/>
          <p:cNvSpPr>
            <a:spLocks noChangeShapeType="1"/>
          </p:cNvSpPr>
          <p:nvPr/>
        </p:nvSpPr>
        <p:spPr bwMode="auto">
          <a:xfrm flipH="1" flipV="1">
            <a:off x="5429256" y="5072074"/>
            <a:ext cx="1500198" cy="1143008"/>
          </a:xfrm>
          <a:prstGeom prst="line">
            <a:avLst/>
          </a:prstGeom>
          <a:noFill/>
          <a:ln w="28575">
            <a:solidFill>
              <a:schemeClr val="tx1"/>
            </a:solidFill>
            <a:round/>
            <a:headEnd/>
            <a:tailEnd type="triangle" w="lg" len="lg"/>
          </a:ln>
          <a:effectLst/>
        </p:spPr>
        <p:txBody>
          <a:bodyPr/>
          <a:lstStyle/>
          <a:p>
            <a:endParaRPr lang="ja-JP" altLang="en-US"/>
          </a:p>
        </p:txBody>
      </p:sp>
      <p:sp>
        <p:nvSpPr>
          <p:cNvPr id="95" name="Text Box 28"/>
          <p:cNvSpPr txBox="1">
            <a:spLocks noChangeArrowheads="1"/>
          </p:cNvSpPr>
          <p:nvPr/>
        </p:nvSpPr>
        <p:spPr bwMode="auto">
          <a:xfrm>
            <a:off x="3500430" y="5857892"/>
            <a:ext cx="646331" cy="369332"/>
          </a:xfrm>
          <a:prstGeom prst="rect">
            <a:avLst/>
          </a:prstGeom>
          <a:noFill/>
          <a:ln w="9525">
            <a:noFill/>
            <a:miter lim="800000"/>
            <a:headEnd/>
            <a:tailEnd/>
          </a:ln>
          <a:effectLst/>
        </p:spPr>
        <p:txBody>
          <a:bodyPr wrap="none">
            <a:spAutoFit/>
          </a:bodyPr>
          <a:lstStyle/>
          <a:p>
            <a:r>
              <a:rPr lang="ja-JP" altLang="en-US" dirty="0" smtClean="0"/>
              <a:t>接続</a:t>
            </a:r>
            <a:endParaRPr lang="ja-JP" altLang="en-US" dirty="0"/>
          </a:p>
        </p:txBody>
      </p:sp>
      <p:sp>
        <p:nvSpPr>
          <p:cNvPr id="96" name="Text Box 28"/>
          <p:cNvSpPr txBox="1">
            <a:spLocks noChangeArrowheads="1"/>
          </p:cNvSpPr>
          <p:nvPr/>
        </p:nvSpPr>
        <p:spPr bwMode="auto">
          <a:xfrm>
            <a:off x="5214942" y="5286388"/>
            <a:ext cx="646331" cy="369332"/>
          </a:xfrm>
          <a:prstGeom prst="rect">
            <a:avLst/>
          </a:prstGeom>
          <a:noFill/>
          <a:ln w="9525">
            <a:noFill/>
            <a:miter lim="800000"/>
            <a:headEnd/>
            <a:tailEnd/>
          </a:ln>
          <a:effectLst/>
        </p:spPr>
        <p:txBody>
          <a:bodyPr wrap="none">
            <a:spAutoFit/>
          </a:bodyPr>
          <a:lstStyle/>
          <a:p>
            <a:r>
              <a:rPr lang="ja-JP" altLang="en-US" dirty="0" smtClean="0"/>
              <a:t>接続</a:t>
            </a:r>
            <a:endParaRPr lang="ja-JP" altLang="en-US" dirty="0"/>
          </a:p>
        </p:txBody>
      </p:sp>
      <p:pic>
        <p:nvPicPr>
          <p:cNvPr id="97" name="Picture 24" descr="MCj04289570000[1]"/>
          <p:cNvPicPr>
            <a:picLocks noChangeAspect="1" noChangeArrowheads="1"/>
          </p:cNvPicPr>
          <p:nvPr/>
        </p:nvPicPr>
        <p:blipFill>
          <a:blip r:embed="rId7" cstate="print"/>
          <a:srcRect/>
          <a:stretch>
            <a:fillRect/>
          </a:stretch>
        </p:blipFill>
        <p:spPr bwMode="auto">
          <a:xfrm flipH="1">
            <a:off x="7575124" y="4950743"/>
            <a:ext cx="647700" cy="625475"/>
          </a:xfrm>
          <a:prstGeom prst="rect">
            <a:avLst/>
          </a:prstGeom>
          <a:noFill/>
          <a:ln w="9525">
            <a:noFill/>
            <a:miter lim="800000"/>
            <a:headEnd/>
            <a:tailEnd/>
          </a:ln>
        </p:spPr>
      </p:pic>
      <p:sp>
        <p:nvSpPr>
          <p:cNvPr id="98" name="Line 5"/>
          <p:cNvSpPr>
            <a:spLocks noChangeShapeType="1"/>
          </p:cNvSpPr>
          <p:nvPr/>
        </p:nvSpPr>
        <p:spPr bwMode="auto">
          <a:xfrm flipH="1" flipV="1">
            <a:off x="5715008" y="4714884"/>
            <a:ext cx="1860116" cy="440770"/>
          </a:xfrm>
          <a:prstGeom prst="line">
            <a:avLst/>
          </a:prstGeom>
          <a:noFill/>
          <a:ln w="28575">
            <a:solidFill>
              <a:schemeClr val="tx1"/>
            </a:solidFill>
            <a:round/>
            <a:headEnd/>
            <a:tailEnd type="triangle" w="lg" len="lg"/>
          </a:ln>
          <a:effectLst/>
        </p:spPr>
        <p:txBody>
          <a:bodyPr/>
          <a:lstStyle/>
          <a:p>
            <a:endParaRPr lang="ja-JP" altLang="en-US"/>
          </a:p>
        </p:txBody>
      </p:sp>
      <p:sp>
        <p:nvSpPr>
          <p:cNvPr id="99" name="Text Box 28"/>
          <p:cNvSpPr txBox="1">
            <a:spLocks noChangeArrowheads="1"/>
          </p:cNvSpPr>
          <p:nvPr/>
        </p:nvSpPr>
        <p:spPr bwMode="auto">
          <a:xfrm>
            <a:off x="785786" y="5715016"/>
            <a:ext cx="877163" cy="369332"/>
          </a:xfrm>
          <a:prstGeom prst="rect">
            <a:avLst/>
          </a:prstGeom>
          <a:noFill/>
          <a:ln w="9525">
            <a:noFill/>
            <a:miter lim="800000"/>
            <a:headEnd/>
            <a:tailEnd/>
          </a:ln>
          <a:effectLst/>
        </p:spPr>
        <p:txBody>
          <a:bodyPr wrap="none">
            <a:spAutoFit/>
          </a:bodyPr>
          <a:lstStyle/>
          <a:p>
            <a:r>
              <a:rPr lang="ja-JP" altLang="en-US" dirty="0" smtClean="0"/>
              <a:t>代表者</a:t>
            </a:r>
            <a:endParaRPr lang="ja-JP" altLang="en-US" dirty="0"/>
          </a:p>
        </p:txBody>
      </p:sp>
      <p:sp>
        <p:nvSpPr>
          <p:cNvPr id="100" name="Text Box 28"/>
          <p:cNvSpPr txBox="1">
            <a:spLocks noChangeArrowheads="1"/>
          </p:cNvSpPr>
          <p:nvPr/>
        </p:nvSpPr>
        <p:spPr bwMode="auto">
          <a:xfrm>
            <a:off x="8158861" y="5067711"/>
            <a:ext cx="877163" cy="369332"/>
          </a:xfrm>
          <a:prstGeom prst="rect">
            <a:avLst/>
          </a:prstGeom>
          <a:noFill/>
          <a:ln w="9525">
            <a:noFill/>
            <a:miter lim="800000"/>
            <a:headEnd/>
            <a:tailEnd/>
          </a:ln>
          <a:effectLst/>
        </p:spPr>
        <p:txBody>
          <a:bodyPr wrap="none">
            <a:spAutoFit/>
          </a:bodyPr>
          <a:lstStyle/>
          <a:p>
            <a:r>
              <a:rPr lang="ja-JP" altLang="en-US" dirty="0" smtClean="0"/>
              <a:t>移動先</a:t>
            </a:r>
            <a:endParaRPr lang="ja-JP" altLang="en-US" dirty="0"/>
          </a:p>
        </p:txBody>
      </p:sp>
      <p:pic>
        <p:nvPicPr>
          <p:cNvPr id="101" name="図 100"/>
          <p:cNvPicPr>
            <a:picLocks noChangeAspect="1"/>
          </p:cNvPicPr>
          <p:nvPr/>
        </p:nvPicPr>
        <p:blipFill>
          <a:blip r:embed="rId8" cstate="print">
            <a:alphaModFix/>
            <a:lum/>
          </a:blip>
          <a:srcRect/>
          <a:stretch>
            <a:fillRect/>
          </a:stretch>
        </p:blipFill>
        <p:spPr>
          <a:xfrm>
            <a:off x="6715140" y="4572008"/>
            <a:ext cx="311138" cy="790332"/>
          </a:xfrm>
          <a:prstGeom prst="rect">
            <a:avLst/>
          </a:prstGeom>
          <a:noFill/>
          <a:ln>
            <a:noFill/>
          </a:ln>
        </p:spPr>
      </p:pic>
      <p:sp>
        <p:nvSpPr>
          <p:cNvPr id="102" name="Text Box 28"/>
          <p:cNvSpPr txBox="1">
            <a:spLocks noChangeArrowheads="1"/>
          </p:cNvSpPr>
          <p:nvPr/>
        </p:nvSpPr>
        <p:spPr bwMode="auto">
          <a:xfrm>
            <a:off x="5885062" y="4793302"/>
            <a:ext cx="646331" cy="369332"/>
          </a:xfrm>
          <a:prstGeom prst="rect">
            <a:avLst/>
          </a:prstGeom>
          <a:noFill/>
          <a:ln w="9525">
            <a:noFill/>
            <a:miter lim="800000"/>
            <a:headEnd/>
            <a:tailEnd/>
          </a:ln>
          <a:effectLst/>
        </p:spPr>
        <p:txBody>
          <a:bodyPr wrap="none">
            <a:spAutoFit/>
          </a:bodyPr>
          <a:lstStyle/>
          <a:p>
            <a:r>
              <a:rPr lang="ja-JP" altLang="en-US" dirty="0" smtClean="0"/>
              <a:t>接続</a:t>
            </a:r>
            <a:endParaRPr lang="ja-JP" altLang="en-US" dirty="0"/>
          </a:p>
        </p:txBody>
      </p:sp>
      <p:sp>
        <p:nvSpPr>
          <p:cNvPr id="103" name="Text Box 28"/>
          <p:cNvSpPr txBox="1">
            <a:spLocks noChangeArrowheads="1"/>
          </p:cNvSpPr>
          <p:nvPr/>
        </p:nvSpPr>
        <p:spPr bwMode="auto">
          <a:xfrm>
            <a:off x="7280296" y="4679438"/>
            <a:ext cx="1697901" cy="369332"/>
          </a:xfrm>
          <a:prstGeom prst="rect">
            <a:avLst/>
          </a:prstGeom>
          <a:noFill/>
          <a:ln w="9525">
            <a:noFill/>
            <a:miter lim="800000"/>
            <a:headEnd/>
            <a:tailEnd/>
          </a:ln>
          <a:effectLst/>
        </p:spPr>
        <p:txBody>
          <a:bodyPr wrap="none">
            <a:spAutoFit/>
          </a:bodyPr>
          <a:lstStyle/>
          <a:p>
            <a:r>
              <a:rPr lang="en-US" altLang="ja-JP" dirty="0" err="1" smtClean="0"/>
              <a:t>ConferenceMe</a:t>
            </a:r>
            <a:endParaRPr lang="ja-JP" altLang="en-US" dirty="0"/>
          </a:p>
        </p:txBody>
      </p:sp>
      <p:sp>
        <p:nvSpPr>
          <p:cNvPr id="105" name="角丸四角形 104"/>
          <p:cNvSpPr/>
          <p:nvPr/>
        </p:nvSpPr>
        <p:spPr bwMode="auto">
          <a:xfrm>
            <a:off x="285720" y="4000504"/>
            <a:ext cx="2857520" cy="2643206"/>
          </a:xfrm>
          <a:prstGeom prst="round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pic>
        <p:nvPicPr>
          <p:cNvPr id="57" name="Picture 24" descr="MCj04289570000[1]"/>
          <p:cNvPicPr>
            <a:picLocks noChangeAspect="1" noChangeArrowheads="1"/>
          </p:cNvPicPr>
          <p:nvPr/>
        </p:nvPicPr>
        <p:blipFill>
          <a:blip r:embed="rId7" cstate="print"/>
          <a:srcRect/>
          <a:stretch>
            <a:fillRect/>
          </a:stretch>
        </p:blipFill>
        <p:spPr bwMode="auto">
          <a:xfrm>
            <a:off x="1214414" y="5214950"/>
            <a:ext cx="647700" cy="625475"/>
          </a:xfrm>
          <a:prstGeom prst="rect">
            <a:avLst/>
          </a:prstGeom>
          <a:noFill/>
          <a:ln w="9525">
            <a:noFill/>
            <a:miter lim="800000"/>
            <a:headEnd/>
            <a:tailEnd/>
          </a:ln>
        </p:spPr>
      </p:pic>
      <p:sp>
        <p:nvSpPr>
          <p:cNvPr id="106" name="Line 5"/>
          <p:cNvSpPr>
            <a:spLocks noChangeShapeType="1"/>
          </p:cNvSpPr>
          <p:nvPr/>
        </p:nvSpPr>
        <p:spPr bwMode="auto">
          <a:xfrm>
            <a:off x="4000496" y="4500570"/>
            <a:ext cx="642942" cy="214314"/>
          </a:xfrm>
          <a:prstGeom prst="line">
            <a:avLst/>
          </a:prstGeom>
          <a:noFill/>
          <a:ln w="28575">
            <a:solidFill>
              <a:schemeClr val="tx1"/>
            </a:solidFill>
            <a:round/>
            <a:headEnd/>
            <a:tailEnd type="triangle" w="lg" len="lg"/>
          </a:ln>
          <a:effectLst/>
        </p:spPr>
        <p:txBody>
          <a:bodyPr/>
          <a:lstStyle/>
          <a:p>
            <a:endParaRPr lang="ja-JP" altLang="en-US"/>
          </a:p>
        </p:txBody>
      </p:sp>
      <p:sp>
        <p:nvSpPr>
          <p:cNvPr id="108" name="Text Box 28"/>
          <p:cNvSpPr txBox="1">
            <a:spLocks noChangeArrowheads="1"/>
          </p:cNvSpPr>
          <p:nvPr/>
        </p:nvSpPr>
        <p:spPr bwMode="auto">
          <a:xfrm>
            <a:off x="428596" y="6286520"/>
            <a:ext cx="800219" cy="369332"/>
          </a:xfrm>
          <a:prstGeom prst="rect">
            <a:avLst/>
          </a:prstGeom>
          <a:noFill/>
          <a:ln w="9525">
            <a:noFill/>
            <a:miter lim="800000"/>
            <a:headEnd/>
            <a:tailEnd/>
          </a:ln>
          <a:effectLst/>
        </p:spPr>
        <p:txBody>
          <a:bodyPr wrap="none">
            <a:spAutoFit/>
          </a:bodyPr>
          <a:lstStyle/>
          <a:p>
            <a:r>
              <a:rPr lang="en-US" altLang="ja-JP" dirty="0" smtClean="0"/>
              <a:t>A</a:t>
            </a:r>
            <a:r>
              <a:rPr lang="ja-JP" altLang="en-US" dirty="0" smtClean="0"/>
              <a:t>大学</a:t>
            </a:r>
            <a:endParaRPr lang="ja-JP" altLang="en-US" dirty="0"/>
          </a:p>
        </p:txBody>
      </p:sp>
      <p:sp>
        <p:nvSpPr>
          <p:cNvPr id="109" name="Text Box 28"/>
          <p:cNvSpPr txBox="1">
            <a:spLocks noChangeArrowheads="1"/>
          </p:cNvSpPr>
          <p:nvPr/>
        </p:nvSpPr>
        <p:spPr bwMode="auto">
          <a:xfrm>
            <a:off x="8143900" y="6072206"/>
            <a:ext cx="800219" cy="369332"/>
          </a:xfrm>
          <a:prstGeom prst="rect">
            <a:avLst/>
          </a:prstGeom>
          <a:noFill/>
          <a:ln w="9525">
            <a:noFill/>
            <a:miter lim="800000"/>
            <a:headEnd/>
            <a:tailEnd/>
          </a:ln>
          <a:effectLst/>
        </p:spPr>
        <p:txBody>
          <a:bodyPr wrap="none">
            <a:spAutoFit/>
          </a:bodyPr>
          <a:lstStyle/>
          <a:p>
            <a:r>
              <a:rPr lang="en-US" altLang="ja-JP" dirty="0" smtClean="0"/>
              <a:t>B</a:t>
            </a:r>
            <a:r>
              <a:rPr lang="ja-JP" altLang="en-US" dirty="0" smtClean="0"/>
              <a:t>大学</a:t>
            </a:r>
            <a:endParaRPr lang="ja-JP" altLang="en-US" dirty="0"/>
          </a:p>
        </p:txBody>
      </p:sp>
      <p:sp>
        <p:nvSpPr>
          <p:cNvPr id="110" name="Text Box 28"/>
          <p:cNvSpPr txBox="1">
            <a:spLocks noChangeArrowheads="1"/>
          </p:cNvSpPr>
          <p:nvPr/>
        </p:nvSpPr>
        <p:spPr bwMode="auto">
          <a:xfrm>
            <a:off x="928662" y="4000504"/>
            <a:ext cx="646331" cy="461665"/>
          </a:xfrm>
          <a:prstGeom prst="rect">
            <a:avLst/>
          </a:prstGeom>
          <a:noFill/>
          <a:ln w="9525">
            <a:noFill/>
            <a:miter lim="800000"/>
            <a:headEnd/>
            <a:tailEnd/>
          </a:ln>
          <a:effectLst/>
        </p:spPr>
        <p:txBody>
          <a:bodyPr wrap="none">
            <a:spAutoFit/>
          </a:bodyPr>
          <a:lstStyle/>
          <a:p>
            <a:r>
              <a:rPr lang="en-US" altLang="ja-JP" sz="2400" dirty="0" err="1" smtClean="0"/>
              <a:t>IdP</a:t>
            </a:r>
            <a:endParaRPr lang="ja-JP" altLang="en-US" sz="2400" dirty="0"/>
          </a:p>
        </p:txBody>
      </p:sp>
      <p:sp>
        <p:nvSpPr>
          <p:cNvPr id="112" name="Text Box 28"/>
          <p:cNvSpPr txBox="1">
            <a:spLocks noChangeArrowheads="1"/>
          </p:cNvSpPr>
          <p:nvPr/>
        </p:nvSpPr>
        <p:spPr bwMode="auto">
          <a:xfrm>
            <a:off x="3929058" y="4000504"/>
            <a:ext cx="595035" cy="461665"/>
          </a:xfrm>
          <a:prstGeom prst="rect">
            <a:avLst/>
          </a:prstGeom>
          <a:noFill/>
          <a:ln w="9525">
            <a:noFill/>
            <a:miter lim="800000"/>
            <a:headEnd/>
            <a:tailEnd/>
          </a:ln>
          <a:effectLst/>
        </p:spPr>
        <p:txBody>
          <a:bodyPr wrap="none">
            <a:spAutoFit/>
          </a:bodyPr>
          <a:lstStyle/>
          <a:p>
            <a:r>
              <a:rPr lang="en-US" altLang="ja-JP" sz="2400" dirty="0" smtClean="0"/>
              <a:t>SP</a:t>
            </a:r>
            <a:endParaRPr lang="ja-JP" altLang="en-US" sz="2400" dirty="0"/>
          </a:p>
        </p:txBody>
      </p:sp>
      <p:sp>
        <p:nvSpPr>
          <p:cNvPr id="113" name="Text Box 28"/>
          <p:cNvSpPr txBox="1">
            <a:spLocks noChangeArrowheads="1"/>
          </p:cNvSpPr>
          <p:nvPr/>
        </p:nvSpPr>
        <p:spPr bwMode="auto">
          <a:xfrm>
            <a:off x="4214810" y="4286256"/>
            <a:ext cx="646331" cy="369332"/>
          </a:xfrm>
          <a:prstGeom prst="rect">
            <a:avLst/>
          </a:prstGeom>
          <a:noFill/>
          <a:ln w="9525">
            <a:noFill/>
            <a:miter lim="800000"/>
            <a:headEnd/>
            <a:tailEnd/>
          </a:ln>
          <a:effectLst/>
        </p:spPr>
        <p:txBody>
          <a:bodyPr wrap="none">
            <a:spAutoFit/>
          </a:bodyPr>
          <a:lstStyle/>
          <a:p>
            <a:r>
              <a:rPr lang="ja-JP" altLang="en-US" dirty="0" smtClean="0"/>
              <a:t>制御</a:t>
            </a:r>
            <a:endParaRPr lang="ja-JP" altLang="en-US" dirty="0"/>
          </a:p>
        </p:txBody>
      </p:sp>
      <p:sp>
        <p:nvSpPr>
          <p:cNvPr id="36" name="角丸四角形 35"/>
          <p:cNvSpPr/>
          <p:nvPr/>
        </p:nvSpPr>
        <p:spPr bwMode="auto">
          <a:xfrm>
            <a:off x="6786578" y="5643578"/>
            <a:ext cx="2143140" cy="1000132"/>
          </a:xfrm>
          <a:prstGeom prst="round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37" name="Text Box 28"/>
          <p:cNvSpPr txBox="1">
            <a:spLocks noChangeArrowheads="1"/>
          </p:cNvSpPr>
          <p:nvPr/>
        </p:nvSpPr>
        <p:spPr bwMode="auto">
          <a:xfrm>
            <a:off x="6099683" y="5192925"/>
            <a:ext cx="1230914" cy="307777"/>
          </a:xfrm>
          <a:prstGeom prst="rect">
            <a:avLst/>
          </a:prstGeom>
          <a:noFill/>
          <a:ln w="9525">
            <a:noFill/>
            <a:miter lim="800000"/>
            <a:headEnd/>
            <a:tailEnd/>
          </a:ln>
          <a:effectLst/>
        </p:spPr>
        <p:txBody>
          <a:bodyPr wrap="none">
            <a:spAutoFit/>
          </a:bodyPr>
          <a:lstStyle/>
          <a:p>
            <a:r>
              <a:rPr lang="ja-JP" altLang="en-US" sz="1400" dirty="0" smtClean="0"/>
              <a:t>（</a:t>
            </a:r>
            <a:r>
              <a:rPr lang="en-US" altLang="ja-JP" sz="1400" dirty="0" smtClean="0"/>
              <a:t>NAT</a:t>
            </a:r>
            <a:r>
              <a:rPr lang="ja-JP" altLang="en-US" sz="1400" dirty="0" smtClean="0"/>
              <a:t>越え可）</a:t>
            </a:r>
            <a:endParaRPr lang="ja-JP" altLang="en-US" sz="1400" dirty="0"/>
          </a:p>
        </p:txBody>
      </p:sp>
      <p:sp>
        <p:nvSpPr>
          <p:cNvPr id="38" name="角丸四角形 37"/>
          <p:cNvSpPr/>
          <p:nvPr/>
        </p:nvSpPr>
        <p:spPr bwMode="auto">
          <a:xfrm>
            <a:off x="3428992" y="4000504"/>
            <a:ext cx="2428892" cy="1143008"/>
          </a:xfrm>
          <a:prstGeom prst="round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39" name="Text Box 28"/>
          <p:cNvSpPr txBox="1">
            <a:spLocks noChangeArrowheads="1"/>
          </p:cNvSpPr>
          <p:nvPr/>
        </p:nvSpPr>
        <p:spPr bwMode="auto">
          <a:xfrm>
            <a:off x="4143372" y="4786322"/>
            <a:ext cx="479618" cy="369332"/>
          </a:xfrm>
          <a:prstGeom prst="rect">
            <a:avLst/>
          </a:prstGeom>
          <a:noFill/>
          <a:ln w="9525">
            <a:noFill/>
            <a:miter lim="800000"/>
            <a:headEnd/>
            <a:tailEnd/>
          </a:ln>
          <a:effectLst/>
        </p:spPr>
        <p:txBody>
          <a:bodyPr wrap="square">
            <a:spAutoFit/>
          </a:bodyPr>
          <a:lstStyle/>
          <a:p>
            <a:r>
              <a:rPr lang="en-US" altLang="ja-JP" dirty="0" smtClean="0"/>
              <a:t>NII</a:t>
            </a:r>
            <a:endParaRPr lang="ja-JP" altLang="en-US" dirty="0"/>
          </a:p>
        </p:txBody>
      </p:sp>
      <p:sp>
        <p:nvSpPr>
          <p:cNvPr id="40" name="Line 5"/>
          <p:cNvSpPr>
            <a:spLocks noChangeShapeType="1"/>
          </p:cNvSpPr>
          <p:nvPr/>
        </p:nvSpPr>
        <p:spPr bwMode="auto">
          <a:xfrm>
            <a:off x="2000232" y="5500702"/>
            <a:ext cx="428628" cy="357190"/>
          </a:xfrm>
          <a:prstGeom prst="line">
            <a:avLst/>
          </a:prstGeom>
          <a:noFill/>
          <a:ln w="28575">
            <a:solidFill>
              <a:schemeClr val="tx1"/>
            </a:solidFill>
            <a:prstDash val="dash"/>
            <a:round/>
            <a:headEnd/>
            <a:tailEnd type="triangle" w="lg" len="lg"/>
          </a:ln>
          <a:effectLst/>
        </p:spPr>
        <p:txBody>
          <a:bodyPr/>
          <a:lstStyle/>
          <a:p>
            <a:endParaRPr lang="ja-JP" altLang="en-US"/>
          </a:p>
        </p:txBody>
      </p:sp>
      <p:sp>
        <p:nvSpPr>
          <p:cNvPr id="41" name="Line 5"/>
          <p:cNvSpPr>
            <a:spLocks noChangeShapeType="1"/>
          </p:cNvSpPr>
          <p:nvPr/>
        </p:nvSpPr>
        <p:spPr bwMode="auto">
          <a:xfrm>
            <a:off x="2000232" y="5500702"/>
            <a:ext cx="4786346" cy="357190"/>
          </a:xfrm>
          <a:prstGeom prst="line">
            <a:avLst/>
          </a:prstGeom>
          <a:noFill/>
          <a:ln w="28575">
            <a:solidFill>
              <a:schemeClr val="tx1"/>
            </a:solidFill>
            <a:prstDash val="dash"/>
            <a:round/>
            <a:headEnd/>
            <a:tailEnd type="triangle" w="lg" len="lg"/>
          </a:ln>
          <a:effectLst/>
        </p:spPr>
        <p:txBody>
          <a:bodyPr/>
          <a:lstStyle/>
          <a:p>
            <a:endParaRPr lang="ja-JP" altLang="en-US"/>
          </a:p>
        </p:txBody>
      </p:sp>
      <p:sp>
        <p:nvSpPr>
          <p:cNvPr id="43" name="Line 5"/>
          <p:cNvSpPr>
            <a:spLocks noChangeShapeType="1"/>
          </p:cNvSpPr>
          <p:nvPr/>
        </p:nvSpPr>
        <p:spPr bwMode="auto">
          <a:xfrm flipV="1">
            <a:off x="5572132" y="5357826"/>
            <a:ext cx="2071702" cy="428628"/>
          </a:xfrm>
          <a:prstGeom prst="line">
            <a:avLst/>
          </a:prstGeom>
          <a:noFill/>
          <a:ln w="28575">
            <a:solidFill>
              <a:schemeClr val="tx1"/>
            </a:solidFill>
            <a:prstDash val="dash"/>
            <a:round/>
            <a:headEnd/>
            <a:tailEnd type="triangle" w="lg" len="lg"/>
          </a:ln>
          <a:effectLst/>
        </p:spPr>
        <p:txBody>
          <a:bodyPr/>
          <a:lstStyle/>
          <a:p>
            <a:endParaRPr lang="ja-JP" altLang="en-US"/>
          </a:p>
        </p:txBody>
      </p:sp>
      <p:sp>
        <p:nvSpPr>
          <p:cNvPr id="44" name="Text Box 28"/>
          <p:cNvSpPr txBox="1">
            <a:spLocks noChangeArrowheads="1"/>
          </p:cNvSpPr>
          <p:nvPr/>
        </p:nvSpPr>
        <p:spPr bwMode="auto">
          <a:xfrm>
            <a:off x="4429124" y="5786454"/>
            <a:ext cx="1800493" cy="369332"/>
          </a:xfrm>
          <a:prstGeom prst="rect">
            <a:avLst/>
          </a:prstGeom>
          <a:noFill/>
          <a:ln w="9525">
            <a:noFill/>
            <a:miter lim="800000"/>
            <a:headEnd/>
            <a:tailEnd/>
          </a:ln>
          <a:effectLst/>
        </p:spPr>
        <p:txBody>
          <a:bodyPr wrap="none">
            <a:spAutoFit/>
          </a:bodyPr>
          <a:lstStyle/>
          <a:p>
            <a:r>
              <a:rPr lang="ja-JP" altLang="en-US" dirty="0" smtClean="0"/>
              <a:t>予約情報の通知</a:t>
            </a:r>
            <a:endParaRPr lang="ja-JP" altLang="en-US" dirty="0"/>
          </a:p>
        </p:txBody>
      </p:sp>
      <p:sp>
        <p:nvSpPr>
          <p:cNvPr id="45" name="タイトル 44"/>
          <p:cNvSpPr>
            <a:spLocks noGrp="1"/>
          </p:cNvSpPr>
          <p:nvPr>
            <p:ph type="title"/>
          </p:nvPr>
        </p:nvSpPr>
        <p:spPr>
          <a:xfrm>
            <a:off x="3500430" y="152400"/>
            <a:ext cx="5186370" cy="990600"/>
          </a:xfrm>
        </p:spPr>
        <p:txBody>
          <a:bodyPr>
            <a:normAutofit fontScale="90000"/>
          </a:bodyPr>
          <a:lstStyle/>
          <a:p>
            <a:r>
              <a:rPr lang="ja-JP" altLang="en-US" dirty="0" smtClean="0"/>
              <a:t>シボレスを用いたテレビ会議用</a:t>
            </a:r>
            <a:r>
              <a:rPr lang="en-US" altLang="ja-JP" dirty="0" smtClean="0"/>
              <a:t/>
            </a:r>
            <a:br>
              <a:rPr lang="en-US" altLang="ja-JP" dirty="0" smtClean="0"/>
            </a:br>
            <a:r>
              <a:rPr lang="en-US" altLang="ja-JP" dirty="0" smtClean="0"/>
              <a:t>MCU</a:t>
            </a:r>
            <a:r>
              <a:rPr lang="ja-JP" altLang="en-US" dirty="0" smtClean="0"/>
              <a:t>予約・制御システム</a:t>
            </a:r>
            <a:endParaRPr kumimoji="1" lang="ja-JP" altLang="en-US" dirty="0"/>
          </a:p>
        </p:txBody>
      </p:sp>
      <p:pic>
        <p:nvPicPr>
          <p:cNvPr id="2050" name="Picture 2" descr="C:\Users\motonori\Desktop\shib\MCU-SP\famcus.gif"/>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454925" y="272612"/>
            <a:ext cx="2019300" cy="666750"/>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2" descr="http://t2.gstatic.com/images?q=tbn:ANd9GcT0LJWx1sNUBQZ4R4as71pw6oJyJSUwCK-Ouj8ZAxkeIhFXhFbq"/>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923503" y="3820661"/>
            <a:ext cx="908211" cy="400366"/>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Line 5"/>
          <p:cNvSpPr>
            <a:spLocks noChangeShapeType="1"/>
          </p:cNvSpPr>
          <p:nvPr/>
        </p:nvSpPr>
        <p:spPr bwMode="auto">
          <a:xfrm flipH="1">
            <a:off x="5715005" y="4231336"/>
            <a:ext cx="2143142" cy="376391"/>
          </a:xfrm>
          <a:prstGeom prst="line">
            <a:avLst/>
          </a:prstGeom>
          <a:noFill/>
          <a:ln w="28575">
            <a:solidFill>
              <a:schemeClr val="tx1"/>
            </a:solidFill>
            <a:round/>
            <a:headEnd/>
            <a:tailEnd type="triangle" w="lg" len="lg"/>
          </a:ln>
          <a:effectLst/>
        </p:spPr>
        <p:txBody>
          <a:bodyPr/>
          <a:lstStyle/>
          <a:p>
            <a:endParaRPr lang="ja-JP" altLang="en-US"/>
          </a:p>
        </p:txBody>
      </p:sp>
      <p:pic>
        <p:nvPicPr>
          <p:cNvPr id="2051" name="Picture 3" descr="C:\Users\motonori\AppData\Local\Microsoft\Windows\Temporary Internet Files\Content.IE5\4TC2NQSL\MC900428971[1].wmf"/>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798188" y="4016797"/>
            <a:ext cx="456179" cy="666829"/>
          </a:xfrm>
          <a:prstGeom prst="rect">
            <a:avLst/>
          </a:prstGeom>
          <a:noFill/>
          <a:extLst>
            <a:ext uri="{909E8E84-426E-40DD-AFC4-6F175D3DCCD1}">
              <a14:hiddenFill xmlns="" xmlns:a14="http://schemas.microsoft.com/office/drawing/2010/main">
                <a:solidFill>
                  <a:srgbClr val="FFFFFF"/>
                </a:solidFill>
              </a14:hiddenFill>
            </a:ext>
          </a:extLst>
        </p:spPr>
      </p:pic>
      <p:sp>
        <p:nvSpPr>
          <p:cNvPr id="48" name="Text Box 28"/>
          <p:cNvSpPr txBox="1">
            <a:spLocks noChangeArrowheads="1"/>
          </p:cNvSpPr>
          <p:nvPr/>
        </p:nvSpPr>
        <p:spPr bwMode="auto">
          <a:xfrm>
            <a:off x="6186063" y="3766939"/>
            <a:ext cx="1732205" cy="369332"/>
          </a:xfrm>
          <a:prstGeom prst="rect">
            <a:avLst/>
          </a:prstGeom>
          <a:noFill/>
          <a:ln w="9525">
            <a:noFill/>
            <a:miter lim="800000"/>
            <a:headEnd/>
            <a:tailEnd/>
          </a:ln>
          <a:effectLst/>
        </p:spPr>
        <p:txBody>
          <a:bodyPr wrap="none">
            <a:spAutoFit/>
          </a:bodyPr>
          <a:lstStyle/>
          <a:p>
            <a:r>
              <a:rPr lang="en-US" altLang="ja-JP" dirty="0" smtClean="0"/>
              <a:t>Skype-SIP GW</a:t>
            </a:r>
            <a:endParaRPr lang="ja-JP" altLang="en-US" dirty="0"/>
          </a:p>
        </p:txBody>
      </p:sp>
      <p:sp>
        <p:nvSpPr>
          <p:cNvPr id="49" name="Text Box 28"/>
          <p:cNvSpPr txBox="1">
            <a:spLocks noChangeArrowheads="1"/>
          </p:cNvSpPr>
          <p:nvPr/>
        </p:nvSpPr>
        <p:spPr bwMode="auto">
          <a:xfrm>
            <a:off x="7706186" y="4202676"/>
            <a:ext cx="1338828" cy="369332"/>
          </a:xfrm>
          <a:prstGeom prst="rect">
            <a:avLst/>
          </a:prstGeom>
          <a:noFill/>
          <a:ln w="9525">
            <a:noFill/>
            <a:miter lim="800000"/>
            <a:headEnd/>
            <a:tailEnd/>
          </a:ln>
          <a:effectLst/>
        </p:spPr>
        <p:txBody>
          <a:bodyPr wrap="none">
            <a:spAutoFit/>
          </a:bodyPr>
          <a:lstStyle/>
          <a:p>
            <a:r>
              <a:rPr lang="ja-JP" altLang="en-US" dirty="0"/>
              <a:t>（</a:t>
            </a:r>
            <a:r>
              <a:rPr lang="ja-JP" altLang="en-US" dirty="0" smtClean="0"/>
              <a:t>音声のみ</a:t>
            </a:r>
            <a:r>
              <a:rPr lang="ja-JP" altLang="en-US" dirty="0"/>
              <a:t>）</a:t>
            </a:r>
          </a:p>
        </p:txBody>
      </p:sp>
      <p:grpSp>
        <p:nvGrpSpPr>
          <p:cNvPr id="2" name="グループ化 56"/>
          <p:cNvGrpSpPr>
            <a:grpSpLocks/>
          </p:cNvGrpSpPr>
          <p:nvPr/>
        </p:nvGrpSpPr>
        <p:grpSpPr bwMode="auto">
          <a:xfrm>
            <a:off x="5074319" y="3797604"/>
            <a:ext cx="927575" cy="639930"/>
            <a:chOff x="4257675" y="17654095"/>
            <a:chExt cx="15716250" cy="10520855"/>
          </a:xfrm>
        </p:grpSpPr>
        <p:pic>
          <p:nvPicPr>
            <p:cNvPr id="53" name="Picture 2" descr="C:\Users\motonori\AppData\Local\Microsoft\Windows\Temporary Internet Files\Content.IE5\R4H0E08P\MPj04317360000[1].jpg"/>
            <p:cNvPicPr>
              <a:picLocks noChangeAspect="1" noChangeArrowheads="1"/>
            </p:cNvPicPr>
            <p:nvPr/>
          </p:nvPicPr>
          <p:blipFill>
            <a:blip r:embed="rId12" cstate="print"/>
            <a:srcRect t="30727" r="278" b="3046"/>
            <a:stretch>
              <a:fillRect/>
            </a:stretch>
          </p:blipFill>
          <p:spPr bwMode="auto">
            <a:xfrm>
              <a:off x="9528176" y="21223602"/>
              <a:ext cx="5230581" cy="3473802"/>
            </a:xfrm>
            <a:prstGeom prst="rect">
              <a:avLst/>
            </a:prstGeom>
            <a:noFill/>
            <a:ln w="9525">
              <a:noFill/>
              <a:miter lim="800000"/>
              <a:headEnd/>
              <a:tailEnd/>
            </a:ln>
          </p:spPr>
        </p:pic>
        <p:pic>
          <p:nvPicPr>
            <p:cNvPr id="55" name="Picture 3" descr="C:\Users\motonori\AppData\Local\Microsoft\Windows\Temporary Internet Files\Content.IE5\WM34CN86\MPj04312240000[1].jpg"/>
            <p:cNvPicPr>
              <a:picLocks noChangeAspect="1" noChangeArrowheads="1"/>
            </p:cNvPicPr>
            <p:nvPr/>
          </p:nvPicPr>
          <p:blipFill>
            <a:blip r:embed="rId13" cstate="print"/>
            <a:srcRect r="10408" b="10634"/>
            <a:stretch>
              <a:fillRect/>
            </a:stretch>
          </p:blipFill>
          <p:spPr bwMode="auto">
            <a:xfrm>
              <a:off x="4279107" y="21202649"/>
              <a:ext cx="5224540" cy="3472802"/>
            </a:xfrm>
            <a:prstGeom prst="rect">
              <a:avLst/>
            </a:prstGeom>
            <a:noFill/>
            <a:ln w="9525">
              <a:noFill/>
              <a:miter lim="800000"/>
              <a:headEnd/>
              <a:tailEnd/>
            </a:ln>
          </p:spPr>
        </p:pic>
        <p:pic>
          <p:nvPicPr>
            <p:cNvPr id="59" name="Picture 4" descr="C:\Users\motonori\AppData\Local\Microsoft\Windows\Temporary Internet Files\Content.IE5\XB82FV4D\MPj04317370000[1].jpg"/>
            <p:cNvPicPr>
              <a:picLocks noChangeAspect="1" noChangeArrowheads="1"/>
            </p:cNvPicPr>
            <p:nvPr/>
          </p:nvPicPr>
          <p:blipFill>
            <a:blip r:embed="rId14" cstate="print"/>
            <a:srcRect l="36264" t="1938" b="55641"/>
            <a:stretch>
              <a:fillRect/>
            </a:stretch>
          </p:blipFill>
          <p:spPr bwMode="auto">
            <a:xfrm>
              <a:off x="14743292" y="21172654"/>
              <a:ext cx="5230633" cy="3480869"/>
            </a:xfrm>
            <a:prstGeom prst="rect">
              <a:avLst/>
            </a:prstGeom>
            <a:noFill/>
            <a:ln w="9525">
              <a:noFill/>
              <a:miter lim="800000"/>
              <a:headEnd/>
              <a:tailEnd/>
            </a:ln>
          </p:spPr>
        </p:pic>
        <p:pic>
          <p:nvPicPr>
            <p:cNvPr id="60" name="Picture 5" descr="C:\Users\motonori\AppData\Local\Microsoft\Windows\Temporary Internet Files\Content.IE5\39GQ306J\MPj04313030000[1].jpg"/>
            <p:cNvPicPr>
              <a:picLocks noChangeAspect="1" noChangeArrowheads="1"/>
            </p:cNvPicPr>
            <p:nvPr/>
          </p:nvPicPr>
          <p:blipFill>
            <a:blip r:embed="rId15" cstate="print"/>
            <a:srcRect/>
            <a:stretch>
              <a:fillRect/>
            </a:stretch>
          </p:blipFill>
          <p:spPr bwMode="auto">
            <a:xfrm>
              <a:off x="9508331" y="24685580"/>
              <a:ext cx="5236101" cy="3489370"/>
            </a:xfrm>
            <a:prstGeom prst="rect">
              <a:avLst/>
            </a:prstGeom>
            <a:noFill/>
            <a:ln w="9525">
              <a:noFill/>
              <a:miter lim="800000"/>
              <a:headEnd/>
              <a:tailEnd/>
            </a:ln>
          </p:spPr>
        </p:pic>
        <p:pic>
          <p:nvPicPr>
            <p:cNvPr id="61" name="Picture 6" descr="C:\Users\motonori\AppData\Local\Microsoft\Windows\Temporary Internet Files\Content.IE5\R4H0E08P\MPj04230370000[1].jpg"/>
            <p:cNvPicPr>
              <a:picLocks noChangeAspect="1" noChangeArrowheads="1"/>
            </p:cNvPicPr>
            <p:nvPr/>
          </p:nvPicPr>
          <p:blipFill>
            <a:blip r:embed="rId16" cstate="print"/>
            <a:srcRect t="6367" r="50105" b="60347"/>
            <a:stretch>
              <a:fillRect/>
            </a:stretch>
          </p:blipFill>
          <p:spPr bwMode="auto">
            <a:xfrm>
              <a:off x="9476581" y="17654095"/>
              <a:ext cx="5239966" cy="3495434"/>
            </a:xfrm>
            <a:prstGeom prst="rect">
              <a:avLst/>
            </a:prstGeom>
            <a:noFill/>
            <a:ln w="9525">
              <a:noFill/>
              <a:miter lim="800000"/>
              <a:headEnd/>
              <a:tailEnd/>
            </a:ln>
          </p:spPr>
        </p:pic>
        <p:pic>
          <p:nvPicPr>
            <p:cNvPr id="62" name="Picture 7" descr="C:\Users\motonori\AppData\Local\Microsoft\Windows\Temporary Internet Files\Content.IE5\WM34CN86\MPj04003360000[1].jpg"/>
            <p:cNvPicPr>
              <a:picLocks noChangeAspect="1" noChangeArrowheads="1"/>
            </p:cNvPicPr>
            <p:nvPr/>
          </p:nvPicPr>
          <p:blipFill>
            <a:blip r:embed="rId17" cstate="print"/>
            <a:srcRect/>
            <a:stretch>
              <a:fillRect/>
            </a:stretch>
          </p:blipFill>
          <p:spPr bwMode="auto">
            <a:xfrm>
              <a:off x="4284186" y="24688800"/>
              <a:ext cx="5228600" cy="3484372"/>
            </a:xfrm>
            <a:prstGeom prst="rect">
              <a:avLst/>
            </a:prstGeom>
            <a:noFill/>
            <a:ln w="9525">
              <a:noFill/>
              <a:miter lim="800000"/>
              <a:headEnd/>
              <a:tailEnd/>
            </a:ln>
          </p:spPr>
        </p:pic>
        <p:pic>
          <p:nvPicPr>
            <p:cNvPr id="63" name="Picture 9" descr="C:\Users\motonori\AppData\Local\Microsoft\Windows\Temporary Internet Files\Content.IE5\39GQ306J\MPj04101810000[1].jpg"/>
            <p:cNvPicPr>
              <a:picLocks noChangeAspect="1" noChangeArrowheads="1"/>
            </p:cNvPicPr>
            <p:nvPr/>
          </p:nvPicPr>
          <p:blipFill>
            <a:blip r:embed="rId18" cstate="print"/>
            <a:srcRect l="20374" t="4659" r="28568" b="44250"/>
            <a:stretch>
              <a:fillRect/>
            </a:stretch>
          </p:blipFill>
          <p:spPr bwMode="auto">
            <a:xfrm>
              <a:off x="4314756" y="17687925"/>
              <a:ext cx="5218135" cy="3475323"/>
            </a:xfrm>
            <a:prstGeom prst="rect">
              <a:avLst/>
            </a:prstGeom>
            <a:noFill/>
            <a:ln w="9525">
              <a:noFill/>
              <a:miter lim="800000"/>
              <a:headEnd/>
              <a:tailEnd/>
            </a:ln>
          </p:spPr>
        </p:pic>
        <p:pic>
          <p:nvPicPr>
            <p:cNvPr id="64" name="Picture 10" descr="C:\Users\motonori\AppData\Local\Microsoft\Windows\Temporary Internet Files\Content.IE5\XB82FV4D\MPj04307830000[1].jpg"/>
            <p:cNvPicPr>
              <a:picLocks noChangeAspect="1" noChangeArrowheads="1"/>
            </p:cNvPicPr>
            <p:nvPr/>
          </p:nvPicPr>
          <p:blipFill>
            <a:blip r:embed="rId19" cstate="print"/>
            <a:srcRect l="2589" t="24361" r="15172" b="34879"/>
            <a:stretch>
              <a:fillRect/>
            </a:stretch>
          </p:blipFill>
          <p:spPr bwMode="auto">
            <a:xfrm>
              <a:off x="14726141" y="17667002"/>
              <a:ext cx="5238259" cy="3470554"/>
            </a:xfrm>
            <a:prstGeom prst="rect">
              <a:avLst/>
            </a:prstGeom>
            <a:noFill/>
            <a:ln w="9525">
              <a:noFill/>
              <a:miter lim="800000"/>
              <a:headEnd/>
              <a:tailEnd/>
            </a:ln>
          </p:spPr>
        </p:pic>
        <p:pic>
          <p:nvPicPr>
            <p:cNvPr id="65" name="Picture 11" descr="C:\Users\motonori\AppData\Local\Microsoft\Windows\Temporary Internet Files\Content.IE5\39GQ306J\MPj04312840000[1].jpg"/>
            <p:cNvPicPr>
              <a:picLocks noChangeAspect="1" noChangeArrowheads="1"/>
            </p:cNvPicPr>
            <p:nvPr/>
          </p:nvPicPr>
          <p:blipFill>
            <a:blip r:embed="rId20" cstate="print"/>
            <a:srcRect l="32111" t="29541" b="2655"/>
            <a:stretch>
              <a:fillRect/>
            </a:stretch>
          </p:blipFill>
          <p:spPr bwMode="auto">
            <a:xfrm>
              <a:off x="14736229" y="24685563"/>
              <a:ext cx="5227059" cy="3483206"/>
            </a:xfrm>
            <a:prstGeom prst="rect">
              <a:avLst/>
            </a:prstGeom>
            <a:noFill/>
            <a:ln w="9525">
              <a:noFill/>
              <a:miter lim="800000"/>
              <a:headEnd/>
              <a:tailEnd/>
            </a:ln>
          </p:spPr>
        </p:pic>
        <p:sp>
          <p:nvSpPr>
            <p:cNvPr id="66" name="正方形/長方形 66"/>
            <p:cNvSpPr>
              <a:spLocks noChangeArrowheads="1"/>
            </p:cNvSpPr>
            <p:nvPr/>
          </p:nvSpPr>
          <p:spPr bwMode="auto">
            <a:xfrm>
              <a:off x="4257675" y="17659350"/>
              <a:ext cx="15716250" cy="10515600"/>
            </a:xfrm>
            <a:prstGeom prst="rect">
              <a:avLst/>
            </a:prstGeom>
            <a:noFill/>
            <a:ln w="9525" algn="ctr">
              <a:solidFill>
                <a:schemeClr val="tx1"/>
              </a:solidFill>
              <a:round/>
              <a:headEnd/>
              <a:tailEnd/>
            </a:ln>
          </p:spPr>
          <p:txBody>
            <a:bodyPr/>
            <a:lstStyle/>
            <a:p>
              <a:pPr defTabSz="619125"/>
              <a:endParaRPr lang="ja-JP" altLang="en-US" sz="1900">
                <a:ea typeface="Osaka" charset="-128"/>
              </a:endParaRPr>
            </a:p>
          </p:txBody>
        </p:sp>
      </p:grpSp>
    </p:spTree>
    <p:extLst>
      <p:ext uri="{BB962C8B-B14F-4D97-AF65-F5344CB8AC3E}">
        <p14:creationId xmlns="" xmlns:p14="http://schemas.microsoft.com/office/powerpoint/2010/main" val="1907832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ケーススタディ一覧</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29</a:t>
            </a:fld>
            <a:endParaRPr lang="en-US" altLang="ja-JP"/>
          </a:p>
        </p:txBody>
      </p:sp>
      <p:sp>
        <p:nvSpPr>
          <p:cNvPr id="4" name="コンテンツ プレースホルダ 3"/>
          <p:cNvSpPr>
            <a:spLocks noGrp="1"/>
          </p:cNvSpPr>
          <p:nvPr>
            <p:ph sz="quarter" idx="1"/>
          </p:nvPr>
        </p:nvSpPr>
        <p:spPr>
          <a:xfrm>
            <a:off x="457200" y="1219200"/>
            <a:ext cx="8229600" cy="4658072"/>
          </a:xfrm>
        </p:spPr>
        <p:txBody>
          <a:bodyPr>
            <a:normAutofit fontScale="62500" lnSpcReduction="20000"/>
          </a:bodyPr>
          <a:lstStyle/>
          <a:p>
            <a:pPr marL="514350" indent="-514350">
              <a:lnSpc>
                <a:spcPct val="120000"/>
              </a:lnSpc>
              <a:buFont typeface="+mj-lt"/>
              <a:buAutoNum type="arabicPeriod"/>
            </a:pPr>
            <a:r>
              <a:rPr lang="ja-JP" altLang="en-US" dirty="0" smtClean="0"/>
              <a:t>学外サービスとの認証連携に備えて／北海道大学</a:t>
            </a:r>
          </a:p>
          <a:p>
            <a:pPr marL="514350" indent="-514350">
              <a:lnSpc>
                <a:spcPct val="120000"/>
              </a:lnSpc>
              <a:buFont typeface="+mj-lt"/>
              <a:buAutoNum type="arabicPeriod"/>
            </a:pPr>
            <a:r>
              <a:rPr lang="ja-JP" altLang="en-US" dirty="0" smtClean="0"/>
              <a:t>認証基盤も冗長構成化して可用性を向上／山形大学</a:t>
            </a:r>
          </a:p>
          <a:p>
            <a:pPr marL="514350" indent="-514350">
              <a:lnSpc>
                <a:spcPct val="120000"/>
              </a:lnSpc>
              <a:buFont typeface="+mj-lt"/>
              <a:buAutoNum type="arabicPeriod"/>
            </a:pPr>
            <a:r>
              <a:rPr lang="ja-JP" altLang="en-US" dirty="0" smtClean="0"/>
              <a:t>電子図書館サービスに</a:t>
            </a:r>
            <a:r>
              <a:rPr lang="en-US" altLang="ja-JP" dirty="0" smtClean="0"/>
              <a:t>Shibboleth</a:t>
            </a:r>
            <a:r>
              <a:rPr lang="ja-JP" altLang="en-US" dirty="0" smtClean="0"/>
              <a:t>を導入／筑波大学</a:t>
            </a:r>
          </a:p>
          <a:p>
            <a:pPr marL="514350" indent="-514350">
              <a:lnSpc>
                <a:spcPct val="120000"/>
              </a:lnSpc>
              <a:buFont typeface="+mj-lt"/>
              <a:buAutoNum type="arabicPeriod"/>
            </a:pPr>
            <a:r>
              <a:rPr lang="ja-JP" altLang="en-US" dirty="0" smtClean="0"/>
              <a:t>図書館主導で実現した</a:t>
            </a:r>
            <a:r>
              <a:rPr lang="en-US" altLang="ja-JP" dirty="0" smtClean="0"/>
              <a:t>Shibboleth</a:t>
            </a:r>
            <a:r>
              <a:rPr lang="ja-JP" altLang="en-US" dirty="0" smtClean="0"/>
              <a:t>認証／千葉大学</a:t>
            </a:r>
          </a:p>
          <a:p>
            <a:pPr marL="514350" indent="-514350">
              <a:lnSpc>
                <a:spcPct val="120000"/>
              </a:lnSpc>
              <a:buFont typeface="+mj-lt"/>
              <a:buAutoNum type="arabicPeriod"/>
            </a:pPr>
            <a:r>
              <a:rPr lang="ja-JP" altLang="en-US" dirty="0" smtClean="0"/>
              <a:t>情報リソースの共有で運用コストを低減／東京農工大学</a:t>
            </a:r>
          </a:p>
          <a:p>
            <a:pPr marL="514350" indent="-514350">
              <a:lnSpc>
                <a:spcPct val="120000"/>
              </a:lnSpc>
              <a:buFont typeface="+mj-lt"/>
              <a:buAutoNum type="arabicPeriod"/>
            </a:pPr>
            <a:r>
              <a:rPr lang="ja-JP" altLang="en-US" dirty="0" smtClean="0"/>
              <a:t>学認が実現する日本の学力水準の向上／成城大学</a:t>
            </a:r>
          </a:p>
          <a:p>
            <a:pPr marL="514350" indent="-514350">
              <a:lnSpc>
                <a:spcPct val="120000"/>
              </a:lnSpc>
              <a:buFont typeface="+mj-lt"/>
              <a:buAutoNum type="arabicPeriod"/>
            </a:pPr>
            <a:r>
              <a:rPr lang="ja-JP" altLang="en-US" dirty="0" smtClean="0"/>
              <a:t>キャンパス間をつなぐ遠隔授業／日本大学</a:t>
            </a:r>
          </a:p>
          <a:p>
            <a:pPr marL="514350" indent="-514350">
              <a:lnSpc>
                <a:spcPct val="120000"/>
              </a:lnSpc>
              <a:buFont typeface="+mj-lt"/>
              <a:buAutoNum type="arabicPeriod"/>
            </a:pPr>
            <a:r>
              <a:rPr lang="ja-JP" altLang="en-US" dirty="0" smtClean="0"/>
              <a:t>学認のサービスが応える医療系大学のニーズ／東邦大学</a:t>
            </a:r>
          </a:p>
          <a:p>
            <a:pPr marL="514350" indent="-514350">
              <a:lnSpc>
                <a:spcPct val="120000"/>
              </a:lnSpc>
              <a:buFont typeface="+mj-lt"/>
              <a:buAutoNum type="arabicPeriod"/>
            </a:pPr>
            <a:r>
              <a:rPr lang="ja-JP" altLang="en-US" dirty="0" smtClean="0"/>
              <a:t>学内</a:t>
            </a:r>
            <a:r>
              <a:rPr lang="en-US" altLang="ja-JP" dirty="0" smtClean="0"/>
              <a:t>/</a:t>
            </a:r>
            <a:r>
              <a:rPr lang="ja-JP" altLang="en-US" dirty="0" smtClean="0"/>
              <a:t>学外サービスの双方に認証基盤を用意／金沢大学</a:t>
            </a:r>
          </a:p>
          <a:p>
            <a:pPr marL="514350" indent="-514350">
              <a:lnSpc>
                <a:spcPct val="120000"/>
              </a:lnSpc>
              <a:buFont typeface="+mj-lt"/>
              <a:buAutoNum type="arabicPeriod"/>
            </a:pPr>
            <a:r>
              <a:rPr lang="ja-JP" altLang="en-US" dirty="0" smtClean="0"/>
              <a:t>京都大学 独立した組織間での認証連携を実現／京都大学</a:t>
            </a:r>
          </a:p>
          <a:p>
            <a:pPr marL="514350" indent="-514350">
              <a:lnSpc>
                <a:spcPct val="120000"/>
              </a:lnSpc>
              <a:buFont typeface="+mj-lt"/>
              <a:buAutoNum type="arabicPeriod"/>
            </a:pPr>
            <a:r>
              <a:rPr lang="ja-JP" altLang="en-US" dirty="0" smtClean="0"/>
              <a:t>大学間共用</a:t>
            </a:r>
            <a:r>
              <a:rPr lang="en-US" altLang="ja-JP" dirty="0" smtClean="0"/>
              <a:t>e-</a:t>
            </a:r>
            <a:r>
              <a:rPr lang="ja-JP" altLang="en-US" dirty="0" smtClean="0"/>
              <a:t>ラーニングシステムへの活用／京都産業大学</a:t>
            </a:r>
          </a:p>
          <a:p>
            <a:pPr marL="514350" indent="-514350">
              <a:lnSpc>
                <a:spcPct val="120000"/>
              </a:lnSpc>
              <a:buFont typeface="+mj-lt"/>
              <a:buAutoNum type="arabicPeriod"/>
            </a:pPr>
            <a:r>
              <a:rPr lang="ja-JP" altLang="en-US" dirty="0" smtClean="0"/>
              <a:t>ゲスト利用者のネットワーク認証に活用／広島大学</a:t>
            </a:r>
          </a:p>
          <a:p>
            <a:pPr marL="514350" indent="-514350">
              <a:lnSpc>
                <a:spcPct val="120000"/>
              </a:lnSpc>
              <a:buFont typeface="+mj-lt"/>
              <a:buAutoNum type="arabicPeriod"/>
            </a:pPr>
            <a:r>
              <a:rPr lang="ja-JP" altLang="en-US" dirty="0" smtClean="0"/>
              <a:t>大学間認証連携のキラーコンテンツ</a:t>
            </a:r>
            <a:r>
              <a:rPr lang="en-US" altLang="ja-JP" dirty="0" smtClean="0"/>
              <a:t>LMS</a:t>
            </a:r>
            <a:r>
              <a:rPr lang="ja-JP" altLang="en-US" dirty="0" smtClean="0"/>
              <a:t>／徳島大学</a:t>
            </a:r>
          </a:p>
          <a:p>
            <a:pPr marL="514350" indent="-514350">
              <a:lnSpc>
                <a:spcPct val="120000"/>
              </a:lnSpc>
              <a:buFont typeface="+mj-lt"/>
              <a:buAutoNum type="arabicPeriod"/>
            </a:pPr>
            <a:r>
              <a:rPr lang="ja-JP" altLang="en-US" dirty="0" smtClean="0"/>
              <a:t>統合認証基盤と</a:t>
            </a:r>
            <a:r>
              <a:rPr lang="en-US" altLang="ja-JP" dirty="0" smtClean="0"/>
              <a:t>Single Sign-On</a:t>
            </a:r>
            <a:r>
              <a:rPr lang="ja-JP" altLang="en-US" dirty="0" smtClean="0"/>
              <a:t>連携／佐賀大学</a:t>
            </a:r>
          </a:p>
        </p:txBody>
      </p:sp>
      <p:sp>
        <p:nvSpPr>
          <p:cNvPr id="5" name="正方形/長方形 4"/>
          <p:cNvSpPr/>
          <p:nvPr/>
        </p:nvSpPr>
        <p:spPr>
          <a:xfrm>
            <a:off x="1115616" y="5805264"/>
            <a:ext cx="691276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ja-JP" dirty="0" smtClean="0"/>
              <a:t>http://www.gakunin.jp/docs/fed/info</a:t>
            </a:r>
            <a:r>
              <a:rPr lang="ja-JP" altLang="en-US" dirty="0" smtClean="0"/>
              <a:t>　からダウンロード可能</a:t>
            </a:r>
            <a:endParaRPr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話の</a:t>
            </a:r>
            <a:r>
              <a:rPr kumimoji="1" lang="ja-JP" altLang="en-US" dirty="0" smtClean="0"/>
              <a:t>流れ</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3</a:t>
            </a:fld>
            <a:endParaRPr lang="en-US" altLang="ja-JP"/>
          </a:p>
        </p:txBody>
      </p:sp>
      <p:sp>
        <p:nvSpPr>
          <p:cNvPr id="4" name="コンテンツ プレースホルダ 3"/>
          <p:cNvSpPr>
            <a:spLocks noGrp="1"/>
          </p:cNvSpPr>
          <p:nvPr>
            <p:ph sz="quarter" idx="1"/>
          </p:nvPr>
        </p:nvSpPr>
        <p:spPr/>
        <p:txBody>
          <a:bodyPr/>
          <a:lstStyle/>
          <a:p>
            <a:r>
              <a:rPr kumimoji="1" lang="ja-JP" alt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学術認証フェデレーションとは</a:t>
            </a:r>
            <a:endParaRPr kumimoji="1" lang="en-US" altLang="ja-JP"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r>
              <a:rPr kumimoji="1" lang="ja-JP" altLang="en-US" dirty="0" smtClean="0"/>
              <a:t>学認の現状</a:t>
            </a:r>
            <a:endParaRPr kumimoji="1" lang="en-US" altLang="ja-JP" dirty="0" smtClean="0"/>
          </a:p>
          <a:p>
            <a:r>
              <a:rPr lang="ja-JP" altLang="en-US" dirty="0" smtClean="0"/>
              <a:t>学認の事例</a:t>
            </a:r>
            <a:endParaRPr kumimoji="1" lang="en-US" altLang="ja-JP" dirty="0" smtClean="0"/>
          </a:p>
          <a:p>
            <a:endParaRPr kumimoji="1"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大学</a:t>
            </a:r>
            <a:r>
              <a:rPr kumimoji="1" lang="en-US" altLang="ja-JP" dirty="0" smtClean="0"/>
              <a:t>ICT</a:t>
            </a:r>
            <a:r>
              <a:rPr kumimoji="1" lang="ja-JP" altLang="en-US" dirty="0" smtClean="0"/>
              <a:t>推進協議会と学認</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30</a:t>
            </a:fld>
            <a:endParaRPr lang="en-US" altLang="ja-JP"/>
          </a:p>
        </p:txBody>
      </p:sp>
      <p:sp>
        <p:nvSpPr>
          <p:cNvPr id="4" name="コンテンツ プレースホルダ 3"/>
          <p:cNvSpPr>
            <a:spLocks noGrp="1"/>
          </p:cNvSpPr>
          <p:nvPr>
            <p:ph sz="quarter" idx="1"/>
          </p:nvPr>
        </p:nvSpPr>
        <p:spPr/>
        <p:txBody>
          <a:bodyPr>
            <a:normAutofit/>
          </a:bodyPr>
          <a:lstStyle/>
          <a:p>
            <a:r>
              <a:rPr kumimoji="1" lang="ja-JP" altLang="en-US" dirty="0" smtClean="0"/>
              <a:t>学認</a:t>
            </a:r>
            <a:endParaRPr kumimoji="1" lang="en-US" altLang="ja-JP" dirty="0" smtClean="0"/>
          </a:p>
          <a:p>
            <a:pPr lvl="1"/>
            <a:r>
              <a:rPr lang="ja-JP" altLang="en-US" dirty="0" smtClean="0"/>
              <a:t>参加・登録に関わる業務</a:t>
            </a:r>
            <a:endParaRPr lang="en-US" altLang="ja-JP" dirty="0" smtClean="0"/>
          </a:p>
          <a:p>
            <a:pPr lvl="1"/>
            <a:r>
              <a:rPr lang="ja-JP" altLang="en-US" dirty="0" smtClean="0"/>
              <a:t>運用に必要なシステムの管理・運用</a:t>
            </a:r>
            <a:endParaRPr lang="en-US" altLang="ja-JP" dirty="0" smtClean="0"/>
          </a:p>
          <a:p>
            <a:pPr lvl="1"/>
            <a:r>
              <a:rPr lang="ja-JP" altLang="en-US" dirty="0" smtClean="0"/>
              <a:t>学認メンバーシップ・技術仕様に関するポリシー策定</a:t>
            </a:r>
            <a:endParaRPr lang="en-US" altLang="ja-JP" dirty="0" smtClean="0"/>
          </a:p>
          <a:p>
            <a:pPr lvl="1">
              <a:buNone/>
            </a:pPr>
            <a:endParaRPr lang="en-US" altLang="ja-JP" dirty="0" smtClean="0"/>
          </a:p>
          <a:p>
            <a:r>
              <a:rPr kumimoji="1" lang="ja-JP" altLang="en-US" dirty="0" smtClean="0"/>
              <a:t>大学</a:t>
            </a:r>
            <a:r>
              <a:rPr kumimoji="1" lang="en-US" altLang="ja-JP" dirty="0" smtClean="0"/>
              <a:t>ICT</a:t>
            </a:r>
            <a:r>
              <a:rPr kumimoji="1" lang="ja-JP" altLang="en-US" dirty="0" smtClean="0"/>
              <a:t>推進協議会</a:t>
            </a:r>
            <a:endParaRPr kumimoji="1" lang="en-US" altLang="ja-JP" dirty="0" smtClean="0"/>
          </a:p>
          <a:p>
            <a:pPr lvl="1"/>
            <a:r>
              <a:rPr lang="ja-JP" altLang="en-US" dirty="0" smtClean="0"/>
              <a:t>学認に関する情報共有の場</a:t>
            </a:r>
            <a:endParaRPr lang="en-US" altLang="ja-JP" dirty="0" smtClean="0"/>
          </a:p>
          <a:p>
            <a:pPr lvl="1"/>
            <a:r>
              <a:rPr kumimoji="1" lang="ja-JP" altLang="en-US" dirty="0" smtClean="0"/>
              <a:t>ケーススタディ・ベストプラクティスの収集</a:t>
            </a:r>
            <a:endParaRPr kumimoji="1" lang="en-US" altLang="ja-JP" dirty="0" smtClean="0"/>
          </a:p>
          <a:p>
            <a:pPr lvl="1"/>
            <a:r>
              <a:rPr lang="ja-JP" altLang="en-US" dirty="0" smtClean="0"/>
              <a:t>学術認証に関する研究開発の発表の場</a:t>
            </a:r>
            <a:endParaRPr kumimoji="1" lang="en-US" altLang="ja-JP" dirty="0" smtClean="0"/>
          </a:p>
          <a:p>
            <a:endParaRPr kumimoji="1" lang="ja-JP" altLang="en-US" dirty="0"/>
          </a:p>
        </p:txBody>
      </p:sp>
      <p:sp>
        <p:nvSpPr>
          <p:cNvPr id="5" name="テキスト ボックス 4"/>
          <p:cNvSpPr txBox="1"/>
          <p:nvPr/>
        </p:nvSpPr>
        <p:spPr>
          <a:xfrm>
            <a:off x="1259632" y="5445224"/>
            <a:ext cx="6624736"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kumimoji="1" lang="ja-JP" altLang="en-US" sz="2800" dirty="0" smtClean="0"/>
              <a:t>今年の学認は、地域連携と</a:t>
            </a:r>
            <a:r>
              <a:rPr kumimoji="1" lang="en-US" altLang="ja-JP" sz="2800" dirty="0" smtClean="0"/>
              <a:t>e-Learning</a:t>
            </a:r>
            <a:endParaRPr kumimoji="1" lang="ja-JP" altLang="en-US" sz="2800" dirty="0"/>
          </a:p>
        </p:txBody>
      </p:sp>
      <p:sp>
        <p:nvSpPr>
          <p:cNvPr id="6" name="テキスト ボックス 5"/>
          <p:cNvSpPr txBox="1"/>
          <p:nvPr/>
        </p:nvSpPr>
        <p:spPr>
          <a:xfrm>
            <a:off x="3995936" y="2905780"/>
            <a:ext cx="853823" cy="52322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kumimoji="1" lang="en-US" altLang="ja-JP"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V.S.</a:t>
            </a:r>
            <a:endParaRPr kumimoji="1" lang="ja-JP" alt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学術認証フェデレーション「学認」 とは</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4</a:t>
            </a:fld>
            <a:endParaRPr lang="en-US" altLang="ja-JP" dirty="0"/>
          </a:p>
        </p:txBody>
      </p:sp>
      <p:sp>
        <p:nvSpPr>
          <p:cNvPr id="4" name="コンテンツ プレースホルダ 3"/>
          <p:cNvSpPr>
            <a:spLocks noGrp="1"/>
          </p:cNvSpPr>
          <p:nvPr>
            <p:ph sz="quarter" idx="1"/>
          </p:nvPr>
        </p:nvSpPr>
        <p:spPr/>
        <p:txBody>
          <a:bodyPr/>
          <a:lstStyle/>
          <a:p>
            <a:r>
              <a:rPr lang="en-US" altLang="ja-JP" dirty="0" smtClean="0"/>
              <a:t>Web</a:t>
            </a:r>
            <a:r>
              <a:rPr lang="ja-JP" altLang="en-US" dirty="0" smtClean="0"/>
              <a:t>アプリケーションへのシングル・サイン・オン（</a:t>
            </a:r>
            <a:r>
              <a:rPr lang="en-US" altLang="ja-JP" dirty="0" smtClean="0"/>
              <a:t>SSO</a:t>
            </a:r>
            <a:r>
              <a:rPr lang="ja-JP" altLang="en-US" dirty="0" smtClean="0"/>
              <a:t>）技術を、組織を越えて活用する分散型認証基盤</a:t>
            </a:r>
          </a:p>
          <a:p>
            <a:endParaRPr kumimoji="1" lang="ja-JP" altLang="en-US" dirty="0"/>
          </a:p>
        </p:txBody>
      </p:sp>
      <p:pic>
        <p:nvPicPr>
          <p:cNvPr id="5" name="Picture 2" descr="C:\Users\yamaji\Pictures\Microsoft クリップ オーガナイザ\j0433943.png"/>
          <p:cNvPicPr>
            <a:picLocks noChangeAspect="1" noChangeArrowheads="1"/>
          </p:cNvPicPr>
          <p:nvPr/>
        </p:nvPicPr>
        <p:blipFill>
          <a:blip r:embed="rId3" cstate="print"/>
          <a:srcRect/>
          <a:stretch>
            <a:fillRect/>
          </a:stretch>
        </p:blipFill>
        <p:spPr bwMode="auto">
          <a:xfrm>
            <a:off x="1812503" y="2366142"/>
            <a:ext cx="671265" cy="671265"/>
          </a:xfrm>
          <a:prstGeom prst="rect">
            <a:avLst/>
          </a:prstGeom>
          <a:noFill/>
        </p:spPr>
      </p:pic>
      <p:pic>
        <p:nvPicPr>
          <p:cNvPr id="6" name="Picture 3" descr="C:\Users\yamaji\Pictures\Microsoft クリップ オーガナイザ\j0433944.png"/>
          <p:cNvPicPr>
            <a:picLocks noChangeAspect="1" noChangeArrowheads="1"/>
          </p:cNvPicPr>
          <p:nvPr/>
        </p:nvPicPr>
        <p:blipFill>
          <a:blip r:embed="rId4" cstate="print"/>
          <a:srcRect/>
          <a:stretch>
            <a:fillRect/>
          </a:stretch>
        </p:blipFill>
        <p:spPr bwMode="auto">
          <a:xfrm>
            <a:off x="5652120" y="2361654"/>
            <a:ext cx="720080" cy="720080"/>
          </a:xfrm>
          <a:prstGeom prst="rect">
            <a:avLst/>
          </a:prstGeom>
          <a:noFill/>
        </p:spPr>
      </p:pic>
      <p:sp>
        <p:nvSpPr>
          <p:cNvPr id="7" name="テキスト ボックス 6"/>
          <p:cNvSpPr txBox="1"/>
          <p:nvPr/>
        </p:nvSpPr>
        <p:spPr>
          <a:xfrm>
            <a:off x="1356047" y="2132856"/>
            <a:ext cx="646331" cy="369332"/>
          </a:xfrm>
          <a:prstGeom prst="rect">
            <a:avLst/>
          </a:prstGeom>
          <a:noFill/>
          <a:ln>
            <a:solidFill>
              <a:schemeClr val="tx1"/>
            </a:solidFill>
          </a:ln>
        </p:spPr>
        <p:txBody>
          <a:bodyPr wrap="none" rtlCol="0">
            <a:spAutoFit/>
          </a:bodyPr>
          <a:lstStyle/>
          <a:p>
            <a:r>
              <a:rPr kumimoji="1" lang="ja-JP" altLang="en-US" b="1" dirty="0" smtClean="0"/>
              <a:t>従来</a:t>
            </a:r>
            <a:endParaRPr kumimoji="1" lang="ja-JP" altLang="en-US" b="1" dirty="0"/>
          </a:p>
        </p:txBody>
      </p:sp>
      <p:sp>
        <p:nvSpPr>
          <p:cNvPr id="8" name="テキスト ボックス 7"/>
          <p:cNvSpPr txBox="1"/>
          <p:nvPr/>
        </p:nvSpPr>
        <p:spPr>
          <a:xfrm>
            <a:off x="5220072" y="2132856"/>
            <a:ext cx="646331" cy="369332"/>
          </a:xfrm>
          <a:prstGeom prst="rect">
            <a:avLst/>
          </a:prstGeom>
          <a:noFill/>
          <a:ln>
            <a:solidFill>
              <a:schemeClr val="tx1"/>
            </a:solidFill>
          </a:ln>
        </p:spPr>
        <p:txBody>
          <a:bodyPr wrap="none" rtlCol="0">
            <a:spAutoFit/>
          </a:bodyPr>
          <a:lstStyle/>
          <a:p>
            <a:r>
              <a:rPr kumimoji="1" lang="ja-JP" altLang="en-US" b="1" dirty="0" smtClean="0"/>
              <a:t>学認</a:t>
            </a:r>
            <a:endParaRPr kumimoji="1" lang="ja-JP" altLang="en-US" b="1" dirty="0"/>
          </a:p>
        </p:txBody>
      </p:sp>
      <p:sp>
        <p:nvSpPr>
          <p:cNvPr id="9" name="正方形/長方形 8"/>
          <p:cNvSpPr/>
          <p:nvPr/>
        </p:nvSpPr>
        <p:spPr>
          <a:xfrm>
            <a:off x="1691680" y="3657798"/>
            <a:ext cx="93610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t>Web</a:t>
            </a:r>
            <a:br>
              <a:rPr lang="en-US" altLang="ja-JP" sz="1600" dirty="0" smtClean="0"/>
            </a:br>
            <a:r>
              <a:rPr lang="ja-JP" altLang="en-US" sz="1600" dirty="0" smtClean="0"/>
              <a:t>メール</a:t>
            </a:r>
            <a:endParaRPr kumimoji="1" lang="ja-JP" altLang="en-US" sz="1600" dirty="0"/>
          </a:p>
        </p:txBody>
      </p:sp>
      <p:sp>
        <p:nvSpPr>
          <p:cNvPr id="10" name="正方形/長方形 9"/>
          <p:cNvSpPr/>
          <p:nvPr/>
        </p:nvSpPr>
        <p:spPr>
          <a:xfrm>
            <a:off x="2843808" y="3657798"/>
            <a:ext cx="93610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電子</a:t>
            </a:r>
            <a:endParaRPr kumimoji="1" lang="en-US" altLang="ja-JP" sz="1600" dirty="0" smtClean="0"/>
          </a:p>
          <a:p>
            <a:pPr algn="ctr"/>
            <a:r>
              <a:rPr kumimoji="1" lang="en-US" altLang="ja-JP" sz="1600" dirty="0" smtClean="0"/>
              <a:t>Journal</a:t>
            </a:r>
            <a:endParaRPr kumimoji="1" lang="ja-JP" altLang="en-US" sz="1600" dirty="0"/>
          </a:p>
        </p:txBody>
      </p:sp>
      <p:cxnSp>
        <p:nvCxnSpPr>
          <p:cNvPr id="11" name="直線矢印コネクタ 10"/>
          <p:cNvCxnSpPr>
            <a:stCxn id="5" idx="2"/>
            <a:endCxn id="15" idx="0"/>
          </p:cNvCxnSpPr>
          <p:nvPr/>
        </p:nvCxnSpPr>
        <p:spPr>
          <a:xfrm rot="5400000">
            <a:off x="1411691" y="2633320"/>
            <a:ext cx="332359" cy="1140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5" idx="2"/>
            <a:endCxn id="16" idx="0"/>
          </p:cNvCxnSpPr>
          <p:nvPr/>
        </p:nvCxnSpPr>
        <p:spPr>
          <a:xfrm rot="16200000" flipH="1">
            <a:off x="1987755" y="3197788"/>
            <a:ext cx="332359" cy="11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5" idx="2"/>
            <a:endCxn id="17" idx="0"/>
          </p:cNvCxnSpPr>
          <p:nvPr/>
        </p:nvCxnSpPr>
        <p:spPr>
          <a:xfrm rot="16200000" flipH="1">
            <a:off x="2563819" y="2621724"/>
            <a:ext cx="332359" cy="1163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539552" y="3657798"/>
            <a:ext cx="93610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eLearning</a:t>
            </a:r>
            <a:r>
              <a:rPr lang="en-US" altLang="ja-JP" sz="1600" dirty="0" smtClean="0"/>
              <a:t/>
            </a:r>
            <a:br>
              <a:rPr lang="en-US" altLang="ja-JP" sz="1600" dirty="0" smtClean="0"/>
            </a:br>
            <a:r>
              <a:rPr lang="ja-JP" altLang="en-US" sz="1600" dirty="0" smtClean="0"/>
              <a:t>システム</a:t>
            </a:r>
            <a:endParaRPr kumimoji="1" lang="ja-JP" altLang="en-US" sz="1600" dirty="0"/>
          </a:p>
        </p:txBody>
      </p:sp>
      <p:sp>
        <p:nvSpPr>
          <p:cNvPr id="15" name="角丸四角形 14"/>
          <p:cNvSpPr/>
          <p:nvPr/>
        </p:nvSpPr>
        <p:spPr>
          <a:xfrm>
            <a:off x="539552" y="3369766"/>
            <a:ext cx="93610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ID1/Pass1</a:t>
            </a:r>
            <a:endParaRPr kumimoji="1" lang="ja-JP" altLang="en-US" sz="1100" dirty="0"/>
          </a:p>
        </p:txBody>
      </p:sp>
      <p:sp>
        <p:nvSpPr>
          <p:cNvPr id="16" name="角丸四角形 15"/>
          <p:cNvSpPr/>
          <p:nvPr/>
        </p:nvSpPr>
        <p:spPr>
          <a:xfrm>
            <a:off x="1691680" y="3369766"/>
            <a:ext cx="93610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ID2/Pass2</a:t>
            </a:r>
            <a:endParaRPr kumimoji="1" lang="ja-JP" altLang="en-US" sz="1100" dirty="0"/>
          </a:p>
        </p:txBody>
      </p:sp>
      <p:sp>
        <p:nvSpPr>
          <p:cNvPr id="17" name="角丸四角形 16"/>
          <p:cNvSpPr/>
          <p:nvPr/>
        </p:nvSpPr>
        <p:spPr>
          <a:xfrm>
            <a:off x="2843808" y="3369766"/>
            <a:ext cx="93610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t>ID3/Pass3</a:t>
            </a:r>
            <a:endParaRPr kumimoji="1" lang="ja-JP" altLang="en-US" sz="1100" dirty="0"/>
          </a:p>
        </p:txBody>
      </p:sp>
      <p:sp>
        <p:nvSpPr>
          <p:cNvPr id="18" name="テキスト ボックス 17"/>
          <p:cNvSpPr txBox="1"/>
          <p:nvPr/>
        </p:nvSpPr>
        <p:spPr>
          <a:xfrm>
            <a:off x="251520" y="4581128"/>
            <a:ext cx="4179349" cy="1569660"/>
          </a:xfrm>
          <a:prstGeom prst="rect">
            <a:avLst/>
          </a:prstGeom>
          <a:noFill/>
        </p:spPr>
        <p:txBody>
          <a:bodyPr wrap="none" rtlCol="0">
            <a:spAutoFit/>
          </a:bodyPr>
          <a:lstStyle/>
          <a:p>
            <a:pPr>
              <a:buFont typeface="Arial" pitchFamily="34" charset="0"/>
              <a:buChar char="•"/>
            </a:pPr>
            <a:r>
              <a:rPr kumimoji="1" lang="ja-JP" altLang="en-US" dirty="0" smtClean="0"/>
              <a:t>　</a:t>
            </a:r>
            <a:r>
              <a:rPr kumimoji="1" lang="en-US" altLang="ja-JP" dirty="0" smtClean="0"/>
              <a:t>Web</a:t>
            </a:r>
            <a:r>
              <a:rPr kumimoji="1" lang="ja-JP" altLang="en-US" dirty="0" smtClean="0"/>
              <a:t>アプリ毎に</a:t>
            </a:r>
            <a:r>
              <a:rPr kumimoji="1" lang="en-US" altLang="ja-JP" dirty="0" smtClean="0"/>
              <a:t>ID</a:t>
            </a:r>
            <a:r>
              <a:rPr kumimoji="1" lang="ja-JP" altLang="en-US" dirty="0" smtClean="0"/>
              <a:t>を管理</a:t>
            </a:r>
            <a:r>
              <a:rPr lang="en-US" altLang="ja-JP" dirty="0" smtClean="0"/>
              <a:t/>
            </a:r>
            <a:br>
              <a:rPr lang="en-US" altLang="ja-JP" dirty="0" smtClean="0"/>
            </a:br>
            <a:r>
              <a:rPr lang="ja-JP" altLang="en-US" sz="1400" dirty="0" smtClean="0"/>
              <a:t>　　</a:t>
            </a:r>
            <a:r>
              <a:rPr lang="en-US" altLang="ja-JP" sz="1400" dirty="0" smtClean="0"/>
              <a:t>&gt; ID</a:t>
            </a:r>
            <a:r>
              <a:rPr lang="ja-JP" altLang="en-US" sz="1400" dirty="0" smtClean="0"/>
              <a:t>管理コスト大</a:t>
            </a:r>
            <a:endParaRPr kumimoji="1" lang="ja-JP" altLang="en-US" sz="1400" dirty="0" smtClean="0"/>
          </a:p>
          <a:p>
            <a:pPr>
              <a:buFont typeface="Arial" pitchFamily="34" charset="0"/>
              <a:buChar char="•"/>
            </a:pPr>
            <a:r>
              <a:rPr kumimoji="1" lang="ja-JP" altLang="en-US" dirty="0" smtClean="0"/>
              <a:t>　</a:t>
            </a:r>
            <a:r>
              <a:rPr kumimoji="1" lang="en-US" altLang="ja-JP" dirty="0" smtClean="0"/>
              <a:t>Web</a:t>
            </a:r>
            <a:r>
              <a:rPr kumimoji="1" lang="ja-JP" altLang="en-US" dirty="0" smtClean="0"/>
              <a:t>アプリ毎にログイン作業</a:t>
            </a:r>
            <a:endParaRPr kumimoji="1" lang="en-US" altLang="ja-JP" dirty="0" smtClean="0"/>
          </a:p>
          <a:p>
            <a:r>
              <a:rPr lang="ja-JP" altLang="en-US" sz="1400" dirty="0" smtClean="0"/>
              <a:t>　　</a:t>
            </a:r>
            <a:r>
              <a:rPr lang="en-US" altLang="ja-JP" sz="1400" dirty="0" smtClean="0"/>
              <a:t>&gt; </a:t>
            </a:r>
            <a:r>
              <a:rPr lang="ja-JP" altLang="en-US" sz="1400" dirty="0" smtClean="0"/>
              <a:t>ユーザのセキュリティ意識低下</a:t>
            </a:r>
            <a:endParaRPr lang="en-US" altLang="ja-JP" sz="1400" dirty="0" smtClean="0"/>
          </a:p>
          <a:p>
            <a:pPr>
              <a:buFont typeface="Arial" pitchFamily="34" charset="0"/>
              <a:buChar char="•"/>
              <a:tabLst>
                <a:tab pos="182563" algn="l"/>
              </a:tabLst>
            </a:pPr>
            <a:r>
              <a:rPr lang="ja-JP" altLang="en-US" dirty="0" smtClean="0"/>
              <a:t>　セキュリティレベルの不統一</a:t>
            </a:r>
            <a:r>
              <a:rPr lang="en-US" altLang="ja-JP" dirty="0" smtClean="0"/>
              <a:t/>
            </a:r>
            <a:br>
              <a:rPr lang="en-US" altLang="ja-JP" dirty="0" smtClean="0"/>
            </a:br>
            <a:r>
              <a:rPr lang="ja-JP" altLang="en-US" sz="1400" dirty="0" smtClean="0"/>
              <a:t>　　</a:t>
            </a:r>
            <a:r>
              <a:rPr lang="en-US" altLang="ja-JP" sz="1400" dirty="0" smtClean="0"/>
              <a:t>&gt; </a:t>
            </a:r>
            <a:r>
              <a:rPr lang="ja-JP" altLang="en-US" sz="1400" dirty="0" smtClean="0"/>
              <a:t>低セキュリティサイトアクセス時の漏えいリスク</a:t>
            </a:r>
            <a:endParaRPr lang="en-US" altLang="ja-JP" sz="1400" dirty="0" smtClean="0"/>
          </a:p>
        </p:txBody>
      </p:sp>
      <p:sp>
        <p:nvSpPr>
          <p:cNvPr id="19" name="正方形/長方形 18"/>
          <p:cNvSpPr/>
          <p:nvPr/>
        </p:nvSpPr>
        <p:spPr>
          <a:xfrm>
            <a:off x="5508104" y="3657798"/>
            <a:ext cx="1008112" cy="5632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200" dirty="0" smtClean="0"/>
              <a:t>機関認証</a:t>
            </a:r>
            <a:endParaRPr kumimoji="1" lang="en-US" altLang="ja-JP" sz="1200" dirty="0" smtClean="0"/>
          </a:p>
          <a:p>
            <a:pPr algn="ctr"/>
            <a:r>
              <a:rPr lang="ja-JP" altLang="en-US" sz="1200" dirty="0" smtClean="0"/>
              <a:t>システム</a:t>
            </a:r>
            <a:endParaRPr lang="en-US" altLang="ja-JP" sz="1200" dirty="0" smtClean="0"/>
          </a:p>
        </p:txBody>
      </p:sp>
      <p:sp>
        <p:nvSpPr>
          <p:cNvPr id="20" name="角丸四角形 19"/>
          <p:cNvSpPr/>
          <p:nvPr/>
        </p:nvSpPr>
        <p:spPr>
          <a:xfrm>
            <a:off x="5508104" y="3369766"/>
            <a:ext cx="1008112" cy="27525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1100" dirty="0" smtClean="0"/>
              <a:t>ID/Pass</a:t>
            </a:r>
            <a:endParaRPr kumimoji="1" lang="ja-JP" altLang="en-US" sz="1100" dirty="0"/>
          </a:p>
        </p:txBody>
      </p:sp>
      <p:sp>
        <p:nvSpPr>
          <p:cNvPr id="21" name="正方形/長方形 20"/>
          <p:cNvSpPr/>
          <p:nvPr/>
        </p:nvSpPr>
        <p:spPr>
          <a:xfrm>
            <a:off x="5580112" y="4509120"/>
            <a:ext cx="93610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t>Web</a:t>
            </a:r>
          </a:p>
          <a:p>
            <a:pPr algn="ctr"/>
            <a:r>
              <a:rPr lang="ja-JP" altLang="en-US" sz="1600" dirty="0" smtClean="0"/>
              <a:t>メール</a:t>
            </a:r>
            <a:endParaRPr lang="ja-JP" altLang="en-US" sz="1600" dirty="0"/>
          </a:p>
        </p:txBody>
      </p:sp>
      <p:sp>
        <p:nvSpPr>
          <p:cNvPr id="22" name="正方形/長方形 21"/>
          <p:cNvSpPr/>
          <p:nvPr/>
        </p:nvSpPr>
        <p:spPr>
          <a:xfrm>
            <a:off x="6804248" y="4509120"/>
            <a:ext cx="93610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t>電子</a:t>
            </a:r>
            <a:endParaRPr lang="en-US" altLang="ja-JP" sz="1600" dirty="0" smtClean="0"/>
          </a:p>
          <a:p>
            <a:pPr algn="ctr"/>
            <a:r>
              <a:rPr lang="en-US" altLang="ja-JP" sz="1600" dirty="0" smtClean="0"/>
              <a:t>Journal</a:t>
            </a:r>
            <a:endParaRPr lang="ja-JP" altLang="en-US" sz="1600" dirty="0"/>
          </a:p>
        </p:txBody>
      </p:sp>
      <p:sp>
        <p:nvSpPr>
          <p:cNvPr id="23" name="正方形/長方形 22"/>
          <p:cNvSpPr/>
          <p:nvPr/>
        </p:nvSpPr>
        <p:spPr>
          <a:xfrm>
            <a:off x="4355976" y="4509120"/>
            <a:ext cx="93610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eLearning </a:t>
            </a:r>
            <a:br>
              <a:rPr lang="en-US" altLang="ja-JP" sz="1200" dirty="0" smtClean="0"/>
            </a:br>
            <a:r>
              <a:rPr lang="ja-JP" altLang="en-US" sz="1600" dirty="0" smtClean="0"/>
              <a:t>システム</a:t>
            </a:r>
            <a:endParaRPr lang="ja-JP" altLang="en-US" sz="1600" dirty="0"/>
          </a:p>
        </p:txBody>
      </p:sp>
      <p:cxnSp>
        <p:nvCxnSpPr>
          <p:cNvPr id="24" name="直線矢印コネクタ 23"/>
          <p:cNvCxnSpPr>
            <a:stCxn id="6" idx="2"/>
            <a:endCxn id="20" idx="0"/>
          </p:cNvCxnSpPr>
          <p:nvPr/>
        </p:nvCxnSpPr>
        <p:spPr>
          <a:xfrm rot="5400000">
            <a:off x="5868144" y="3225750"/>
            <a:ext cx="2880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19" idx="2"/>
            <a:endCxn id="23" idx="0"/>
          </p:cNvCxnSpPr>
          <p:nvPr/>
        </p:nvCxnSpPr>
        <p:spPr>
          <a:xfrm rot="5400000">
            <a:off x="5274078" y="3771038"/>
            <a:ext cx="288032" cy="1188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19" idx="2"/>
            <a:endCxn id="21" idx="0"/>
          </p:cNvCxnSpPr>
          <p:nvPr/>
        </p:nvCxnSpPr>
        <p:spPr>
          <a:xfrm rot="16200000" flipH="1">
            <a:off x="5886146" y="4347102"/>
            <a:ext cx="288032"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19" idx="2"/>
            <a:endCxn id="22" idx="0"/>
          </p:cNvCxnSpPr>
          <p:nvPr/>
        </p:nvCxnSpPr>
        <p:spPr>
          <a:xfrm rot="16200000" flipH="1">
            <a:off x="6498214" y="3735034"/>
            <a:ext cx="288032" cy="1260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右矢印 27"/>
          <p:cNvSpPr/>
          <p:nvPr/>
        </p:nvSpPr>
        <p:spPr>
          <a:xfrm>
            <a:off x="5364088" y="4725144"/>
            <a:ext cx="144016" cy="2880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9" name="右矢印 28"/>
          <p:cNvSpPr/>
          <p:nvPr/>
        </p:nvSpPr>
        <p:spPr>
          <a:xfrm>
            <a:off x="6588224" y="4725144"/>
            <a:ext cx="144016" cy="288032"/>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1" name="テキスト ボックス 30"/>
          <p:cNvSpPr txBox="1"/>
          <p:nvPr/>
        </p:nvSpPr>
        <p:spPr>
          <a:xfrm>
            <a:off x="5204053" y="3007695"/>
            <a:ext cx="736099" cy="338554"/>
          </a:xfrm>
          <a:prstGeom prst="rect">
            <a:avLst/>
          </a:prstGeom>
          <a:noFill/>
        </p:spPr>
        <p:txBody>
          <a:bodyPr wrap="none" rtlCol="0">
            <a:spAutoFit/>
          </a:bodyPr>
          <a:lstStyle/>
          <a:p>
            <a:r>
              <a:rPr kumimoji="1" lang="ja-JP" altLang="en-US" sz="1600" dirty="0" smtClean="0"/>
              <a:t>大学</a:t>
            </a:r>
            <a:r>
              <a:rPr kumimoji="1" lang="en-US" altLang="ja-JP" sz="1600" dirty="0" smtClean="0"/>
              <a:t>A</a:t>
            </a:r>
            <a:endParaRPr kumimoji="1" lang="ja-JP" altLang="en-US" sz="1600" dirty="0"/>
          </a:p>
        </p:txBody>
      </p:sp>
      <p:pic>
        <p:nvPicPr>
          <p:cNvPr id="32" name="Picture 2" descr="C:\Users\yamaji\Desktop\図1.png"/>
          <p:cNvPicPr>
            <a:picLocks noChangeAspect="1" noChangeArrowheads="1"/>
          </p:cNvPicPr>
          <p:nvPr/>
        </p:nvPicPr>
        <p:blipFill>
          <a:blip r:embed="rId5" cstate="print"/>
          <a:srcRect/>
          <a:stretch>
            <a:fillRect/>
          </a:stretch>
        </p:blipFill>
        <p:spPr bwMode="auto">
          <a:xfrm>
            <a:off x="6732240" y="3284984"/>
            <a:ext cx="627881" cy="661743"/>
          </a:xfrm>
          <a:prstGeom prst="rect">
            <a:avLst/>
          </a:prstGeom>
          <a:noFill/>
        </p:spPr>
      </p:pic>
      <p:pic>
        <p:nvPicPr>
          <p:cNvPr id="33" name="Picture 2" descr="C:\Users\yamaji\Desktop\図1.png"/>
          <p:cNvPicPr>
            <a:picLocks noChangeAspect="1" noChangeArrowheads="1"/>
          </p:cNvPicPr>
          <p:nvPr/>
        </p:nvPicPr>
        <p:blipFill>
          <a:blip r:embed="rId5" cstate="print"/>
          <a:srcRect/>
          <a:stretch>
            <a:fillRect/>
          </a:stretch>
        </p:blipFill>
        <p:spPr bwMode="auto">
          <a:xfrm>
            <a:off x="7472511" y="3437384"/>
            <a:ext cx="627881" cy="661743"/>
          </a:xfrm>
          <a:prstGeom prst="rect">
            <a:avLst/>
          </a:prstGeom>
          <a:noFill/>
        </p:spPr>
      </p:pic>
      <p:sp>
        <p:nvSpPr>
          <p:cNvPr id="34" name="テキスト ボックス 33"/>
          <p:cNvSpPr txBox="1"/>
          <p:nvPr/>
        </p:nvSpPr>
        <p:spPr>
          <a:xfrm>
            <a:off x="6732240" y="3007695"/>
            <a:ext cx="713657" cy="338554"/>
          </a:xfrm>
          <a:prstGeom prst="rect">
            <a:avLst/>
          </a:prstGeom>
          <a:noFill/>
        </p:spPr>
        <p:txBody>
          <a:bodyPr wrap="none" rtlCol="0">
            <a:spAutoFit/>
          </a:bodyPr>
          <a:lstStyle/>
          <a:p>
            <a:r>
              <a:rPr kumimoji="1" lang="ja-JP" altLang="en-US" sz="1600" dirty="0" smtClean="0"/>
              <a:t>大学</a:t>
            </a:r>
            <a:r>
              <a:rPr kumimoji="1" lang="en-US" altLang="ja-JP" sz="1600" dirty="0" smtClean="0"/>
              <a:t>B</a:t>
            </a:r>
            <a:endParaRPr kumimoji="1" lang="ja-JP" altLang="en-US" sz="1600" dirty="0"/>
          </a:p>
        </p:txBody>
      </p:sp>
      <p:sp>
        <p:nvSpPr>
          <p:cNvPr id="35" name="テキスト ボックス 34"/>
          <p:cNvSpPr txBox="1"/>
          <p:nvPr/>
        </p:nvSpPr>
        <p:spPr>
          <a:xfrm>
            <a:off x="7458743" y="3140968"/>
            <a:ext cx="737702" cy="338554"/>
          </a:xfrm>
          <a:prstGeom prst="rect">
            <a:avLst/>
          </a:prstGeom>
          <a:noFill/>
        </p:spPr>
        <p:txBody>
          <a:bodyPr wrap="none" rtlCol="0">
            <a:spAutoFit/>
          </a:bodyPr>
          <a:lstStyle/>
          <a:p>
            <a:r>
              <a:rPr kumimoji="1" lang="ja-JP" altLang="en-US" sz="1600" dirty="0" smtClean="0"/>
              <a:t>大学</a:t>
            </a:r>
            <a:r>
              <a:rPr kumimoji="1" lang="en-US" altLang="ja-JP" sz="1600" dirty="0" smtClean="0"/>
              <a:t>C</a:t>
            </a:r>
            <a:endParaRPr kumimoji="1" lang="ja-JP" altLang="en-US" sz="1600" dirty="0"/>
          </a:p>
        </p:txBody>
      </p:sp>
      <p:sp>
        <p:nvSpPr>
          <p:cNvPr id="36" name="円/楕円 35"/>
          <p:cNvSpPr/>
          <p:nvPr/>
        </p:nvSpPr>
        <p:spPr>
          <a:xfrm>
            <a:off x="8244408" y="4033530"/>
            <a:ext cx="144016" cy="14401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7" name="円/楕円 36"/>
          <p:cNvSpPr/>
          <p:nvPr/>
        </p:nvSpPr>
        <p:spPr>
          <a:xfrm>
            <a:off x="8503974" y="4200444"/>
            <a:ext cx="144016" cy="14401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8" name="円/楕円 37"/>
          <p:cNvSpPr/>
          <p:nvPr/>
        </p:nvSpPr>
        <p:spPr>
          <a:xfrm>
            <a:off x="8719998" y="4394132"/>
            <a:ext cx="144016" cy="14401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39" name="直線矢印コネクタ 38"/>
          <p:cNvCxnSpPr>
            <a:stCxn id="32" idx="2"/>
            <a:endCxn id="22" idx="0"/>
          </p:cNvCxnSpPr>
          <p:nvPr/>
        </p:nvCxnSpPr>
        <p:spPr>
          <a:xfrm rot="16200000" flipH="1">
            <a:off x="6878044" y="4114863"/>
            <a:ext cx="562393" cy="2261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stCxn id="33" idx="2"/>
            <a:endCxn id="22" idx="0"/>
          </p:cNvCxnSpPr>
          <p:nvPr/>
        </p:nvCxnSpPr>
        <p:spPr>
          <a:xfrm rot="5400000">
            <a:off x="7324380" y="4047047"/>
            <a:ext cx="409993" cy="514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4644008" y="5805264"/>
            <a:ext cx="2829621" cy="523220"/>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kumimoji="1" lang="ja-JP" altLang="en-US" sz="2800" b="1" cap="all" dirty="0" smtClean="0">
                <a:ln w="0"/>
                <a:solidFill>
                  <a:schemeClr val="accent1"/>
                </a:solidFill>
                <a:effectLst>
                  <a:reflection blurRad="12700" stA="50000" endPos="50000" dist="5000" dir="5400000" sy="-100000" rotWithShape="0"/>
                </a:effectLst>
              </a:rPr>
              <a:t>安全、簡単、便利</a:t>
            </a:r>
            <a:endParaRPr kumimoji="1" lang="ja-JP" altLang="en-US" sz="2800" b="1" cap="all" dirty="0">
              <a:ln w="0"/>
              <a:solidFill>
                <a:schemeClr val="accent1"/>
              </a:solidFill>
              <a:effectLst>
                <a:reflection blurRad="12700" stA="50000" endPos="50000" dist="5000" dir="5400000" sy="-100000" rotWithShape="0"/>
              </a:effectLst>
            </a:endParaRPr>
          </a:p>
        </p:txBody>
      </p:sp>
      <p:sp>
        <p:nvSpPr>
          <p:cNvPr id="44" name="左中かっこ 43"/>
          <p:cNvSpPr/>
          <p:nvPr/>
        </p:nvSpPr>
        <p:spPr>
          <a:xfrm rot="16200000">
            <a:off x="5868144" y="3933056"/>
            <a:ext cx="360040" cy="338437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5" name="テキスト ボックス 44"/>
          <p:cNvSpPr txBox="1"/>
          <p:nvPr/>
        </p:nvSpPr>
        <p:spPr>
          <a:xfrm>
            <a:off x="5126055" y="5229200"/>
            <a:ext cx="646331" cy="369332"/>
          </a:xfrm>
          <a:prstGeom prst="rect">
            <a:avLst/>
          </a:prstGeom>
          <a:noFill/>
        </p:spPr>
        <p:txBody>
          <a:bodyPr wrap="none" rtlCol="0">
            <a:spAutoFit/>
          </a:bodyPr>
          <a:lstStyle/>
          <a:p>
            <a:r>
              <a:rPr kumimoji="1" lang="ja-JP" altLang="en-US" dirty="0" smtClean="0"/>
              <a:t>学内</a:t>
            </a:r>
            <a:endParaRPr kumimoji="1" lang="ja-JP" altLang="en-US" dirty="0"/>
          </a:p>
        </p:txBody>
      </p:sp>
      <p:sp>
        <p:nvSpPr>
          <p:cNvPr id="46" name="テキスト ボックス 45"/>
          <p:cNvSpPr txBox="1"/>
          <p:nvPr/>
        </p:nvSpPr>
        <p:spPr>
          <a:xfrm>
            <a:off x="6948264" y="5219908"/>
            <a:ext cx="646331" cy="369332"/>
          </a:xfrm>
          <a:prstGeom prst="rect">
            <a:avLst/>
          </a:prstGeom>
          <a:noFill/>
        </p:spPr>
        <p:txBody>
          <a:bodyPr wrap="none" rtlCol="0">
            <a:spAutoFit/>
          </a:bodyPr>
          <a:lstStyle/>
          <a:p>
            <a:r>
              <a:rPr kumimoji="1" lang="ja-JP" altLang="en-US" dirty="0" smtClean="0"/>
              <a:t>学外</a:t>
            </a:r>
            <a:endParaRPr kumimoji="1" lang="ja-JP" altLang="en-US" dirty="0"/>
          </a:p>
        </p:txBody>
      </p:sp>
      <p:sp>
        <p:nvSpPr>
          <p:cNvPr id="47" name="円/楕円 46"/>
          <p:cNvSpPr/>
          <p:nvPr/>
        </p:nvSpPr>
        <p:spPr>
          <a:xfrm>
            <a:off x="395536" y="3212976"/>
            <a:ext cx="3600400" cy="50405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矢印コネクタ 51"/>
          <p:cNvCxnSpPr>
            <a:stCxn id="47" idx="6"/>
            <a:endCxn id="20" idx="1"/>
          </p:cNvCxnSpPr>
          <p:nvPr/>
        </p:nvCxnSpPr>
        <p:spPr>
          <a:xfrm>
            <a:off x="3995936" y="3465004"/>
            <a:ext cx="1512168" cy="42391"/>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6948264" y="2636912"/>
            <a:ext cx="1778051" cy="369332"/>
          </a:xfrm>
          <a:prstGeom prst="rect">
            <a:avLst/>
          </a:prstGeom>
          <a:noFill/>
        </p:spPr>
        <p:txBody>
          <a:bodyPr wrap="none" rtlCol="0">
            <a:spAutoFit/>
          </a:bodyPr>
          <a:lstStyle/>
          <a:p>
            <a:r>
              <a:rPr kumimoji="1" lang="ja-JP" altLang="en-US" b="1" dirty="0" smtClean="0">
                <a:solidFill>
                  <a:srgbClr val="C00000"/>
                </a:solidFill>
              </a:rPr>
              <a:t>機関単位で分散</a:t>
            </a:r>
            <a:endParaRPr kumimoji="1" lang="ja-JP" alt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学認で主に利用されているミドルウエア</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5</a:t>
            </a:fld>
            <a:endParaRPr lang="en-US" altLang="ja-JP"/>
          </a:p>
        </p:txBody>
      </p:sp>
      <p:sp>
        <p:nvSpPr>
          <p:cNvPr id="5" name="コンテンツ プレースホルダ 2"/>
          <p:cNvSpPr txBox="1">
            <a:spLocks/>
          </p:cNvSpPr>
          <p:nvPr/>
        </p:nvSpPr>
        <p:spPr>
          <a:xfrm>
            <a:off x="457200" y="1273181"/>
            <a:ext cx="8229600" cy="2785864"/>
          </a:xfrm>
          <a:prstGeom prst="rect">
            <a:avLst/>
          </a:prstGeom>
        </p:spPr>
        <p:txBody>
          <a:bodyPr vert="horz">
            <a:normAutofit fontScale="55000" lnSpcReduction="20000"/>
          </a:bodyPr>
          <a:lstStyle/>
          <a:p>
            <a:pPr marL="274320" marR="0" lvl="0" indent="-274320" algn="l" defTabSz="914400" rtl="0" eaLnBrk="1" fontAlgn="auto" latinLnBrk="0" hangingPunct="1">
              <a:lnSpc>
                <a:spcPct val="120000"/>
              </a:lnSpc>
              <a:spcBef>
                <a:spcPts val="600"/>
              </a:spcBef>
              <a:spcAft>
                <a:spcPts val="0"/>
              </a:spcAft>
              <a:buClr>
                <a:schemeClr val="accent1"/>
              </a:buClr>
              <a:buSzPct val="76000"/>
              <a:buFont typeface="Wingdings 3"/>
              <a:buNone/>
              <a:tabLst/>
              <a:defRPr/>
            </a:pPr>
            <a:r>
              <a:rPr kumimoji="1" lang="en-US" altLang="ja-JP" sz="2600" b="1" i="0"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rPr>
              <a:t>SAML</a:t>
            </a:r>
            <a:r>
              <a:rPr kumimoji="1" lang="ja-JP" altLang="en-US" sz="2600" b="1" i="0"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rPr>
              <a:t>（サムル：</a:t>
            </a:r>
            <a:r>
              <a:rPr kumimoji="1" lang="en-US" altLang="ja-JP" sz="2600" b="1" i="0"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rPr>
              <a:t>Security Assertion Markup Language</a:t>
            </a:r>
            <a:r>
              <a:rPr kumimoji="1" lang="ja-JP" altLang="en-US" sz="2600" b="1" i="0"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rPr>
              <a:t>）</a:t>
            </a:r>
            <a:endParaRPr kumimoji="1" lang="en-US" altLang="ja-JP" sz="2600" b="1" i="0"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endParaRPr>
          </a:p>
          <a:p>
            <a:pPr marL="274320" marR="0" lvl="0" indent="-274320" algn="l" defTabSz="914400" rtl="0" eaLnBrk="1" fontAlgn="auto" latinLnBrk="0" hangingPunct="1">
              <a:lnSpc>
                <a:spcPct val="120000"/>
              </a:lnSpc>
              <a:spcBef>
                <a:spcPts val="600"/>
              </a:spcBef>
              <a:spcAft>
                <a:spcPts val="0"/>
              </a:spcAft>
              <a:buClr>
                <a:schemeClr val="accent1"/>
              </a:buClr>
              <a:buSzPct val="76000"/>
              <a:buFont typeface="Wingdings 3"/>
              <a:buChar char=""/>
              <a:tabLst/>
              <a:defRPr/>
            </a:pP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セキュリティや個人情報保護法に配慮して，認証・認可の情報交換を行うためのデータ形式</a:t>
            </a:r>
            <a:endParaRPr kumimoji="1" lang="en-US" altLang="ja-JP"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20000"/>
              </a:lnSpc>
              <a:spcBef>
                <a:spcPts val="600"/>
              </a:spcBef>
              <a:spcAft>
                <a:spcPts val="0"/>
              </a:spcAft>
              <a:buClr>
                <a:schemeClr val="accent1"/>
              </a:buClr>
              <a:buSzPct val="76000"/>
              <a:buFont typeface="Wingdings 3"/>
              <a:buChar char=""/>
              <a:tabLst/>
              <a:defRPr/>
            </a:pP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標準団体</a:t>
            </a:r>
            <a:r>
              <a:rPr kumimoji="1" lang="en-US" altLang="ja-JP" sz="2600" b="0" i="0" u="none" strike="noStrike" kern="1200" cap="none" spc="0" normalizeH="0" baseline="0" noProof="0" dirty="0" smtClean="0">
                <a:ln>
                  <a:noFill/>
                </a:ln>
                <a:solidFill>
                  <a:schemeClr val="tx1"/>
                </a:solidFill>
                <a:effectLst/>
                <a:uLnTx/>
                <a:uFillTx/>
                <a:latin typeface="+mn-lt"/>
                <a:ea typeface="+mn-ea"/>
                <a:cs typeface="+mn-cs"/>
              </a:rPr>
              <a:t>OASIS</a:t>
            </a: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により策定</a:t>
            </a:r>
            <a:endParaRPr kumimoji="1" lang="en-US" altLang="ja-JP"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20000"/>
              </a:lnSpc>
              <a:spcBef>
                <a:spcPts val="600"/>
              </a:spcBef>
              <a:spcAft>
                <a:spcPts val="0"/>
              </a:spcAft>
              <a:buClr>
                <a:schemeClr val="accent1"/>
              </a:buClr>
              <a:buSzPct val="76000"/>
              <a:buFont typeface="Wingdings 3"/>
              <a:buNone/>
              <a:tabLst/>
              <a:defRPr/>
            </a:pPr>
            <a:r>
              <a:rPr kumimoji="1" lang="en-US" altLang="ja-JP" sz="2600" b="1" i="0"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rPr>
              <a:t>Shibboleth</a:t>
            </a:r>
            <a:r>
              <a:rPr kumimoji="1" lang="ja-JP" altLang="en-US" sz="2600" b="1" i="0"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rPr>
              <a:t>（シボレス）</a:t>
            </a:r>
            <a:endParaRPr kumimoji="1" lang="en-US" altLang="ja-JP" sz="2600" b="1" i="0" u="none" strike="noStrike" kern="120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mn-lt"/>
              <a:ea typeface="+mn-ea"/>
              <a:cs typeface="+mn-cs"/>
            </a:endParaRPr>
          </a:p>
          <a:p>
            <a:pPr marL="274320" marR="0" lvl="0" indent="-274320" algn="l" defTabSz="914400" rtl="0" eaLnBrk="1" fontAlgn="auto" latinLnBrk="0" hangingPunct="1">
              <a:lnSpc>
                <a:spcPct val="120000"/>
              </a:lnSpc>
              <a:spcBef>
                <a:spcPts val="600"/>
              </a:spcBef>
              <a:spcAft>
                <a:spcPts val="0"/>
              </a:spcAft>
              <a:buClr>
                <a:schemeClr val="accent1"/>
              </a:buClr>
              <a:buSzPct val="76000"/>
              <a:buFont typeface="Wingdings 3"/>
              <a:buChar char=""/>
              <a:tabLst/>
              <a:defRPr/>
            </a:pP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米国</a:t>
            </a:r>
            <a:r>
              <a:rPr kumimoji="1" lang="en-US" altLang="ja-JP" sz="2600" b="0" i="0" u="none" strike="noStrike" kern="1200" cap="none" spc="0" normalizeH="0" baseline="0" noProof="0" dirty="0" smtClean="0">
                <a:ln>
                  <a:noFill/>
                </a:ln>
                <a:solidFill>
                  <a:schemeClr val="tx1"/>
                </a:solidFill>
                <a:effectLst/>
                <a:uLnTx/>
                <a:uFillTx/>
                <a:latin typeface="+mn-lt"/>
                <a:ea typeface="+mn-ea"/>
                <a:cs typeface="+mn-cs"/>
              </a:rPr>
              <a:t>EDUCAUSE</a:t>
            </a: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2600" b="0" i="0" u="none" strike="noStrike" kern="1200" cap="none" spc="0" normalizeH="0" baseline="0" noProof="0" dirty="0" smtClean="0">
                <a:ln>
                  <a:noFill/>
                </a:ln>
                <a:solidFill>
                  <a:schemeClr val="tx1"/>
                </a:solidFill>
                <a:effectLst/>
                <a:uLnTx/>
                <a:uFillTx/>
                <a:latin typeface="+mn-lt"/>
                <a:ea typeface="+mn-ea"/>
                <a:cs typeface="+mn-cs"/>
              </a:rPr>
              <a:t>Internet2</a:t>
            </a:r>
            <a:r>
              <a:rPr kumimoji="1" lang="ja-JP" altLang="en-US" sz="2600" b="0" i="0" u="none" strike="noStrike" kern="1200" cap="none" spc="0" normalizeH="0" baseline="0" noProof="0" dirty="0" err="1" smtClean="0">
                <a:ln>
                  <a:noFill/>
                </a:ln>
                <a:solidFill>
                  <a:schemeClr val="tx1"/>
                </a:solidFill>
                <a:effectLst/>
                <a:uLnTx/>
                <a:uFillTx/>
                <a:latin typeface="+mn-lt"/>
                <a:ea typeface="+mn-ea"/>
                <a:cs typeface="+mn-cs"/>
              </a:rPr>
              <a:t>にて</a:t>
            </a:r>
            <a:r>
              <a:rPr kumimoji="1" lang="en-US" altLang="ja-JP" sz="2600" b="0" i="0" u="none" strike="noStrike" kern="1200" cap="none" spc="0" normalizeH="0" baseline="0" noProof="0" dirty="0" smtClean="0">
                <a:ln>
                  <a:noFill/>
                </a:ln>
                <a:solidFill>
                  <a:schemeClr val="tx1"/>
                </a:solidFill>
                <a:effectLst/>
                <a:uLnTx/>
                <a:uFillTx/>
                <a:latin typeface="+mn-lt"/>
                <a:ea typeface="+mn-ea"/>
                <a:cs typeface="+mn-cs"/>
              </a:rPr>
              <a:t>2000</a:t>
            </a: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年に発足したオープンソースプロジェクト</a:t>
            </a:r>
          </a:p>
          <a:p>
            <a:pPr marL="548640" marR="0" lvl="1" indent="-274320" algn="l" defTabSz="914400" rtl="0" eaLnBrk="1" fontAlgn="auto" latinLnBrk="0" hangingPunct="1">
              <a:lnSpc>
                <a:spcPct val="120000"/>
              </a:lnSpc>
              <a:spcBef>
                <a:spcPts val="500"/>
              </a:spcBef>
              <a:spcAft>
                <a:spcPts val="0"/>
              </a:spcAft>
              <a:buClr>
                <a:schemeClr val="accent2"/>
              </a:buClr>
              <a:buSzPct val="76000"/>
              <a:buFont typeface="Wingdings 3"/>
              <a:buChar char=""/>
              <a:tabLst/>
              <a:defRPr/>
            </a:pPr>
            <a:r>
              <a:rPr kumimoji="1" lang="en-US" altLang="ja-JP" sz="2300" b="0" i="0" u="none" strike="noStrike" kern="1200" cap="none" spc="0" normalizeH="0" baseline="0" noProof="0" dirty="0" smtClean="0">
                <a:ln>
                  <a:noFill/>
                </a:ln>
                <a:solidFill>
                  <a:schemeClr val="tx2"/>
                </a:solidFill>
                <a:effectLst/>
                <a:uLnTx/>
                <a:uFillTx/>
                <a:latin typeface="+mn-lt"/>
                <a:ea typeface="+mn-ea"/>
                <a:cs typeface="+mn-cs"/>
              </a:rPr>
              <a:t>http://shibboleth.internet2.edu/</a:t>
            </a:r>
          </a:p>
          <a:p>
            <a:pPr marL="274320" marR="0" lvl="0" indent="-274320" algn="l" defTabSz="914400" rtl="0" eaLnBrk="1" fontAlgn="auto" latinLnBrk="0" hangingPunct="1">
              <a:lnSpc>
                <a:spcPct val="120000"/>
              </a:lnSpc>
              <a:spcBef>
                <a:spcPts val="600"/>
              </a:spcBef>
              <a:spcAft>
                <a:spcPts val="0"/>
              </a:spcAft>
              <a:buClr>
                <a:schemeClr val="accent1"/>
              </a:buClr>
              <a:buSzPct val="76000"/>
              <a:buFont typeface="Wingdings 3"/>
              <a:buChar char=""/>
              <a:tabLst/>
              <a:defRPr/>
            </a:pPr>
            <a:r>
              <a:rPr kumimoji="1" lang="en-US" altLang="ja-JP" sz="2600" b="0" i="0" u="none" strike="noStrike" kern="1200" cap="none" spc="0" normalizeH="0" baseline="0" noProof="0" dirty="0" smtClean="0">
                <a:ln>
                  <a:noFill/>
                </a:ln>
                <a:solidFill>
                  <a:schemeClr val="tx1"/>
                </a:solidFill>
                <a:effectLst/>
                <a:uLnTx/>
                <a:uFillTx/>
                <a:latin typeface="+mn-lt"/>
                <a:ea typeface="+mn-ea"/>
                <a:cs typeface="+mn-cs"/>
              </a:rPr>
              <a:t>SAML</a:t>
            </a: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による認証連携方法として学術界ではデファクトスタンダード</a:t>
            </a:r>
            <a:endParaRPr kumimoji="1" lang="en-US" altLang="ja-JP" sz="2600" b="0" i="0" u="none" strike="noStrike" kern="1200" cap="none" spc="0" normalizeH="0" baseline="0" noProof="0" dirty="0" smtClean="0">
              <a:ln>
                <a:noFill/>
              </a:ln>
              <a:solidFill>
                <a:schemeClr val="tx1"/>
              </a:solidFill>
              <a:effectLst/>
              <a:uLnTx/>
              <a:uFillTx/>
              <a:latin typeface="+mn-lt"/>
              <a:ea typeface="+mn-ea"/>
              <a:cs typeface="+mn-cs"/>
            </a:endParaRPr>
          </a:p>
          <a:p>
            <a:pPr marL="548640" marR="0" lvl="1" indent="-274320" algn="l" defTabSz="914400" rtl="0" eaLnBrk="1" fontAlgn="auto" latinLnBrk="0" hangingPunct="1">
              <a:lnSpc>
                <a:spcPct val="120000"/>
              </a:lnSpc>
              <a:spcBef>
                <a:spcPts val="500"/>
              </a:spcBef>
              <a:spcAft>
                <a:spcPts val="0"/>
              </a:spcAft>
              <a:buClr>
                <a:schemeClr val="accent2"/>
              </a:buClr>
              <a:buSzPct val="76000"/>
              <a:buFont typeface="Wingdings 3"/>
              <a:buChar char=""/>
              <a:tabLst/>
              <a:defRPr/>
            </a:pPr>
            <a:r>
              <a:rPr kumimoji="1" lang="ja-JP" altLang="en-US" sz="2300" b="0" i="0" u="none" strike="noStrike" kern="1200" cap="none" spc="0" normalizeH="0" baseline="0" noProof="0" dirty="0" smtClean="0">
                <a:ln>
                  <a:noFill/>
                </a:ln>
                <a:solidFill>
                  <a:schemeClr val="tx2"/>
                </a:solidFill>
                <a:effectLst/>
                <a:uLnTx/>
                <a:uFillTx/>
                <a:latin typeface="+mn-lt"/>
                <a:ea typeface="+mn-ea"/>
                <a:cs typeface="+mn-cs"/>
              </a:rPr>
              <a:t>米国、欧州で</a:t>
            </a:r>
            <a:r>
              <a:rPr kumimoji="1" lang="en-US" altLang="ja-JP" sz="2300" b="0" i="0" u="none" strike="noStrike" kern="1200" cap="none" spc="0" normalizeH="0" baseline="0" noProof="0" dirty="0" smtClean="0">
                <a:ln>
                  <a:noFill/>
                </a:ln>
                <a:solidFill>
                  <a:schemeClr val="tx2"/>
                </a:solidFill>
                <a:effectLst/>
                <a:uLnTx/>
                <a:uFillTx/>
                <a:latin typeface="+mn-lt"/>
                <a:ea typeface="+mn-ea"/>
                <a:cs typeface="+mn-cs"/>
              </a:rPr>
              <a:t>Shibboleth</a:t>
            </a:r>
            <a:r>
              <a:rPr kumimoji="1" lang="ja-JP" altLang="en-US" sz="2300" b="0" i="0" u="none" strike="noStrike" kern="1200" cap="none" spc="0" normalizeH="0" baseline="0" noProof="0" dirty="0" smtClean="0">
                <a:ln>
                  <a:noFill/>
                </a:ln>
                <a:solidFill>
                  <a:schemeClr val="tx2"/>
                </a:solidFill>
                <a:effectLst/>
                <a:uLnTx/>
                <a:uFillTx/>
                <a:latin typeface="+mn-lt"/>
                <a:ea typeface="+mn-ea"/>
                <a:cs typeface="+mn-cs"/>
              </a:rPr>
              <a:t>による学術認証フェデレーションが拡大</a:t>
            </a:r>
          </a:p>
          <a:p>
            <a:pPr marL="274320" marR="0" lvl="0" indent="-274320" algn="l" defTabSz="914400" rtl="0" eaLnBrk="1" fontAlgn="auto" latinLnBrk="0" hangingPunct="1">
              <a:lnSpc>
                <a:spcPct val="120000"/>
              </a:lnSpc>
              <a:spcBef>
                <a:spcPts val="600"/>
              </a:spcBef>
              <a:spcAft>
                <a:spcPts val="0"/>
              </a:spcAft>
              <a:buClr>
                <a:schemeClr val="accent1"/>
              </a:buClr>
              <a:buSzPct val="76000"/>
              <a:buFont typeface="Wingdings 3"/>
              <a:buChar char=""/>
              <a:tabLst/>
              <a:defRPr/>
            </a:pP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最新は</a:t>
            </a:r>
            <a:r>
              <a:rPr kumimoji="1" lang="en-US" altLang="ja-JP" sz="2600" b="0" i="0" u="none" strike="noStrike" kern="1200" cap="none" spc="0" normalizeH="0" baseline="0" noProof="0" dirty="0" smtClean="0">
                <a:ln>
                  <a:noFill/>
                </a:ln>
                <a:solidFill>
                  <a:schemeClr val="tx1"/>
                </a:solidFill>
                <a:effectLst/>
                <a:uLnTx/>
                <a:uFillTx/>
                <a:latin typeface="+mn-lt"/>
                <a:ea typeface="+mn-ea"/>
                <a:cs typeface="+mn-cs"/>
              </a:rPr>
              <a:t>Version 2.1</a:t>
            </a:r>
          </a:p>
          <a:p>
            <a:pPr marL="274320" marR="0" lvl="0" indent="-274320" algn="l" defTabSz="914400" rtl="0" eaLnBrk="1" fontAlgn="auto" latinLnBrk="0" hangingPunct="1">
              <a:lnSpc>
                <a:spcPct val="120000"/>
              </a:lnSpc>
              <a:spcBef>
                <a:spcPts val="600"/>
              </a:spcBef>
              <a:spcAft>
                <a:spcPts val="0"/>
              </a:spcAft>
              <a:buClr>
                <a:schemeClr val="accent1"/>
              </a:buClr>
              <a:buSzPct val="76000"/>
              <a:buFont typeface="Wingdings 3"/>
              <a:buChar char=""/>
              <a:tabLst/>
              <a:defRPr/>
            </a:pPr>
            <a:endParaRPr kumimoji="1" lang="ja-JP" alt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7"/>
          <p:cNvPicPr>
            <a:picLocks noChangeAspect="1" noChangeArrowheads="1"/>
          </p:cNvPicPr>
          <p:nvPr/>
        </p:nvPicPr>
        <p:blipFill>
          <a:blip r:embed="rId2" cstate="print"/>
          <a:srcRect/>
          <a:stretch>
            <a:fillRect/>
          </a:stretch>
        </p:blipFill>
        <p:spPr bwMode="auto">
          <a:xfrm>
            <a:off x="6228184" y="2852936"/>
            <a:ext cx="592633" cy="414781"/>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6948264" y="2780928"/>
            <a:ext cx="1371674" cy="571643"/>
          </a:xfrm>
          <a:prstGeom prst="rect">
            <a:avLst/>
          </a:prstGeom>
          <a:noFill/>
          <a:ln w="9525">
            <a:noFill/>
            <a:miter lim="800000"/>
            <a:headEnd/>
            <a:tailEnd/>
          </a:ln>
        </p:spPr>
      </p:pic>
      <p:sp>
        <p:nvSpPr>
          <p:cNvPr id="8" name="テキスト ボックス 7"/>
          <p:cNvSpPr txBox="1"/>
          <p:nvPr/>
        </p:nvSpPr>
        <p:spPr>
          <a:xfrm>
            <a:off x="1835696" y="4111912"/>
            <a:ext cx="877163" cy="369332"/>
          </a:xfrm>
          <a:prstGeom prst="rect">
            <a:avLst/>
          </a:prstGeom>
          <a:noFill/>
        </p:spPr>
        <p:txBody>
          <a:bodyPr wrap="none" rtlCol="0">
            <a:spAutoFit/>
          </a:bodyPr>
          <a:lstStyle/>
          <a:p>
            <a:r>
              <a:rPr lang="ja-JP"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大学側</a:t>
            </a:r>
            <a:endPar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テキスト ボックス 8"/>
          <p:cNvSpPr txBox="1"/>
          <p:nvPr/>
        </p:nvSpPr>
        <p:spPr>
          <a:xfrm>
            <a:off x="5436096" y="4111912"/>
            <a:ext cx="2456122" cy="369332"/>
          </a:xfrm>
          <a:prstGeom prst="rect">
            <a:avLst/>
          </a:prstGeom>
          <a:noFill/>
        </p:spPr>
        <p:txBody>
          <a:bodyPr wrap="none" rtlCol="0">
            <a:spAutoFit/>
          </a:bodyPr>
          <a:lstStyle/>
          <a:p>
            <a:r>
              <a:rPr lang="en-US" altLang="ja-JP"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Web</a:t>
            </a:r>
            <a:r>
              <a:rPr lang="ja-JP"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アプリケーション側</a:t>
            </a:r>
            <a:endPar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フローチャート : 磁気ディスク 9"/>
          <p:cNvSpPr/>
          <p:nvPr/>
        </p:nvSpPr>
        <p:spPr>
          <a:xfrm>
            <a:off x="827584" y="4615968"/>
            <a:ext cx="1296144" cy="115212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kumimoji="1" lang="ja-JP" altLang="en-US" sz="1600" dirty="0" smtClean="0"/>
              <a:t>ユーザ情報</a:t>
            </a:r>
            <a:endParaRPr kumimoji="1" lang="en-US" altLang="ja-JP" sz="1600" dirty="0" smtClean="0"/>
          </a:p>
          <a:p>
            <a:pPr algn="ctr"/>
            <a:r>
              <a:rPr lang="en-US" altLang="ja-JP" sz="1600" dirty="0" smtClean="0"/>
              <a:t>LDAP</a:t>
            </a:r>
            <a:endParaRPr kumimoji="1" lang="ja-JP" altLang="en-US" sz="1600" dirty="0"/>
          </a:p>
        </p:txBody>
      </p:sp>
      <p:sp>
        <p:nvSpPr>
          <p:cNvPr id="11" name="テキスト ボックス 10"/>
          <p:cNvSpPr txBox="1"/>
          <p:nvPr/>
        </p:nvSpPr>
        <p:spPr>
          <a:xfrm>
            <a:off x="2987824" y="4543960"/>
            <a:ext cx="576064"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ja-JP" altLang="en-US" dirty="0" smtClean="0"/>
              <a:t>シ</a:t>
            </a:r>
            <a:endParaRPr kumimoji="1" lang="en-US" altLang="ja-JP" dirty="0" smtClean="0"/>
          </a:p>
          <a:p>
            <a:pPr algn="ctr"/>
            <a:r>
              <a:rPr kumimoji="1" lang="ja-JP" altLang="en-US" dirty="0" smtClean="0"/>
              <a:t>ボ</a:t>
            </a:r>
            <a:endParaRPr kumimoji="1" lang="en-US" altLang="ja-JP" dirty="0" smtClean="0"/>
          </a:p>
          <a:p>
            <a:pPr algn="ctr"/>
            <a:r>
              <a:rPr kumimoji="1" lang="ja-JP" altLang="en-US" dirty="0" smtClean="0"/>
              <a:t>レ</a:t>
            </a:r>
            <a:endParaRPr kumimoji="1" lang="en-US" altLang="ja-JP" dirty="0" smtClean="0"/>
          </a:p>
          <a:p>
            <a:pPr algn="ctr"/>
            <a:r>
              <a:rPr kumimoji="1" lang="ja-JP" altLang="en-US" dirty="0" smtClean="0"/>
              <a:t>ス</a:t>
            </a:r>
            <a:endParaRPr kumimoji="1" lang="en-US" altLang="ja-JP" dirty="0" smtClean="0"/>
          </a:p>
          <a:p>
            <a:pPr algn="ctr"/>
            <a:r>
              <a:rPr kumimoji="1" lang="en-US" altLang="ja-JP" dirty="0" smtClean="0"/>
              <a:t>IdP</a:t>
            </a:r>
            <a:endParaRPr kumimoji="1" lang="ja-JP" altLang="en-US" dirty="0"/>
          </a:p>
        </p:txBody>
      </p:sp>
      <p:sp>
        <p:nvSpPr>
          <p:cNvPr id="12" name="テキスト ボックス 11"/>
          <p:cNvSpPr txBox="1"/>
          <p:nvPr/>
        </p:nvSpPr>
        <p:spPr>
          <a:xfrm>
            <a:off x="5148065" y="4543960"/>
            <a:ext cx="576064"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kumimoji="1" lang="ja-JP" altLang="en-US" dirty="0" smtClean="0"/>
              <a:t>シ</a:t>
            </a:r>
            <a:endParaRPr kumimoji="1" lang="en-US" altLang="ja-JP" dirty="0" smtClean="0"/>
          </a:p>
          <a:p>
            <a:pPr algn="ctr"/>
            <a:r>
              <a:rPr kumimoji="1" lang="ja-JP" altLang="en-US" dirty="0" smtClean="0"/>
              <a:t>ボ</a:t>
            </a:r>
            <a:endParaRPr kumimoji="1" lang="en-US" altLang="ja-JP" dirty="0" smtClean="0"/>
          </a:p>
          <a:p>
            <a:pPr algn="ctr"/>
            <a:r>
              <a:rPr kumimoji="1" lang="ja-JP" altLang="en-US" dirty="0" smtClean="0"/>
              <a:t>レ</a:t>
            </a:r>
            <a:endParaRPr kumimoji="1" lang="en-US" altLang="ja-JP" dirty="0" smtClean="0"/>
          </a:p>
          <a:p>
            <a:pPr algn="ctr"/>
            <a:r>
              <a:rPr kumimoji="1" lang="ja-JP" altLang="en-US" dirty="0" smtClean="0"/>
              <a:t>ス</a:t>
            </a:r>
            <a:endParaRPr kumimoji="1" lang="en-US" altLang="ja-JP" dirty="0" smtClean="0"/>
          </a:p>
          <a:p>
            <a:pPr algn="ctr"/>
            <a:r>
              <a:rPr kumimoji="1" lang="en-US" altLang="ja-JP" dirty="0" smtClean="0"/>
              <a:t>SP</a:t>
            </a:r>
            <a:endParaRPr kumimoji="1" lang="ja-JP" altLang="en-US" dirty="0"/>
          </a:p>
        </p:txBody>
      </p:sp>
      <p:cxnSp>
        <p:nvCxnSpPr>
          <p:cNvPr id="13" name="直線矢印コネクタ 12"/>
          <p:cNvCxnSpPr/>
          <p:nvPr/>
        </p:nvCxnSpPr>
        <p:spPr>
          <a:xfrm rot="10800000">
            <a:off x="2123728" y="5048016"/>
            <a:ext cx="8640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2123728" y="5480064"/>
            <a:ext cx="8640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rot="10800000">
            <a:off x="3563888" y="5048016"/>
            <a:ext cx="15841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563888" y="5480064"/>
            <a:ext cx="158417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2" descr="C:\Users\yamaji\Desktop\00003.jpg"/>
          <p:cNvPicPr>
            <a:picLocks noChangeAspect="1" noChangeArrowheads="1"/>
          </p:cNvPicPr>
          <p:nvPr/>
        </p:nvPicPr>
        <p:blipFill>
          <a:blip r:embed="rId4" cstate="print"/>
          <a:srcRect/>
          <a:stretch>
            <a:fillRect/>
          </a:stretch>
        </p:blipFill>
        <p:spPr bwMode="auto">
          <a:xfrm>
            <a:off x="6588224" y="4543960"/>
            <a:ext cx="1728192" cy="1453252"/>
          </a:xfrm>
          <a:prstGeom prst="rect">
            <a:avLst/>
          </a:prstGeom>
          <a:noFill/>
        </p:spPr>
      </p:pic>
      <p:cxnSp>
        <p:nvCxnSpPr>
          <p:cNvPr id="18" name="直線矢印コネクタ 17"/>
          <p:cNvCxnSpPr/>
          <p:nvPr/>
        </p:nvCxnSpPr>
        <p:spPr>
          <a:xfrm rot="10800000">
            <a:off x="5724129" y="5046428"/>
            <a:ext cx="8640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5724129" y="5478476"/>
            <a:ext cx="8640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3788538" y="4904000"/>
            <a:ext cx="1080120" cy="7200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sz="1400" dirty="0" smtClean="0"/>
              <a:t>SAML</a:t>
            </a:r>
            <a:r>
              <a:rPr kumimoji="1" lang="ja-JP" altLang="en-US" sz="1400" dirty="0" smtClean="0"/>
              <a:t>標準</a:t>
            </a:r>
            <a:endParaRPr kumimoji="1" lang="ja-JP" altLang="en-US" sz="1400" dirty="0"/>
          </a:p>
        </p:txBody>
      </p:sp>
      <p:sp>
        <p:nvSpPr>
          <p:cNvPr id="21" name="正方形/長方形 20"/>
          <p:cNvSpPr/>
          <p:nvPr/>
        </p:nvSpPr>
        <p:spPr>
          <a:xfrm>
            <a:off x="2422207" y="6042774"/>
            <a:ext cx="3877985" cy="338554"/>
          </a:xfrm>
          <a:prstGeom prst="rect">
            <a:avLst/>
          </a:prstGeom>
        </p:spPr>
        <p:txBody>
          <a:bodyPr wrap="none">
            <a:spAutoFit/>
          </a:bodyPr>
          <a:lstStyle/>
          <a:p>
            <a:pPr algn="ctr"/>
            <a:r>
              <a:rPr lang="en-US" altLang="ja-JP" sz="1600" dirty="0" smtClean="0"/>
              <a:t>SAML</a:t>
            </a:r>
            <a:r>
              <a:rPr lang="ja-JP" altLang="en-US" sz="1600" dirty="0" smtClean="0"/>
              <a:t>通信のためのフィルターのようなもの</a:t>
            </a:r>
            <a:endParaRPr lang="ja-JP" altLang="en-US" sz="1600" dirty="0"/>
          </a:p>
        </p:txBody>
      </p:sp>
      <p:sp>
        <p:nvSpPr>
          <p:cNvPr id="22" name="テキスト ボックス 21"/>
          <p:cNvSpPr txBox="1"/>
          <p:nvPr/>
        </p:nvSpPr>
        <p:spPr>
          <a:xfrm>
            <a:off x="3123637" y="1988840"/>
            <a:ext cx="4472699" cy="369332"/>
          </a:xfrm>
          <a:prstGeom prst="rect">
            <a:avLst/>
          </a:prstGeom>
          <a:noFill/>
        </p:spPr>
        <p:txBody>
          <a:bodyPr wrap="none" rtlCol="0">
            <a:spAutoFit/>
          </a:bodyPr>
          <a:lstStyle/>
          <a:p>
            <a:r>
              <a:rPr kumimoji="1" lang="en-US" altLang="ja-JP"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Shibboleth</a:t>
            </a:r>
            <a:r>
              <a:rPr kumimoji="1" lang="ja-JP"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は</a:t>
            </a:r>
            <a:r>
              <a:rPr kumimoji="1" lang="en-US" altLang="ja-JP"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SAML</a:t>
            </a:r>
            <a:r>
              <a:rPr kumimoji="1" lang="ja-JP"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を実現するミドルウエア</a:t>
            </a:r>
            <a:endPar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具体的な利用例（学内</a:t>
            </a:r>
            <a:r>
              <a:rPr lang="en-US" altLang="ja-JP" dirty="0" smtClean="0"/>
              <a:t>SSO</a:t>
            </a:r>
            <a:r>
              <a:rPr lang="ja-JP" altLang="en-US" dirty="0" smtClean="0"/>
              <a:t>の整備）</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6</a:t>
            </a:fld>
            <a:endParaRPr lang="en-US" altLang="ja-JP"/>
          </a:p>
        </p:txBody>
      </p:sp>
      <p:sp>
        <p:nvSpPr>
          <p:cNvPr id="5" name="コンテンツ プレースホルダ 3"/>
          <p:cNvSpPr>
            <a:spLocks noGrp="1"/>
          </p:cNvSpPr>
          <p:nvPr>
            <p:ph sz="quarter" idx="1"/>
          </p:nvPr>
        </p:nvSpPr>
        <p:spPr>
          <a:xfrm>
            <a:off x="457200" y="1219200"/>
            <a:ext cx="8229600" cy="2495552"/>
          </a:xfrm>
        </p:spPr>
        <p:txBody>
          <a:bodyPr>
            <a:normAutofit fontScale="92500" lnSpcReduction="20000"/>
          </a:bodyPr>
          <a:lstStyle/>
          <a:p>
            <a:pPr>
              <a:lnSpc>
                <a:spcPct val="120000"/>
              </a:lnSpc>
            </a:pPr>
            <a:r>
              <a:rPr lang="ja-JP" altLang="en-US" dirty="0" smtClean="0"/>
              <a:t>フェデレーション自体は学外リソース利用のためのもの</a:t>
            </a:r>
            <a:endParaRPr lang="en-US" altLang="ja-JP" dirty="0" smtClean="0"/>
          </a:p>
          <a:p>
            <a:pPr>
              <a:lnSpc>
                <a:spcPct val="120000"/>
              </a:lnSpc>
            </a:pPr>
            <a:r>
              <a:rPr lang="ja-JP" altLang="en-US" dirty="0" smtClean="0"/>
              <a:t>フェデレーションへの参加により</a:t>
            </a:r>
            <a:endParaRPr lang="en-US" altLang="ja-JP" dirty="0" smtClean="0"/>
          </a:p>
          <a:p>
            <a:pPr lvl="1">
              <a:lnSpc>
                <a:spcPct val="120000"/>
              </a:lnSpc>
            </a:pPr>
            <a:r>
              <a:rPr lang="ja-JP" altLang="en-US" dirty="0" smtClean="0"/>
              <a:t>学内の統合認証システム構築を加速化</a:t>
            </a:r>
            <a:endParaRPr lang="en-US" altLang="ja-JP" dirty="0" smtClean="0"/>
          </a:p>
          <a:p>
            <a:pPr lvl="1">
              <a:lnSpc>
                <a:spcPct val="120000"/>
              </a:lnSpc>
            </a:pPr>
            <a:r>
              <a:rPr lang="ja-JP" altLang="en-US" dirty="0" smtClean="0"/>
              <a:t>学内システムの</a:t>
            </a:r>
            <a:r>
              <a:rPr lang="en-US" altLang="ja-JP" dirty="0" smtClean="0"/>
              <a:t>SSO</a:t>
            </a:r>
            <a:r>
              <a:rPr lang="ja-JP" altLang="en-US" dirty="0" smtClean="0"/>
              <a:t>化を加速化</a:t>
            </a:r>
            <a:endParaRPr lang="en-US" altLang="ja-JP" dirty="0" smtClean="0"/>
          </a:p>
          <a:p>
            <a:pPr>
              <a:lnSpc>
                <a:spcPct val="120000"/>
              </a:lnSpc>
            </a:pPr>
            <a:r>
              <a:rPr lang="ja-JP" altLang="en-US" dirty="0" smtClean="0"/>
              <a:t>シボレス化による学内の公開</a:t>
            </a:r>
            <a:r>
              <a:rPr lang="en-US" altLang="ja-JP" dirty="0" smtClean="0"/>
              <a:t>Web</a:t>
            </a:r>
            <a:r>
              <a:rPr lang="ja-JP" altLang="en-US" dirty="0" smtClean="0"/>
              <a:t>サービスの</a:t>
            </a:r>
            <a:r>
              <a:rPr lang="en-US" altLang="ja-JP" dirty="0" smtClean="0"/>
              <a:t/>
            </a:r>
            <a:br>
              <a:rPr lang="en-US" altLang="ja-JP" dirty="0" smtClean="0"/>
            </a:br>
            <a:r>
              <a:rPr lang="ja-JP" altLang="en-US" dirty="0" smtClean="0"/>
              <a:t>セキュリティレベルの向上</a:t>
            </a:r>
          </a:p>
          <a:p>
            <a:endParaRPr kumimoji="1" lang="ja-JP" altLang="en-US" dirty="0"/>
          </a:p>
        </p:txBody>
      </p:sp>
      <p:pic>
        <p:nvPicPr>
          <p:cNvPr id="6" name="Picture 2" descr="C:\Users\yamaji\Desktop\00001.jpg"/>
          <p:cNvPicPr>
            <a:picLocks noChangeAspect="1" noChangeArrowheads="1"/>
          </p:cNvPicPr>
          <p:nvPr/>
        </p:nvPicPr>
        <p:blipFill>
          <a:blip r:embed="rId2" cstate="print"/>
          <a:srcRect/>
          <a:stretch>
            <a:fillRect/>
          </a:stretch>
        </p:blipFill>
        <p:spPr bwMode="auto">
          <a:xfrm>
            <a:off x="642910" y="4104945"/>
            <a:ext cx="2588558" cy="2110137"/>
          </a:xfrm>
          <a:prstGeom prst="rect">
            <a:avLst/>
          </a:prstGeom>
          <a:noFill/>
        </p:spPr>
      </p:pic>
      <p:pic>
        <p:nvPicPr>
          <p:cNvPr id="7" name="Picture 3" descr="C:\Users\yamaji\Desktop\00002.jpg"/>
          <p:cNvPicPr>
            <a:picLocks noChangeAspect="1" noChangeArrowheads="1"/>
          </p:cNvPicPr>
          <p:nvPr/>
        </p:nvPicPr>
        <p:blipFill>
          <a:blip r:embed="rId3" cstate="print"/>
          <a:srcRect/>
          <a:stretch>
            <a:fillRect/>
          </a:stretch>
        </p:blipFill>
        <p:spPr bwMode="auto">
          <a:xfrm>
            <a:off x="3357554" y="4104947"/>
            <a:ext cx="2571768" cy="2096450"/>
          </a:xfrm>
          <a:prstGeom prst="rect">
            <a:avLst/>
          </a:prstGeom>
          <a:noFill/>
        </p:spPr>
      </p:pic>
      <p:pic>
        <p:nvPicPr>
          <p:cNvPr id="8" name="Picture 4" descr="C:\Users\yamaji\Desktop\00003.jpg"/>
          <p:cNvPicPr>
            <a:picLocks noChangeAspect="1" noChangeArrowheads="1"/>
          </p:cNvPicPr>
          <p:nvPr/>
        </p:nvPicPr>
        <p:blipFill>
          <a:blip r:embed="rId4" cstate="print"/>
          <a:srcRect/>
          <a:stretch>
            <a:fillRect/>
          </a:stretch>
        </p:blipFill>
        <p:spPr bwMode="auto">
          <a:xfrm>
            <a:off x="6000761" y="4104947"/>
            <a:ext cx="2571768" cy="2096451"/>
          </a:xfrm>
          <a:prstGeom prst="rect">
            <a:avLst/>
          </a:prstGeom>
          <a:noFill/>
        </p:spPr>
      </p:pic>
      <p:sp>
        <p:nvSpPr>
          <p:cNvPr id="9" name="テキスト ボックス 8"/>
          <p:cNvSpPr txBox="1"/>
          <p:nvPr/>
        </p:nvSpPr>
        <p:spPr>
          <a:xfrm>
            <a:off x="1315064" y="3747755"/>
            <a:ext cx="1273747" cy="369332"/>
          </a:xfrm>
          <a:prstGeom prst="rect">
            <a:avLst/>
          </a:prstGeom>
          <a:noFill/>
        </p:spPr>
        <p:txBody>
          <a:bodyPr wrap="none" rtlCol="0">
            <a:spAutoFit/>
          </a:bodyPr>
          <a:lstStyle/>
          <a:p>
            <a:r>
              <a:rPr kumimoji="1" lang="en-US" altLang="ja-JP" dirty="0" smtClean="0"/>
              <a:t>Web</a:t>
            </a:r>
            <a:r>
              <a:rPr kumimoji="1" lang="ja-JP" altLang="en-US" dirty="0" smtClean="0"/>
              <a:t>メール</a:t>
            </a:r>
            <a:endParaRPr kumimoji="1" lang="ja-JP" altLang="en-US" dirty="0"/>
          </a:p>
        </p:txBody>
      </p:sp>
      <p:sp>
        <p:nvSpPr>
          <p:cNvPr id="10" name="テキスト ボックス 9"/>
          <p:cNvSpPr txBox="1"/>
          <p:nvPr/>
        </p:nvSpPr>
        <p:spPr>
          <a:xfrm>
            <a:off x="3798495" y="3747755"/>
            <a:ext cx="1689886" cy="369332"/>
          </a:xfrm>
          <a:prstGeom prst="rect">
            <a:avLst/>
          </a:prstGeom>
          <a:noFill/>
        </p:spPr>
        <p:txBody>
          <a:bodyPr wrap="none" rtlCol="0">
            <a:spAutoFit/>
          </a:bodyPr>
          <a:lstStyle/>
          <a:p>
            <a:r>
              <a:rPr kumimoji="1" lang="ja-JP" altLang="en-US" dirty="0" smtClean="0"/>
              <a:t>グループウエア</a:t>
            </a:r>
            <a:endParaRPr kumimoji="1" lang="ja-JP" altLang="en-US" dirty="0"/>
          </a:p>
        </p:txBody>
      </p:sp>
      <p:sp>
        <p:nvSpPr>
          <p:cNvPr id="11" name="テキスト ボックス 10"/>
          <p:cNvSpPr txBox="1"/>
          <p:nvPr/>
        </p:nvSpPr>
        <p:spPr>
          <a:xfrm>
            <a:off x="6424871" y="3747755"/>
            <a:ext cx="1723549" cy="369332"/>
          </a:xfrm>
          <a:prstGeom prst="rect">
            <a:avLst/>
          </a:prstGeom>
          <a:noFill/>
        </p:spPr>
        <p:txBody>
          <a:bodyPr wrap="none" rtlCol="0">
            <a:spAutoFit/>
          </a:bodyPr>
          <a:lstStyle/>
          <a:p>
            <a:r>
              <a:rPr kumimoji="1" lang="ja-JP" altLang="en-US" dirty="0" smtClean="0"/>
              <a:t>図書館システム</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具体的な利用例（電子ジャーナル）</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7</a:t>
            </a:fld>
            <a:endParaRPr lang="en-US" altLang="ja-JP"/>
          </a:p>
        </p:txBody>
      </p:sp>
      <p:sp>
        <p:nvSpPr>
          <p:cNvPr id="5" name="コンテンツ プレースホルダ 3"/>
          <p:cNvSpPr>
            <a:spLocks noGrp="1"/>
          </p:cNvSpPr>
          <p:nvPr>
            <p:ph sz="quarter" idx="1"/>
          </p:nvPr>
        </p:nvSpPr>
        <p:spPr>
          <a:xfrm>
            <a:off x="457200" y="1219200"/>
            <a:ext cx="8229600" cy="4937760"/>
          </a:xfrm>
        </p:spPr>
        <p:txBody>
          <a:bodyPr/>
          <a:lstStyle/>
          <a:p>
            <a:r>
              <a:rPr lang="ja-JP" altLang="en-US" sz="2400" dirty="0" smtClean="0"/>
              <a:t>リモートアクセスによる利用頻度の向上</a:t>
            </a:r>
            <a:endParaRPr lang="en-US" altLang="ja-JP" sz="2400" dirty="0" smtClean="0"/>
          </a:p>
          <a:p>
            <a:r>
              <a:rPr lang="en-US" altLang="ja-JP" sz="2400" dirty="0" smtClean="0"/>
              <a:t>SSO</a:t>
            </a:r>
            <a:r>
              <a:rPr lang="ja-JP" altLang="en-US" sz="2400" dirty="0" smtClean="0"/>
              <a:t>によるユーザエクスペリエンスの向上</a:t>
            </a:r>
            <a:endParaRPr lang="en-US" altLang="ja-JP" sz="2400" dirty="0" smtClean="0"/>
          </a:p>
        </p:txBody>
      </p:sp>
      <p:sp>
        <p:nvSpPr>
          <p:cNvPr id="6" name="テキスト ボックス 5"/>
          <p:cNvSpPr txBox="1"/>
          <p:nvPr/>
        </p:nvSpPr>
        <p:spPr>
          <a:xfrm>
            <a:off x="913531" y="2964159"/>
            <a:ext cx="1459054" cy="369332"/>
          </a:xfrm>
          <a:prstGeom prst="rect">
            <a:avLst/>
          </a:prstGeom>
          <a:noFill/>
        </p:spPr>
        <p:txBody>
          <a:bodyPr wrap="none" rtlCol="0">
            <a:spAutoFit/>
          </a:bodyPr>
          <a:lstStyle/>
          <a:p>
            <a:r>
              <a:rPr kumimoji="1" lang="ja-JP" altLang="en-US" dirty="0" smtClean="0"/>
              <a:t>論文を探して</a:t>
            </a:r>
            <a:endParaRPr kumimoji="1" lang="ja-JP" altLang="en-US" dirty="0"/>
          </a:p>
        </p:txBody>
      </p:sp>
      <p:sp>
        <p:nvSpPr>
          <p:cNvPr id="7" name="テキスト ボックス 6"/>
          <p:cNvSpPr txBox="1"/>
          <p:nvPr/>
        </p:nvSpPr>
        <p:spPr>
          <a:xfrm>
            <a:off x="3286116" y="2964159"/>
            <a:ext cx="2581156" cy="369332"/>
          </a:xfrm>
          <a:prstGeom prst="rect">
            <a:avLst/>
          </a:prstGeom>
          <a:noFill/>
        </p:spPr>
        <p:txBody>
          <a:bodyPr wrap="none" rtlCol="0">
            <a:spAutoFit/>
          </a:bodyPr>
          <a:lstStyle/>
          <a:p>
            <a:r>
              <a:rPr kumimoji="1" lang="ja-JP" altLang="en-US" dirty="0" smtClean="0"/>
              <a:t>論文を取得して（読んで）</a:t>
            </a:r>
            <a:endParaRPr kumimoji="1" lang="ja-JP" altLang="en-US" dirty="0"/>
          </a:p>
        </p:txBody>
      </p:sp>
      <p:sp>
        <p:nvSpPr>
          <p:cNvPr id="8" name="テキスト ボックス 7"/>
          <p:cNvSpPr txBox="1"/>
          <p:nvPr/>
        </p:nvSpPr>
        <p:spPr>
          <a:xfrm>
            <a:off x="6566960" y="2964159"/>
            <a:ext cx="1725152" cy="369332"/>
          </a:xfrm>
          <a:prstGeom prst="rect">
            <a:avLst/>
          </a:prstGeom>
          <a:noFill/>
        </p:spPr>
        <p:txBody>
          <a:bodyPr wrap="none" rtlCol="0">
            <a:spAutoFit/>
          </a:bodyPr>
          <a:lstStyle/>
          <a:p>
            <a:r>
              <a:rPr kumimoji="1" lang="ja-JP" altLang="en-US" dirty="0" smtClean="0"/>
              <a:t>論文を管理する</a:t>
            </a:r>
            <a:endParaRPr kumimoji="1" lang="ja-JP" altLang="en-US" dirty="0"/>
          </a:p>
        </p:txBody>
      </p:sp>
      <p:pic>
        <p:nvPicPr>
          <p:cNvPr id="9" name="Picture 3" descr="C:\Users\yamaji\AppData\Local\Microsoft\Windows\Temporary Internet Files\Content.IE5\7S7595KM\MCj01981270000[1].wmf"/>
          <p:cNvPicPr>
            <a:picLocks noChangeAspect="1" noChangeArrowheads="1"/>
          </p:cNvPicPr>
          <p:nvPr/>
        </p:nvPicPr>
        <p:blipFill>
          <a:blip r:embed="rId2" cstate="print"/>
          <a:srcRect/>
          <a:stretch>
            <a:fillRect/>
          </a:stretch>
        </p:blipFill>
        <p:spPr bwMode="auto">
          <a:xfrm>
            <a:off x="7019037" y="1608280"/>
            <a:ext cx="1839243" cy="1450259"/>
          </a:xfrm>
          <a:prstGeom prst="rect">
            <a:avLst/>
          </a:prstGeom>
          <a:noFill/>
        </p:spPr>
      </p:pic>
      <p:grpSp>
        <p:nvGrpSpPr>
          <p:cNvPr id="10" name="グループ化 33"/>
          <p:cNvGrpSpPr/>
          <p:nvPr/>
        </p:nvGrpSpPr>
        <p:grpSpPr>
          <a:xfrm>
            <a:off x="571472" y="2476235"/>
            <a:ext cx="6143668" cy="377821"/>
            <a:chOff x="571472" y="2500306"/>
            <a:chExt cx="6143668" cy="592135"/>
          </a:xfrm>
        </p:grpSpPr>
        <p:grpSp>
          <p:nvGrpSpPr>
            <p:cNvPr id="11" name="グループ化 30"/>
            <p:cNvGrpSpPr/>
            <p:nvPr/>
          </p:nvGrpSpPr>
          <p:grpSpPr>
            <a:xfrm>
              <a:off x="4857752" y="2500306"/>
              <a:ext cx="1857388" cy="592135"/>
              <a:chOff x="2714612" y="2500306"/>
              <a:chExt cx="1857388" cy="592135"/>
            </a:xfrm>
          </p:grpSpPr>
          <p:pic>
            <p:nvPicPr>
              <p:cNvPr id="22" name="Picture 9" descr="C:\Users\yamaji\AppData\Local\Microsoft\Windows\Temporary Internet Files\Content.IE5\AUCGOMZ7\MCj03086490000[1].wmf"/>
              <p:cNvPicPr>
                <a:picLocks noChangeAspect="1" noChangeArrowheads="1"/>
              </p:cNvPicPr>
              <p:nvPr/>
            </p:nvPicPr>
            <p:blipFill>
              <a:blip r:embed="rId3" cstate="print"/>
              <a:srcRect/>
              <a:stretch>
                <a:fillRect/>
              </a:stretch>
            </p:blipFill>
            <p:spPr bwMode="auto">
              <a:xfrm flipH="1">
                <a:off x="2740025" y="2500306"/>
                <a:ext cx="1831975" cy="592135"/>
              </a:xfrm>
              <a:prstGeom prst="rect">
                <a:avLst/>
              </a:prstGeom>
              <a:noFill/>
            </p:spPr>
          </p:pic>
          <p:sp>
            <p:nvSpPr>
              <p:cNvPr id="23" name="正方形/長方形 22"/>
              <p:cNvSpPr/>
              <p:nvPr/>
            </p:nvSpPr>
            <p:spPr>
              <a:xfrm>
                <a:off x="2714612" y="2500306"/>
                <a:ext cx="714380"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27"/>
            <p:cNvGrpSpPr/>
            <p:nvPr/>
          </p:nvGrpSpPr>
          <p:grpSpPr>
            <a:xfrm>
              <a:off x="3786182" y="2500306"/>
              <a:ext cx="1857388" cy="592135"/>
              <a:chOff x="2714612" y="2500306"/>
              <a:chExt cx="1857388" cy="592135"/>
            </a:xfrm>
          </p:grpSpPr>
          <p:pic>
            <p:nvPicPr>
              <p:cNvPr id="20" name="Picture 9" descr="C:\Users\yamaji\AppData\Local\Microsoft\Windows\Temporary Internet Files\Content.IE5\AUCGOMZ7\MCj03086490000[1].wmf"/>
              <p:cNvPicPr>
                <a:picLocks noChangeAspect="1" noChangeArrowheads="1"/>
              </p:cNvPicPr>
              <p:nvPr/>
            </p:nvPicPr>
            <p:blipFill>
              <a:blip r:embed="rId3" cstate="print"/>
              <a:srcRect/>
              <a:stretch>
                <a:fillRect/>
              </a:stretch>
            </p:blipFill>
            <p:spPr bwMode="auto">
              <a:xfrm flipH="1">
                <a:off x="2740025" y="2500306"/>
                <a:ext cx="1831975" cy="592135"/>
              </a:xfrm>
              <a:prstGeom prst="rect">
                <a:avLst/>
              </a:prstGeom>
              <a:noFill/>
            </p:spPr>
          </p:pic>
          <p:sp>
            <p:nvSpPr>
              <p:cNvPr id="21" name="正方形/長方形 20"/>
              <p:cNvSpPr/>
              <p:nvPr/>
            </p:nvSpPr>
            <p:spPr>
              <a:xfrm>
                <a:off x="2714612" y="2500306"/>
                <a:ext cx="714380"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24"/>
            <p:cNvGrpSpPr/>
            <p:nvPr/>
          </p:nvGrpSpPr>
          <p:grpSpPr>
            <a:xfrm>
              <a:off x="2714612" y="2500306"/>
              <a:ext cx="1857388" cy="592135"/>
              <a:chOff x="2714612" y="2500306"/>
              <a:chExt cx="1857388" cy="592135"/>
            </a:xfrm>
          </p:grpSpPr>
          <p:pic>
            <p:nvPicPr>
              <p:cNvPr id="18" name="Picture 9" descr="C:\Users\yamaji\AppData\Local\Microsoft\Windows\Temporary Internet Files\Content.IE5\AUCGOMZ7\MCj03086490000[1].wmf"/>
              <p:cNvPicPr>
                <a:picLocks noChangeAspect="1" noChangeArrowheads="1"/>
              </p:cNvPicPr>
              <p:nvPr/>
            </p:nvPicPr>
            <p:blipFill>
              <a:blip r:embed="rId3" cstate="print"/>
              <a:srcRect/>
              <a:stretch>
                <a:fillRect/>
              </a:stretch>
            </p:blipFill>
            <p:spPr bwMode="auto">
              <a:xfrm flipH="1">
                <a:off x="2740025" y="2500306"/>
                <a:ext cx="1831975" cy="592135"/>
              </a:xfrm>
              <a:prstGeom prst="rect">
                <a:avLst/>
              </a:prstGeom>
              <a:noFill/>
            </p:spPr>
          </p:pic>
          <p:sp>
            <p:nvSpPr>
              <p:cNvPr id="19" name="正方形/長方形 18"/>
              <p:cNvSpPr/>
              <p:nvPr/>
            </p:nvSpPr>
            <p:spPr>
              <a:xfrm>
                <a:off x="2714612" y="2500306"/>
                <a:ext cx="714380"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22"/>
            <p:cNvGrpSpPr/>
            <p:nvPr/>
          </p:nvGrpSpPr>
          <p:grpSpPr>
            <a:xfrm>
              <a:off x="1643042" y="2500306"/>
              <a:ext cx="1857388" cy="592135"/>
              <a:chOff x="2714612" y="2500306"/>
              <a:chExt cx="1857388" cy="592135"/>
            </a:xfrm>
          </p:grpSpPr>
          <p:pic>
            <p:nvPicPr>
              <p:cNvPr id="16" name="Picture 9" descr="C:\Users\yamaji\AppData\Local\Microsoft\Windows\Temporary Internet Files\Content.IE5\AUCGOMZ7\MCj03086490000[1].wmf"/>
              <p:cNvPicPr>
                <a:picLocks noChangeAspect="1" noChangeArrowheads="1"/>
              </p:cNvPicPr>
              <p:nvPr/>
            </p:nvPicPr>
            <p:blipFill>
              <a:blip r:embed="rId3" cstate="print"/>
              <a:srcRect/>
              <a:stretch>
                <a:fillRect/>
              </a:stretch>
            </p:blipFill>
            <p:spPr bwMode="auto">
              <a:xfrm flipH="1">
                <a:off x="2740025" y="2500306"/>
                <a:ext cx="1831975" cy="592135"/>
              </a:xfrm>
              <a:prstGeom prst="rect">
                <a:avLst/>
              </a:prstGeom>
              <a:noFill/>
            </p:spPr>
          </p:pic>
          <p:sp>
            <p:nvSpPr>
              <p:cNvPr id="17" name="正方形/長方形 16"/>
              <p:cNvSpPr/>
              <p:nvPr/>
            </p:nvSpPr>
            <p:spPr>
              <a:xfrm>
                <a:off x="2714612" y="2500306"/>
                <a:ext cx="714380"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 name="Picture 9" descr="C:\Users\yamaji\AppData\Local\Microsoft\Windows\Temporary Internet Files\Content.IE5\AUCGOMZ7\MCj03086490000[1].wmf"/>
            <p:cNvPicPr>
              <a:picLocks noChangeAspect="1" noChangeArrowheads="1"/>
            </p:cNvPicPr>
            <p:nvPr/>
          </p:nvPicPr>
          <p:blipFill>
            <a:blip r:embed="rId3" cstate="print"/>
            <a:srcRect/>
            <a:stretch>
              <a:fillRect/>
            </a:stretch>
          </p:blipFill>
          <p:spPr bwMode="auto">
            <a:xfrm flipH="1">
              <a:off x="571472" y="2500306"/>
              <a:ext cx="1831975" cy="592135"/>
            </a:xfrm>
            <a:prstGeom prst="rect">
              <a:avLst/>
            </a:prstGeom>
            <a:noFill/>
          </p:spPr>
        </p:pic>
      </p:grpSp>
      <p:pic>
        <p:nvPicPr>
          <p:cNvPr id="24" name="Picture 2" descr="Z:\Windows\conference\2009-農工大\materials\画面\scopus_2.JPG"/>
          <p:cNvPicPr>
            <a:picLocks noChangeAspect="1" noChangeArrowheads="1"/>
          </p:cNvPicPr>
          <p:nvPr/>
        </p:nvPicPr>
        <p:blipFill>
          <a:blip r:embed="rId4" cstate="print"/>
          <a:srcRect/>
          <a:stretch>
            <a:fillRect/>
          </a:stretch>
        </p:blipFill>
        <p:spPr bwMode="auto">
          <a:xfrm>
            <a:off x="357158" y="3333491"/>
            <a:ext cx="2539897" cy="2127246"/>
          </a:xfrm>
          <a:prstGeom prst="rect">
            <a:avLst/>
          </a:prstGeom>
          <a:noFill/>
        </p:spPr>
      </p:pic>
      <p:pic>
        <p:nvPicPr>
          <p:cNvPr id="25" name="Picture 3" descr="Z:\Windows\conference\2009-農工大\materials\画面\sd_1.JPG"/>
          <p:cNvPicPr>
            <a:picLocks noChangeAspect="1" noChangeArrowheads="1"/>
          </p:cNvPicPr>
          <p:nvPr/>
        </p:nvPicPr>
        <p:blipFill>
          <a:blip r:embed="rId5" cstate="print"/>
          <a:srcRect/>
          <a:stretch>
            <a:fillRect/>
          </a:stretch>
        </p:blipFill>
        <p:spPr bwMode="auto">
          <a:xfrm>
            <a:off x="3286116" y="3333491"/>
            <a:ext cx="2571768" cy="2153576"/>
          </a:xfrm>
          <a:prstGeom prst="rect">
            <a:avLst/>
          </a:prstGeom>
          <a:noFill/>
        </p:spPr>
      </p:pic>
      <p:pic>
        <p:nvPicPr>
          <p:cNvPr id="26" name="Picture 4" descr="Z:\Windows\conference\2009-農工大\materials\画面\rw_4.JPG"/>
          <p:cNvPicPr>
            <a:picLocks noChangeAspect="1" noChangeArrowheads="1"/>
          </p:cNvPicPr>
          <p:nvPr/>
        </p:nvPicPr>
        <p:blipFill>
          <a:blip r:embed="rId6" cstate="print"/>
          <a:srcRect/>
          <a:stretch>
            <a:fillRect/>
          </a:stretch>
        </p:blipFill>
        <p:spPr bwMode="auto">
          <a:xfrm>
            <a:off x="6215074" y="3333491"/>
            <a:ext cx="2571768" cy="2153940"/>
          </a:xfrm>
          <a:prstGeom prst="rect">
            <a:avLst/>
          </a:prstGeom>
          <a:noFill/>
        </p:spPr>
      </p:pic>
      <p:sp>
        <p:nvSpPr>
          <p:cNvPr id="27" name="右矢印 9"/>
          <p:cNvSpPr/>
          <p:nvPr/>
        </p:nvSpPr>
        <p:spPr>
          <a:xfrm>
            <a:off x="2786050" y="4190747"/>
            <a:ext cx="714380" cy="71438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8" name="右矢印 10"/>
          <p:cNvSpPr/>
          <p:nvPr/>
        </p:nvSpPr>
        <p:spPr>
          <a:xfrm>
            <a:off x="5715008" y="4190747"/>
            <a:ext cx="714380" cy="71438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9" name="テキスト ボックス 28"/>
          <p:cNvSpPr txBox="1"/>
          <p:nvPr/>
        </p:nvSpPr>
        <p:spPr>
          <a:xfrm>
            <a:off x="1043608" y="5589240"/>
            <a:ext cx="7116051" cy="58477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kumimoji="1" lang="ja-JP" altLang="en-US" sz="3200" dirty="0" smtClean="0"/>
              <a:t>認証連携によるディープなマッシュアップ</a:t>
            </a:r>
            <a:endParaRPr kumimoji="1" lang="ja-JP" alt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具体的な利用例（アカデミック配付）</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8</a:t>
            </a:fld>
            <a:endParaRPr lang="en-US" altLang="ja-JP"/>
          </a:p>
        </p:txBody>
      </p:sp>
      <p:sp>
        <p:nvSpPr>
          <p:cNvPr id="5" name="コンテンツ プレースホルダ 3"/>
          <p:cNvSpPr>
            <a:spLocks noGrp="1"/>
          </p:cNvSpPr>
          <p:nvPr>
            <p:ph sz="quarter" idx="1"/>
          </p:nvPr>
        </p:nvSpPr>
        <p:spPr>
          <a:xfrm>
            <a:off x="457200" y="1219200"/>
            <a:ext cx="8229600" cy="2209800"/>
          </a:xfrm>
        </p:spPr>
        <p:txBody>
          <a:bodyPr>
            <a:normAutofit fontScale="77500" lnSpcReduction="20000"/>
          </a:bodyPr>
          <a:lstStyle/>
          <a:p>
            <a:pPr>
              <a:lnSpc>
                <a:spcPct val="120000"/>
              </a:lnSpc>
            </a:pPr>
            <a:r>
              <a:rPr lang="en-US" altLang="ja-JP" dirty="0" smtClean="0"/>
              <a:t>Microsoft </a:t>
            </a:r>
            <a:r>
              <a:rPr lang="en-US" altLang="ja-JP" dirty="0" err="1" smtClean="0"/>
              <a:t>DreamSpark</a:t>
            </a:r>
            <a:endParaRPr lang="en-US" altLang="ja-JP" dirty="0" smtClean="0"/>
          </a:p>
          <a:p>
            <a:pPr lvl="1">
              <a:lnSpc>
                <a:spcPct val="120000"/>
              </a:lnSpc>
            </a:pPr>
            <a:r>
              <a:rPr lang="ja-JP" altLang="en-US" dirty="0" smtClean="0"/>
              <a:t>学生を対象に</a:t>
            </a:r>
            <a:r>
              <a:rPr lang="en-US" altLang="ja-JP" dirty="0" smtClean="0"/>
              <a:t>MS</a:t>
            </a:r>
            <a:r>
              <a:rPr lang="ja-JP" altLang="en-US" dirty="0" smtClean="0"/>
              <a:t>のソフトウエア開発環境を無償で提供するプログラム</a:t>
            </a:r>
            <a:endParaRPr lang="en-US" altLang="ja-JP" dirty="0" smtClean="0"/>
          </a:p>
          <a:p>
            <a:pPr>
              <a:lnSpc>
                <a:spcPct val="120000"/>
              </a:lnSpc>
            </a:pPr>
            <a:r>
              <a:rPr lang="ja-JP" altLang="en-US" dirty="0" smtClean="0"/>
              <a:t>属性により大学構成員であり学生であることを確認</a:t>
            </a:r>
            <a:endParaRPr lang="en-US" altLang="ja-JP" dirty="0" smtClean="0"/>
          </a:p>
          <a:p>
            <a:pPr lvl="1">
              <a:lnSpc>
                <a:spcPct val="120000"/>
              </a:lnSpc>
            </a:pPr>
            <a:r>
              <a:rPr lang="en-US" altLang="ja-JP" dirty="0" err="1" smtClean="0"/>
              <a:t>eduPersonTargetedID</a:t>
            </a:r>
            <a:r>
              <a:rPr lang="ja-JP" altLang="en-US" dirty="0" smtClean="0"/>
              <a:t>（</a:t>
            </a:r>
            <a:r>
              <a:rPr lang="en-US" altLang="ja-JP" dirty="0" smtClean="0"/>
              <a:t>SP</a:t>
            </a:r>
            <a:r>
              <a:rPr lang="ja-JP" altLang="en-US" dirty="0" smtClean="0"/>
              <a:t>毎に異なるハッシュ化された一意の</a:t>
            </a:r>
            <a:r>
              <a:rPr lang="en-US" altLang="ja-JP" dirty="0" smtClean="0"/>
              <a:t>ID</a:t>
            </a:r>
            <a:r>
              <a:rPr lang="ja-JP" altLang="en-US" dirty="0" smtClean="0"/>
              <a:t>）</a:t>
            </a:r>
          </a:p>
          <a:p>
            <a:pPr lvl="1">
              <a:lnSpc>
                <a:spcPct val="120000"/>
              </a:lnSpc>
            </a:pPr>
            <a:r>
              <a:rPr lang="en-US" altLang="ja-JP" dirty="0" err="1" smtClean="0"/>
              <a:t>eduPersonScopedAffiliation</a:t>
            </a:r>
            <a:r>
              <a:rPr lang="ja-JP" altLang="en-US" dirty="0" smtClean="0"/>
              <a:t>（例：</a:t>
            </a:r>
            <a:r>
              <a:rPr lang="en-US" altLang="ja-JP" dirty="0" smtClean="0"/>
              <a:t>student@nii.ac.jp</a:t>
            </a:r>
            <a:r>
              <a:rPr lang="ja-JP" altLang="en-US" dirty="0" smtClean="0"/>
              <a:t>）</a:t>
            </a:r>
            <a:endParaRPr lang="en-US" altLang="ja-JP" dirty="0" smtClean="0"/>
          </a:p>
          <a:p>
            <a:pPr>
              <a:lnSpc>
                <a:spcPct val="120000"/>
              </a:lnSpc>
            </a:pPr>
            <a:r>
              <a:rPr lang="ja-JP" altLang="en-US" dirty="0" smtClean="0"/>
              <a:t>運用フェデレーション参加</a:t>
            </a:r>
            <a:r>
              <a:rPr lang="en-US" altLang="ja-JP" dirty="0" smtClean="0"/>
              <a:t>24</a:t>
            </a:r>
            <a:r>
              <a:rPr lang="ja-JP" altLang="en-US" dirty="0" smtClean="0"/>
              <a:t>時間後に利用可能</a:t>
            </a:r>
          </a:p>
          <a:p>
            <a:endParaRPr kumimoji="1" lang="ja-JP" altLang="en-US" dirty="0"/>
          </a:p>
        </p:txBody>
      </p:sp>
      <p:pic>
        <p:nvPicPr>
          <p:cNvPr id="6" name="Picture 2" descr="C:\Users\yamaji\Desktop\00001.jpg"/>
          <p:cNvPicPr>
            <a:picLocks noChangeAspect="1" noChangeArrowheads="1"/>
          </p:cNvPicPr>
          <p:nvPr/>
        </p:nvPicPr>
        <p:blipFill>
          <a:blip r:embed="rId2" cstate="print"/>
          <a:srcRect/>
          <a:stretch>
            <a:fillRect/>
          </a:stretch>
        </p:blipFill>
        <p:spPr bwMode="auto">
          <a:xfrm>
            <a:off x="1000100" y="3429000"/>
            <a:ext cx="3286148" cy="2879149"/>
          </a:xfrm>
          <a:prstGeom prst="rect">
            <a:avLst/>
          </a:prstGeom>
          <a:noFill/>
        </p:spPr>
      </p:pic>
      <p:pic>
        <p:nvPicPr>
          <p:cNvPr id="7" name="Picture 3" descr="C:\Users\yamaji\Desktop\00004.jpg"/>
          <p:cNvPicPr>
            <a:picLocks noChangeAspect="1" noChangeArrowheads="1"/>
          </p:cNvPicPr>
          <p:nvPr/>
        </p:nvPicPr>
        <p:blipFill>
          <a:blip r:embed="rId3" cstate="print"/>
          <a:srcRect/>
          <a:stretch>
            <a:fillRect/>
          </a:stretch>
        </p:blipFill>
        <p:spPr bwMode="auto">
          <a:xfrm>
            <a:off x="5054634" y="4105587"/>
            <a:ext cx="3089266" cy="2038057"/>
          </a:xfrm>
          <a:prstGeom prst="rect">
            <a:avLst/>
          </a:prstGeom>
          <a:noFill/>
        </p:spPr>
      </p:pic>
      <p:sp>
        <p:nvSpPr>
          <p:cNvPr id="8" name="右矢印 7"/>
          <p:cNvSpPr/>
          <p:nvPr/>
        </p:nvSpPr>
        <p:spPr>
          <a:xfrm>
            <a:off x="4429124" y="4786322"/>
            <a:ext cx="500066" cy="57150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話の</a:t>
            </a:r>
            <a:r>
              <a:rPr kumimoji="1" lang="ja-JP" altLang="en-US" dirty="0" smtClean="0"/>
              <a:t>流れ</a:t>
            </a:r>
            <a:endParaRPr kumimoji="1" lang="ja-JP" altLang="en-US" dirty="0"/>
          </a:p>
        </p:txBody>
      </p:sp>
      <p:sp>
        <p:nvSpPr>
          <p:cNvPr id="3" name="スライド番号プレースホルダ 2"/>
          <p:cNvSpPr>
            <a:spLocks noGrp="1"/>
          </p:cNvSpPr>
          <p:nvPr>
            <p:ph type="sldNum" sz="quarter" idx="12"/>
          </p:nvPr>
        </p:nvSpPr>
        <p:spPr/>
        <p:txBody>
          <a:bodyPr/>
          <a:lstStyle/>
          <a:p>
            <a:pPr>
              <a:defRPr/>
            </a:pPr>
            <a:fld id="{05A5C863-9529-45A8-9F8E-AE935BF71969}" type="slidenum">
              <a:rPr lang="ja-JP" altLang="en-US" smtClean="0"/>
              <a:pPr>
                <a:defRPr/>
              </a:pPr>
              <a:t>9</a:t>
            </a:fld>
            <a:endParaRPr lang="en-US" altLang="ja-JP"/>
          </a:p>
        </p:txBody>
      </p:sp>
      <p:sp>
        <p:nvSpPr>
          <p:cNvPr id="4" name="コンテンツ プレースホルダ 3"/>
          <p:cNvSpPr>
            <a:spLocks noGrp="1"/>
          </p:cNvSpPr>
          <p:nvPr>
            <p:ph sz="quarter" idx="1"/>
          </p:nvPr>
        </p:nvSpPr>
        <p:spPr/>
        <p:txBody>
          <a:bodyPr/>
          <a:lstStyle/>
          <a:p>
            <a:r>
              <a:rPr kumimoji="1" lang="ja-JP" altLang="en-US" dirty="0" smtClean="0"/>
              <a:t>学術認証フェデレーションとは</a:t>
            </a:r>
            <a:endParaRPr kumimoji="1" lang="en-US" altLang="ja-JP" dirty="0" smtClean="0"/>
          </a:p>
          <a:p>
            <a:r>
              <a:rPr kumimoji="1" lang="ja-JP" alt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学認の現状</a:t>
            </a:r>
            <a:endParaRPr lang="en-US" altLang="ja-JP"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r>
              <a:rPr lang="ja-JP" altLang="en-US" dirty="0" smtClean="0"/>
              <a:t>学認の事例</a:t>
            </a:r>
            <a:endParaRPr kumimoji="1" lang="en-US" altLang="ja-JP" dirty="0" smtClean="0"/>
          </a:p>
          <a:p>
            <a:endParaRPr kumimoji="1" lang="ja-JP"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kuN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tsush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tsush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tetsush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GakuNin</Template>
  <TotalTime>520</TotalTime>
  <Words>4033</Words>
  <Application>Microsoft Office PowerPoint</Application>
  <PresentationFormat>画面に合わせる (4:3)</PresentationFormat>
  <Paragraphs>639</Paragraphs>
  <Slides>30</Slides>
  <Notes>12</Notes>
  <HiddenSlides>0</HiddenSlides>
  <MMClips>0</MMClips>
  <ScaleCrop>false</ScaleCrop>
  <HeadingPairs>
    <vt:vector size="6" baseType="variant">
      <vt:variant>
        <vt:lpstr>テーマ</vt:lpstr>
      </vt:variant>
      <vt:variant>
        <vt:i4>5</vt:i4>
      </vt:variant>
      <vt:variant>
        <vt:lpstr>埋め込まれた OLE サーバー</vt:lpstr>
      </vt:variant>
      <vt:variant>
        <vt:i4>2</vt:i4>
      </vt:variant>
      <vt:variant>
        <vt:lpstr>スライド タイトル</vt:lpstr>
      </vt:variant>
      <vt:variant>
        <vt:i4>30</vt:i4>
      </vt:variant>
    </vt:vector>
  </HeadingPairs>
  <TitlesOfParts>
    <vt:vector size="37" baseType="lpstr">
      <vt:lpstr>GakuNin</vt:lpstr>
      <vt:lpstr>1_Office ​​テーマ</vt:lpstr>
      <vt:lpstr>tetsushi</vt:lpstr>
      <vt:lpstr>1_tetsushi</vt:lpstr>
      <vt:lpstr>2_tetsushi</vt:lpstr>
      <vt:lpstr>Acrobat Document</vt:lpstr>
      <vt:lpstr>Visio</vt:lpstr>
      <vt:lpstr>学術認証フェデレーションによる 新たな大学ICT利活用の展開</vt:lpstr>
      <vt:lpstr>話の流れ</vt:lpstr>
      <vt:lpstr>話の流れ</vt:lpstr>
      <vt:lpstr>学術認証フェデレーション「学認」 とは</vt:lpstr>
      <vt:lpstr>学認で主に利用されているミドルウエア</vt:lpstr>
      <vt:lpstr>具体的な利用例（学内SSOの整備）</vt:lpstr>
      <vt:lpstr>具体的な利用例（電子ジャーナル）</vt:lpstr>
      <vt:lpstr>具体的な利用例（アカデミック配付）</vt:lpstr>
      <vt:lpstr>話の流れ</vt:lpstr>
      <vt:lpstr>学認の歩み</vt:lpstr>
      <vt:lpstr>2008年度　実証実験参加機関</vt:lpstr>
      <vt:lpstr>学認の歩み</vt:lpstr>
      <vt:lpstr>運用フェデレーション参加IdP (26)</vt:lpstr>
      <vt:lpstr>現時点で利用可能なSP (20)</vt:lpstr>
      <vt:lpstr>学術認証フェデレーションに対し、今後の充実を期待 するサービスなどをお答え下さい。（複数回答可）</vt:lpstr>
      <vt:lpstr>シボレス化されたアプリケーション例</vt:lpstr>
      <vt:lpstr>世界のフェデレーションと動向</vt:lpstr>
      <vt:lpstr>海外フェデレーションのSP数</vt:lpstr>
      <vt:lpstr>情報サービス連携コンソーシアム（２０１０年８月発足）</vt:lpstr>
      <vt:lpstr>2010年度の主なイベント</vt:lpstr>
      <vt:lpstr>シボレス環境構築研修</vt:lpstr>
      <vt:lpstr>学認への参加方法</vt:lpstr>
      <vt:lpstr>話の流れ</vt:lpstr>
      <vt:lpstr>GakuNinと金沢大学統合認証基盤</vt:lpstr>
      <vt:lpstr>徳島大学の現状</vt:lpstr>
      <vt:lpstr>四国におけるeラーニングサービスと個人認証</vt:lpstr>
      <vt:lpstr>日本大学ケーススタディ</vt:lpstr>
      <vt:lpstr>シボレスを用いたテレビ会議用 MCU予約・制御システム</vt:lpstr>
      <vt:lpstr>ケーススタディ一覧</vt:lpstr>
      <vt:lpstr>大学ICT推進協議会と学認</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Kazu Yamaji</dc:creator>
  <cp:lastModifiedBy>Kazu Yamaji</cp:lastModifiedBy>
  <cp:revision>163</cp:revision>
  <dcterms:created xsi:type="dcterms:W3CDTF">2010-10-09T04:26:55Z</dcterms:created>
  <dcterms:modified xsi:type="dcterms:W3CDTF">2011-06-01T05:23:24Z</dcterms:modified>
</cp:coreProperties>
</file>