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74" r:id="rId3"/>
    <p:sldId id="257" r:id="rId4"/>
    <p:sldId id="271" r:id="rId5"/>
    <p:sldId id="280" r:id="rId6"/>
    <p:sldId id="272" r:id="rId7"/>
    <p:sldId id="273" r:id="rId8"/>
    <p:sldId id="276" r:id="rId9"/>
    <p:sldId id="275" r:id="rId10"/>
    <p:sldId id="277" r:id="rId11"/>
    <p:sldId id="264" r:id="rId12"/>
    <p:sldId id="268" r:id="rId13"/>
    <p:sldId id="283" r:id="rId14"/>
    <p:sldId id="261" r:id="rId15"/>
    <p:sldId id="262" r:id="rId16"/>
    <p:sldId id="258" r:id="rId17"/>
    <p:sldId id="284" r:id="rId18"/>
    <p:sldId id="285" r:id="rId19"/>
    <p:sldId id="286" r:id="rId20"/>
    <p:sldId id="259" r:id="rId21"/>
    <p:sldId id="287" r:id="rId22"/>
    <p:sldId id="278"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9"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ドメイン数</c:v>
                </c:pt>
              </c:strCache>
            </c:strRef>
          </c:tx>
          <c:spPr>
            <a:solidFill>
              <a:srgbClr val="0070C0"/>
            </a:solidFill>
            <a:ln w="6350">
              <a:solidFill>
                <a:schemeClr val="tx1"/>
              </a:solidFill>
            </a:ln>
          </c:spPr>
          <c:invertIfNegative val="0"/>
          <c:cat>
            <c:numRef>
              <c:f>Sheet1!$A$3:$A$11</c:f>
              <c:numCache>
                <c:formatCode>yyyy"年"m"月"</c:formatCode>
                <c:ptCount val="9"/>
                <c:pt idx="0">
                  <c:v>39356</c:v>
                </c:pt>
                <c:pt idx="1">
                  <c:v>39539</c:v>
                </c:pt>
                <c:pt idx="2">
                  <c:v>39722</c:v>
                </c:pt>
                <c:pt idx="3">
                  <c:v>39904</c:v>
                </c:pt>
                <c:pt idx="4">
                  <c:v>40087</c:v>
                </c:pt>
                <c:pt idx="5">
                  <c:v>40269</c:v>
                </c:pt>
                <c:pt idx="6">
                  <c:v>40452</c:v>
                </c:pt>
                <c:pt idx="7">
                  <c:v>40634</c:v>
                </c:pt>
                <c:pt idx="8">
                  <c:v>40817</c:v>
                </c:pt>
              </c:numCache>
            </c:numRef>
          </c:cat>
          <c:val>
            <c:numRef>
              <c:f>Sheet1!$B$3:$B$11</c:f>
              <c:numCache>
                <c:formatCode>General</c:formatCode>
                <c:ptCount val="9"/>
                <c:pt idx="0">
                  <c:v>4</c:v>
                </c:pt>
                <c:pt idx="1">
                  <c:v>7</c:v>
                </c:pt>
                <c:pt idx="2">
                  <c:v>10</c:v>
                </c:pt>
                <c:pt idx="3">
                  <c:v>15</c:v>
                </c:pt>
                <c:pt idx="4">
                  <c:v>20</c:v>
                </c:pt>
                <c:pt idx="5">
                  <c:v>57</c:v>
                </c:pt>
                <c:pt idx="6">
                  <c:v>69</c:v>
                </c:pt>
                <c:pt idx="7">
                  <c:v>74</c:v>
                </c:pt>
                <c:pt idx="8">
                  <c:v>82</c:v>
                </c:pt>
              </c:numCache>
            </c:numRef>
          </c:val>
        </c:ser>
        <c:dLbls>
          <c:showLegendKey val="0"/>
          <c:showVal val="0"/>
          <c:showCatName val="0"/>
          <c:showSerName val="0"/>
          <c:showPercent val="0"/>
          <c:showBubbleSize val="0"/>
        </c:dLbls>
        <c:gapWidth val="150"/>
        <c:axId val="134832128"/>
        <c:axId val="134833664"/>
      </c:barChart>
      <c:catAx>
        <c:axId val="134832128"/>
        <c:scaling>
          <c:orientation val="minMax"/>
        </c:scaling>
        <c:delete val="0"/>
        <c:axPos val="b"/>
        <c:numFmt formatCode="yyyy&quot;年&quot;m&quot;月&quot;" sourceLinked="1"/>
        <c:majorTickMark val="none"/>
        <c:minorTickMark val="none"/>
        <c:tickLblPos val="nextTo"/>
        <c:spPr>
          <a:ln w="9525"/>
        </c:spPr>
        <c:txPr>
          <a:bodyPr rot="0"/>
          <a:lstStyle/>
          <a:p>
            <a:pPr>
              <a:defRPr sz="1800"/>
            </a:pPr>
            <a:endParaRPr lang="ja-JP"/>
          </a:p>
        </c:txPr>
        <c:crossAx val="134833664"/>
        <c:crosses val="autoZero"/>
        <c:auto val="0"/>
        <c:lblAlgn val="ctr"/>
        <c:lblOffset val="100"/>
        <c:noMultiLvlLbl val="0"/>
      </c:catAx>
      <c:valAx>
        <c:axId val="134833664"/>
        <c:scaling>
          <c:orientation val="minMax"/>
        </c:scaling>
        <c:delete val="0"/>
        <c:axPos val="l"/>
        <c:majorGridlines>
          <c:spPr>
            <a:ln>
              <a:prstDash val="dash"/>
            </a:ln>
          </c:spPr>
        </c:majorGridlines>
        <c:title>
          <c:tx>
            <c:rich>
              <a:bodyPr/>
              <a:lstStyle/>
              <a:p>
                <a:pPr>
                  <a:defRPr sz="1800"/>
                </a:pPr>
                <a:r>
                  <a:rPr lang="ja-JP" altLang="en-US" sz="1800" b="0"/>
                  <a:t>ドメイン数</a:t>
                </a:r>
              </a:p>
            </c:rich>
          </c:tx>
          <c:layout/>
          <c:overlay val="0"/>
        </c:title>
        <c:numFmt formatCode="General" sourceLinked="1"/>
        <c:majorTickMark val="none"/>
        <c:minorTickMark val="none"/>
        <c:tickLblPos val="nextTo"/>
        <c:spPr>
          <a:ln w="9525"/>
        </c:spPr>
        <c:txPr>
          <a:bodyPr/>
          <a:lstStyle/>
          <a:p>
            <a:pPr>
              <a:defRPr sz="1800"/>
            </a:pPr>
            <a:endParaRPr lang="ja-JP"/>
          </a:p>
        </c:txPr>
        <c:crossAx val="134832128"/>
        <c:crosses val="autoZero"/>
        <c:crossBetween val="between"/>
      </c:valAx>
      <c:spPr>
        <a:solidFill>
          <a:schemeClr val="bg1"/>
        </a:solidFill>
        <a:ln w="9525">
          <a:solidFill>
            <a:schemeClr val="tx1"/>
          </a:solidFill>
        </a:ln>
      </c:spPr>
    </c:plotArea>
    <c:plotVisOnly val="1"/>
    <c:dispBlanksAs val="gap"/>
    <c:showDLblsOverMax val="0"/>
  </c:chart>
  <c:spPr>
    <a:noFill/>
    <a:ln w="6350">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0F3014D5-FF55-4F8B-BDBD-5AE8CCA742BC}" type="datetimeFigureOut">
              <a:rPr kumimoji="1" lang="ja-JP" altLang="en-US" smtClean="0"/>
              <a:t>2012/9/12</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5F7280B5-3C4D-459C-A83A-435DA657D877}"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0F3014D5-FF55-4F8B-BDBD-5AE8CCA742BC}" type="datetimeFigureOut">
              <a:rPr kumimoji="1" lang="ja-JP" altLang="en-US" smtClean="0"/>
              <a:t>2012/9/12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7280B5-3C4D-459C-A83A-435DA657D87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0F3014D5-FF55-4F8B-BDBD-5AE8CCA742BC}" type="datetimeFigureOut">
              <a:rPr kumimoji="1" lang="ja-JP" altLang="en-US" smtClean="0"/>
              <a:t>2012/9/12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7280B5-3C4D-459C-A83A-435DA657D877}"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0F3014D5-FF55-4F8B-BDBD-5AE8CCA742BC}" type="datetimeFigureOut">
              <a:rPr kumimoji="1" lang="ja-JP" altLang="en-US" smtClean="0"/>
              <a:t>2012/9/12</a:t>
            </a:fld>
            <a:endParaRPr kumimoji="1" lang="ja-JP" altLang="en-US"/>
          </a:p>
        </p:txBody>
      </p:sp>
      <p:sp>
        <p:nvSpPr>
          <p:cNvPr id="9" name="スライド番号プレースホルダー 8"/>
          <p:cNvSpPr>
            <a:spLocks noGrp="1"/>
          </p:cNvSpPr>
          <p:nvPr>
            <p:ph type="sldNum" sz="quarter" idx="15"/>
          </p:nvPr>
        </p:nvSpPr>
        <p:spPr/>
        <p:txBody>
          <a:bodyPr rtlCol="0"/>
          <a:lstStyle/>
          <a:p>
            <a:fld id="{5F7280B5-3C4D-459C-A83A-435DA657D877}"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0F3014D5-FF55-4F8B-BDBD-5AE8CCA742BC}" type="datetimeFigureOut">
              <a:rPr kumimoji="1" lang="ja-JP" altLang="en-US" smtClean="0"/>
              <a:t>2012/9/12</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5F7280B5-3C4D-459C-A83A-435DA657D877}"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0F3014D5-FF55-4F8B-BDBD-5AE8CCA742BC}" type="datetimeFigureOut">
              <a:rPr kumimoji="1" lang="ja-JP" altLang="en-US" smtClean="0"/>
              <a:t>2012/9/12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7280B5-3C4D-459C-A83A-435DA657D877}"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0F3014D5-FF55-4F8B-BDBD-5AE8CCA742BC}" type="datetimeFigureOut">
              <a:rPr kumimoji="1" lang="ja-JP" altLang="en-US" smtClean="0"/>
              <a:t>2012/9/12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F7280B5-3C4D-459C-A83A-435DA657D877}"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0F3014D5-FF55-4F8B-BDBD-5AE8CCA742BC}" type="datetimeFigureOut">
              <a:rPr kumimoji="1" lang="ja-JP" altLang="en-US" smtClean="0"/>
              <a:t>2012/9/12</a:t>
            </a:fld>
            <a:endParaRPr kumimoji="1" lang="ja-JP" altLang="en-US"/>
          </a:p>
        </p:txBody>
      </p:sp>
      <p:sp>
        <p:nvSpPr>
          <p:cNvPr id="7" name="スライド番号プレースホルダー 6"/>
          <p:cNvSpPr>
            <a:spLocks noGrp="1"/>
          </p:cNvSpPr>
          <p:nvPr>
            <p:ph type="sldNum" sz="quarter" idx="11"/>
          </p:nvPr>
        </p:nvSpPr>
        <p:spPr/>
        <p:txBody>
          <a:bodyPr rtlCol="0"/>
          <a:lstStyle/>
          <a:p>
            <a:fld id="{5F7280B5-3C4D-459C-A83A-435DA657D877}"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3014D5-FF55-4F8B-BDBD-5AE8CCA742BC}" type="datetimeFigureOut">
              <a:rPr kumimoji="1" lang="ja-JP" altLang="en-US" smtClean="0"/>
              <a:t>2012/9/12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7280B5-3C4D-459C-A83A-435DA657D877}"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0F3014D5-FF55-4F8B-BDBD-5AE8CCA742BC}" type="datetimeFigureOut">
              <a:rPr kumimoji="1" lang="ja-JP" altLang="en-US" smtClean="0"/>
              <a:t>2012/9/12</a:t>
            </a:fld>
            <a:endParaRPr kumimoji="1" lang="ja-JP" altLang="en-US"/>
          </a:p>
        </p:txBody>
      </p:sp>
      <p:sp>
        <p:nvSpPr>
          <p:cNvPr id="22" name="スライド番号プレースホルダー 21"/>
          <p:cNvSpPr>
            <a:spLocks noGrp="1"/>
          </p:cNvSpPr>
          <p:nvPr>
            <p:ph type="sldNum" sz="quarter" idx="15"/>
          </p:nvPr>
        </p:nvSpPr>
        <p:spPr/>
        <p:txBody>
          <a:bodyPr rtlCol="0"/>
          <a:lstStyle/>
          <a:p>
            <a:fld id="{5F7280B5-3C4D-459C-A83A-435DA657D877}"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0F3014D5-FF55-4F8B-BDBD-5AE8CCA742BC}" type="datetimeFigureOut">
              <a:rPr kumimoji="1" lang="ja-JP" altLang="en-US" smtClean="0"/>
              <a:t>2012/9/12</a:t>
            </a:fld>
            <a:endParaRPr kumimoji="1" lang="ja-JP" altLang="en-US"/>
          </a:p>
        </p:txBody>
      </p:sp>
      <p:sp>
        <p:nvSpPr>
          <p:cNvPr id="18" name="スライド番号プレースホルダー 17"/>
          <p:cNvSpPr>
            <a:spLocks noGrp="1"/>
          </p:cNvSpPr>
          <p:nvPr>
            <p:ph type="sldNum" sz="quarter" idx="11"/>
          </p:nvPr>
        </p:nvSpPr>
        <p:spPr/>
        <p:txBody>
          <a:bodyPr rtlCol="0"/>
          <a:lstStyle/>
          <a:p>
            <a:fld id="{5F7280B5-3C4D-459C-A83A-435DA657D877}"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F3014D5-FF55-4F8B-BDBD-5AE8CCA742BC}" type="datetimeFigureOut">
              <a:rPr kumimoji="1" lang="ja-JP" altLang="en-US" smtClean="0"/>
              <a:t>2012/9/12</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F7280B5-3C4D-459C-A83A-435DA657D877}"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atwiki.nii.ac.jp/confluence/display/GakuNinShare/IdPCluster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gakunin.jp/docs/files/uApprove.jp-installation_ja.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uApprove.jp</a:t>
            </a:r>
            <a:r>
              <a:rPr lang="ja-JP" altLang="en-US" dirty="0" smtClean="0"/>
              <a:t>をインストールする</a:t>
            </a:r>
            <a:r>
              <a:rPr lang="ja-JP" altLang="en-US" dirty="0" smtClean="0">
                <a:solidFill>
                  <a:schemeClr val="tx1">
                    <a:lumMod val="65000"/>
                    <a:lumOff val="35000"/>
                  </a:schemeClr>
                </a:solidFill>
              </a:rPr>
              <a:t>（にいたるまで）</a:t>
            </a:r>
            <a:endParaRPr kumimoji="1" lang="ja-JP" altLang="en-US" dirty="0">
              <a:solidFill>
                <a:schemeClr val="tx1">
                  <a:lumMod val="65000"/>
                  <a:lumOff val="35000"/>
                </a:schemeClr>
              </a:solidFill>
            </a:endParaRPr>
          </a:p>
        </p:txBody>
      </p:sp>
      <p:sp>
        <p:nvSpPr>
          <p:cNvPr id="3" name="サブタイトル 2"/>
          <p:cNvSpPr>
            <a:spLocks noGrp="1"/>
          </p:cNvSpPr>
          <p:nvPr>
            <p:ph type="subTitle" idx="1"/>
          </p:nvPr>
        </p:nvSpPr>
        <p:spPr/>
        <p:txBody>
          <a:bodyPr/>
          <a:lstStyle/>
          <a:p>
            <a:r>
              <a:rPr kumimoji="1" lang="ja-JP" altLang="en-US" dirty="0" smtClean="0"/>
              <a:t>豊橋技術科学大学における認証統合の事例紹介</a:t>
            </a:r>
            <a:endParaRPr kumimoji="1" lang="en-US" altLang="ja-JP" dirty="0" smtClean="0"/>
          </a:p>
          <a:p>
            <a:endParaRPr lang="en-US" altLang="ja-JP" dirty="0"/>
          </a:p>
          <a:p>
            <a:r>
              <a:rPr kumimoji="1" lang="ja-JP" altLang="en-US" dirty="0" smtClean="0"/>
              <a:t>豊橋技術科学大学情報メディア基盤センター　　土屋雅稔</a:t>
            </a:r>
            <a:endParaRPr kumimoji="1" lang="ja-JP" altLang="en-US" dirty="0"/>
          </a:p>
        </p:txBody>
      </p:sp>
    </p:spTree>
    <p:extLst>
      <p:ext uri="{BB962C8B-B14F-4D97-AF65-F5344CB8AC3E}">
        <p14:creationId xmlns:p14="http://schemas.microsoft.com/office/powerpoint/2010/main" val="405653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アカウント発行時に考慮が必要になること</a:t>
            </a:r>
            <a:endParaRPr kumimoji="1" lang="ja-JP" altLang="en-US" dirty="0"/>
          </a:p>
        </p:txBody>
      </p:sp>
      <p:sp>
        <p:nvSpPr>
          <p:cNvPr id="3" name="コンテンツ プレースホルダー 2"/>
          <p:cNvSpPr>
            <a:spLocks noGrp="1"/>
          </p:cNvSpPr>
          <p:nvPr>
            <p:ph sz="quarter" idx="1"/>
          </p:nvPr>
        </p:nvSpPr>
        <p:spPr/>
        <p:txBody>
          <a:bodyPr>
            <a:normAutofit fontScale="92500" lnSpcReduction="20000"/>
          </a:bodyPr>
          <a:lstStyle/>
          <a:p>
            <a:r>
              <a:rPr kumimoji="1" lang="ja-JP" altLang="en-US" dirty="0" smtClean="0"/>
              <a:t>名寄せをどうする？</a:t>
            </a:r>
            <a:endParaRPr kumimoji="1" lang="en-US" altLang="ja-JP" dirty="0" smtClean="0"/>
          </a:p>
          <a:p>
            <a:pPr lvl="1"/>
            <a:r>
              <a:rPr kumimoji="1" lang="ja-JP" altLang="en-US" dirty="0" smtClean="0"/>
              <a:t>学生：教務システムによる登録．一意の学籍番号．</a:t>
            </a:r>
            <a:endParaRPr kumimoji="1" lang="en-US" altLang="ja-JP" dirty="0" smtClean="0"/>
          </a:p>
          <a:p>
            <a:pPr lvl="1"/>
            <a:r>
              <a:rPr lang="ja-JP" altLang="en-US" dirty="0" smtClean="0"/>
              <a:t>教職員：人事システムによる登録．一意の職員番号．</a:t>
            </a:r>
            <a:endParaRPr lang="en-US" altLang="ja-JP" dirty="0" smtClean="0"/>
          </a:p>
          <a:p>
            <a:pPr lvl="1"/>
            <a:r>
              <a:rPr kumimoji="1" lang="ja-JP" altLang="en-US" dirty="0" smtClean="0"/>
              <a:t>大学には，番号が付番されない利用者が多数存在する．</a:t>
            </a:r>
            <a:endParaRPr kumimoji="1" lang="en-US" altLang="ja-JP" dirty="0" smtClean="0"/>
          </a:p>
          <a:p>
            <a:pPr lvl="2"/>
            <a:r>
              <a:rPr kumimoji="1" lang="ja-JP" altLang="en-US" dirty="0" smtClean="0"/>
              <a:t>産学連携研究員</a:t>
            </a:r>
            <a:r>
              <a:rPr lang="ja-JP" altLang="en-US" dirty="0" smtClean="0"/>
              <a:t>，</a:t>
            </a:r>
            <a:r>
              <a:rPr kumimoji="1" lang="ja-JP" altLang="en-US" dirty="0" smtClean="0"/>
              <a:t>派遣職員</a:t>
            </a:r>
            <a:r>
              <a:rPr lang="ja-JP" altLang="en-US" dirty="0" smtClean="0"/>
              <a:t>，アルバイトなどなど．</a:t>
            </a:r>
            <a:endParaRPr kumimoji="1" lang="en-US" altLang="ja-JP" dirty="0" smtClean="0"/>
          </a:p>
          <a:p>
            <a:pPr lvl="2"/>
            <a:r>
              <a:rPr lang="ja-JP" altLang="en-US" dirty="0" smtClean="0"/>
              <a:t>教職員が身元引受人として申請．</a:t>
            </a:r>
            <a:r>
              <a:rPr kumimoji="1" lang="ja-JP" altLang="en-US" dirty="0" smtClean="0"/>
              <a:t>使い捨ての</a:t>
            </a:r>
            <a:r>
              <a:rPr lang="ja-JP" altLang="en-US" dirty="0" smtClean="0"/>
              <a:t>番号を付与．</a:t>
            </a:r>
            <a:endParaRPr lang="en-US" altLang="ja-JP" dirty="0" smtClean="0"/>
          </a:p>
          <a:p>
            <a:r>
              <a:rPr kumimoji="1" lang="ja-JP" altLang="en-US" dirty="0"/>
              <a:t>複数</a:t>
            </a:r>
            <a:r>
              <a:rPr kumimoji="1" lang="ja-JP" altLang="en-US" dirty="0" smtClean="0"/>
              <a:t>の役割を持つ利用者はどうする</a:t>
            </a:r>
            <a:r>
              <a:rPr lang="ja-JP" altLang="en-US" dirty="0" smtClean="0"/>
              <a:t>？</a:t>
            </a:r>
            <a:endParaRPr lang="en-US" altLang="ja-JP" dirty="0" smtClean="0"/>
          </a:p>
          <a:p>
            <a:pPr lvl="1"/>
            <a:r>
              <a:rPr kumimoji="1" lang="ja-JP" altLang="en-US" dirty="0"/>
              <a:t>例えば</a:t>
            </a:r>
            <a:r>
              <a:rPr kumimoji="1" lang="ja-JP" altLang="en-US" dirty="0" smtClean="0"/>
              <a:t>，博士後期課程在籍中の助手はどうするか．</a:t>
            </a:r>
            <a:endParaRPr kumimoji="1" lang="en-US" altLang="ja-JP" dirty="0" smtClean="0"/>
          </a:p>
          <a:p>
            <a:pPr lvl="1"/>
            <a:r>
              <a:rPr lang="ja-JP" altLang="en-US" dirty="0"/>
              <a:t>アカウント</a:t>
            </a:r>
            <a:r>
              <a:rPr lang="ja-JP" altLang="en-US" dirty="0" smtClean="0"/>
              <a:t>を２つ出す．</a:t>
            </a:r>
            <a:endParaRPr lang="en-US" altLang="ja-JP" dirty="0" smtClean="0"/>
          </a:p>
          <a:p>
            <a:r>
              <a:rPr kumimoji="1" lang="ja-JP" altLang="en-US" dirty="0" smtClean="0"/>
              <a:t>組織単位のアカウントはどうする？</a:t>
            </a:r>
            <a:endParaRPr kumimoji="1" lang="en-US" altLang="ja-JP" dirty="0" smtClean="0"/>
          </a:p>
          <a:p>
            <a:pPr lvl="1"/>
            <a:r>
              <a:rPr lang="ja-JP" altLang="en-US" dirty="0"/>
              <a:t>例えば</a:t>
            </a:r>
            <a:r>
              <a:rPr lang="ja-JP" altLang="en-US" dirty="0" smtClean="0"/>
              <a:t>，教務委員が共用している教務システムのアカウント（シラバス・成績書き換えに使っており，ユーザのロールとも関連付けられている）をどうするか．</a:t>
            </a:r>
            <a:endParaRPr lang="en-US" altLang="ja-JP" dirty="0" smtClean="0"/>
          </a:p>
          <a:p>
            <a:pPr lvl="1"/>
            <a:r>
              <a:rPr lang="ja-JP" altLang="en-US" dirty="0" smtClean="0"/>
              <a:t>人間に紐付けられているアカウントのみ受け付ける．組織単位のアカウントがどうしても必要な場合は，システム側でローカルにアカウントを作成してもらう．</a:t>
            </a:r>
            <a:endParaRPr lang="en-US" altLang="ja-JP" dirty="0" smtClean="0"/>
          </a:p>
        </p:txBody>
      </p:sp>
    </p:spTree>
    <p:extLst>
      <p:ext uri="{BB962C8B-B14F-4D97-AF65-F5344CB8AC3E}">
        <p14:creationId xmlns:p14="http://schemas.microsoft.com/office/powerpoint/2010/main" val="1830518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認証統合から</a:t>
            </a:r>
            <a:r>
              <a:rPr lang="en-US" altLang="ja-JP" dirty="0" smtClean="0"/>
              <a:t>SSO</a:t>
            </a:r>
            <a:r>
              <a:rPr lang="ja-JP" altLang="en-US" dirty="0" smtClean="0"/>
              <a:t>へ</a:t>
            </a:r>
            <a:endParaRPr kumimoji="1" lang="ja-JP" altLang="en-US" dirty="0"/>
          </a:p>
        </p:txBody>
      </p:sp>
      <p:sp>
        <p:nvSpPr>
          <p:cNvPr id="3" name="コンテンツ プレースホルダー 2"/>
          <p:cNvSpPr>
            <a:spLocks noGrp="1"/>
          </p:cNvSpPr>
          <p:nvPr>
            <p:ph sz="quarter" idx="1"/>
          </p:nvPr>
        </p:nvSpPr>
        <p:spPr/>
        <p:txBody>
          <a:bodyPr>
            <a:normAutofit fontScale="92500" lnSpcReduction="10000"/>
          </a:bodyPr>
          <a:lstStyle/>
          <a:p>
            <a:r>
              <a:rPr lang="en-US" altLang="ja-JP" dirty="0" smtClean="0"/>
              <a:t>LDAP</a:t>
            </a:r>
            <a:r>
              <a:rPr lang="ja-JP" altLang="en-US" dirty="0" smtClean="0"/>
              <a:t>を核とする認証統合は，順調に進展．</a:t>
            </a:r>
            <a:endParaRPr lang="en-US" altLang="ja-JP" dirty="0" smtClean="0"/>
          </a:p>
          <a:p>
            <a:r>
              <a:rPr kumimoji="1" lang="ja-JP" altLang="en-US" dirty="0" smtClean="0"/>
              <a:t>このままではアカウント情報を入力する回数は減らせない．単純な認証統合から </a:t>
            </a:r>
            <a:r>
              <a:rPr kumimoji="1" lang="en-US" altLang="ja-JP" dirty="0" smtClean="0"/>
              <a:t>Single Sign On </a:t>
            </a:r>
            <a:r>
              <a:rPr kumimoji="1" lang="ja-JP" altLang="en-US" dirty="0" smtClean="0"/>
              <a:t>に目標を展開．</a:t>
            </a:r>
            <a:endParaRPr kumimoji="1" lang="en-US" altLang="ja-JP" dirty="0" smtClean="0"/>
          </a:p>
          <a:p>
            <a:r>
              <a:rPr kumimoji="1" lang="en-US" altLang="ja-JP" dirty="0" smtClean="0"/>
              <a:t>SSO </a:t>
            </a:r>
            <a:r>
              <a:rPr kumimoji="1" lang="ja-JP" altLang="en-US" dirty="0" smtClean="0"/>
              <a:t>を実現するミドルウェアとして何を使う</a:t>
            </a:r>
            <a:r>
              <a:rPr lang="ja-JP" altLang="en-US" dirty="0" smtClean="0"/>
              <a:t>？</a:t>
            </a:r>
            <a:endParaRPr lang="en-US" altLang="ja-JP" dirty="0" smtClean="0"/>
          </a:p>
          <a:p>
            <a:pPr lvl="1"/>
            <a:r>
              <a:rPr kumimoji="1" lang="en-US" altLang="ja-JP" dirty="0" err="1" smtClean="0"/>
              <a:t>IceWall</a:t>
            </a:r>
            <a:endParaRPr kumimoji="1" lang="en-US" altLang="ja-JP" dirty="0" smtClean="0"/>
          </a:p>
          <a:p>
            <a:pPr lvl="1"/>
            <a:r>
              <a:rPr kumimoji="1" lang="en-US" altLang="ja-JP" dirty="0" smtClean="0"/>
              <a:t>CAS</a:t>
            </a:r>
          </a:p>
          <a:p>
            <a:pPr lvl="1"/>
            <a:r>
              <a:rPr kumimoji="1" lang="en-US" altLang="ja-JP" dirty="0" smtClean="0"/>
              <a:t>Shibboleth </a:t>
            </a:r>
            <a:r>
              <a:rPr kumimoji="1" lang="ja-JP" altLang="en-US" dirty="0" smtClean="0"/>
              <a:t>←学認で使っていることが選定の決め手．</a:t>
            </a:r>
            <a:endParaRPr kumimoji="1" lang="en-US" altLang="ja-JP" dirty="0" smtClean="0"/>
          </a:p>
          <a:p>
            <a:r>
              <a:rPr lang="en-US" altLang="ja-JP" dirty="0"/>
              <a:t>2011</a:t>
            </a:r>
            <a:r>
              <a:rPr lang="ja-JP" altLang="en-US" dirty="0" smtClean="0"/>
              <a:t>年</a:t>
            </a:r>
            <a:r>
              <a:rPr lang="en-US" altLang="ja-JP" dirty="0" smtClean="0"/>
              <a:t>6</a:t>
            </a:r>
            <a:r>
              <a:rPr lang="ja-JP" altLang="en-US" dirty="0" smtClean="0"/>
              <a:t>月作業開始</a:t>
            </a:r>
            <a:endParaRPr kumimoji="1" lang="en-US" altLang="ja-JP" dirty="0" smtClean="0"/>
          </a:p>
          <a:p>
            <a:r>
              <a:rPr kumimoji="1" lang="ja-JP" altLang="en-US" dirty="0" smtClean="0"/>
              <a:t>学内</a:t>
            </a:r>
            <a:r>
              <a:rPr kumimoji="1" lang="en-US" altLang="ja-JP" dirty="0" smtClean="0"/>
              <a:t>SP</a:t>
            </a:r>
            <a:r>
              <a:rPr kumimoji="1" lang="ja-JP" altLang="en-US" dirty="0" smtClean="0"/>
              <a:t>の例</a:t>
            </a:r>
            <a:endParaRPr kumimoji="1" lang="en-US" altLang="ja-JP" dirty="0" smtClean="0"/>
          </a:p>
          <a:p>
            <a:pPr lvl="1"/>
            <a:r>
              <a:rPr lang="ja-JP" altLang="en-US" dirty="0"/>
              <a:t>情報メディア基盤</a:t>
            </a:r>
            <a:r>
              <a:rPr lang="ja-JP" altLang="en-US" dirty="0" smtClean="0"/>
              <a:t>センター</a:t>
            </a:r>
            <a:r>
              <a:rPr lang="en-US" altLang="ja-JP" dirty="0" smtClean="0"/>
              <a:t>wiki</a:t>
            </a:r>
          </a:p>
          <a:p>
            <a:pPr lvl="1"/>
            <a:r>
              <a:rPr lang="ja-JP" altLang="en-US" dirty="0" smtClean="0"/>
              <a:t>セキュリティポリシー遵守状況調査システム</a:t>
            </a:r>
            <a:endParaRPr lang="en-US" altLang="ja-JP" dirty="0" smtClean="0"/>
          </a:p>
          <a:p>
            <a:pPr lvl="1"/>
            <a:r>
              <a:rPr lang="ja-JP" altLang="en-US" dirty="0" smtClean="0"/>
              <a:t>公文書公開システム</a:t>
            </a:r>
            <a:endParaRPr lang="en-US" altLang="ja-JP" dirty="0" smtClean="0"/>
          </a:p>
          <a:p>
            <a:pPr lvl="1"/>
            <a:r>
              <a:rPr kumimoji="1" lang="ja-JP" altLang="en-US" dirty="0" smtClean="0"/>
              <a:t>高圧ボンベ庫管理システム</a:t>
            </a:r>
            <a:endParaRPr kumimoji="1" lang="en-US" altLang="ja-JP" dirty="0" smtClean="0"/>
          </a:p>
          <a:p>
            <a:pPr lvl="1"/>
            <a:r>
              <a:rPr kumimoji="1" lang="ja-JP" altLang="en-US" dirty="0" smtClean="0"/>
              <a:t>学内限定ウェブページの学外からのアクセス制御</a:t>
            </a:r>
            <a:endParaRPr kumimoji="1" lang="ja-JP" altLang="en-US" dirty="0"/>
          </a:p>
        </p:txBody>
      </p:sp>
    </p:spTree>
    <p:extLst>
      <p:ext uri="{BB962C8B-B14F-4D97-AF65-F5344CB8AC3E}">
        <p14:creationId xmlns:p14="http://schemas.microsoft.com/office/powerpoint/2010/main" val="3114989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Shibboleth </a:t>
            </a:r>
            <a:r>
              <a:rPr kumimoji="1" lang="en-US" altLang="ja-JP" dirty="0" err="1" smtClean="0"/>
              <a:t>IdP</a:t>
            </a:r>
            <a:r>
              <a:rPr lang="en-US" altLang="ja-JP" dirty="0" smtClean="0"/>
              <a:t> </a:t>
            </a:r>
            <a:r>
              <a:rPr lang="ja-JP" altLang="en-US" dirty="0" smtClean="0"/>
              <a:t>設置にあたって考えたこと</a:t>
            </a:r>
            <a:endParaRPr kumimoji="1" lang="ja-JP" altLang="en-US" dirty="0"/>
          </a:p>
        </p:txBody>
      </p:sp>
      <p:sp>
        <p:nvSpPr>
          <p:cNvPr id="3" name="コンテンツ プレースホルダー 2"/>
          <p:cNvSpPr>
            <a:spLocks noGrp="1"/>
          </p:cNvSpPr>
          <p:nvPr>
            <p:ph sz="quarter" idx="1"/>
          </p:nvPr>
        </p:nvSpPr>
        <p:spPr/>
        <p:txBody>
          <a:bodyPr>
            <a:normAutofit/>
          </a:bodyPr>
          <a:lstStyle/>
          <a:p>
            <a:r>
              <a:rPr kumimoji="1" lang="ja-JP" altLang="en-US" dirty="0" smtClean="0"/>
              <a:t>長期運用をどうやって乗り切るか</a:t>
            </a:r>
            <a:r>
              <a:rPr kumimoji="1" lang="en-US" altLang="ja-JP" dirty="0" smtClean="0"/>
              <a:t>?</a:t>
            </a:r>
          </a:p>
          <a:p>
            <a:pPr lvl="1"/>
            <a:r>
              <a:rPr lang="ja-JP" altLang="en-US" dirty="0" smtClean="0"/>
              <a:t>セキュリティフィックスを継続的に適用する必要がある．</a:t>
            </a:r>
            <a:r>
              <a:rPr lang="en-US" altLang="ja-JP" dirty="0" err="1" smtClean="0"/>
              <a:t>IdP</a:t>
            </a:r>
            <a:r>
              <a:rPr lang="en-US" altLang="ja-JP" dirty="0" smtClean="0"/>
              <a:t> </a:t>
            </a:r>
            <a:r>
              <a:rPr lang="ja-JP" altLang="en-US" dirty="0"/>
              <a:t>の</a:t>
            </a:r>
            <a:r>
              <a:rPr lang="ja-JP" altLang="en-US" dirty="0" smtClean="0"/>
              <a:t>更新が必要になる場合も．</a:t>
            </a:r>
            <a:endParaRPr lang="en-US" altLang="ja-JP" dirty="0" smtClean="0"/>
          </a:p>
          <a:p>
            <a:pPr lvl="1"/>
            <a:r>
              <a:rPr lang="ja-JP" altLang="en-US" dirty="0"/>
              <a:t>対応方法</a:t>
            </a:r>
            <a:endParaRPr lang="en-US" altLang="ja-JP" dirty="0" smtClean="0"/>
          </a:p>
          <a:p>
            <a:pPr lvl="2"/>
            <a:r>
              <a:rPr kumimoji="1" lang="en-US" altLang="ja-JP" dirty="0" err="1" smtClean="0"/>
              <a:t>Debian</a:t>
            </a:r>
            <a:r>
              <a:rPr kumimoji="1" lang="en-US" altLang="ja-JP" dirty="0" smtClean="0"/>
              <a:t> GNU/Linux </a:t>
            </a:r>
            <a:r>
              <a:rPr kumimoji="1" lang="ja-JP" altLang="en-US" dirty="0" smtClean="0"/>
              <a:t>の安定版を採用．</a:t>
            </a:r>
            <a:endParaRPr kumimoji="1" lang="en-US" altLang="ja-JP" dirty="0" smtClean="0"/>
          </a:p>
          <a:p>
            <a:pPr lvl="2"/>
            <a:r>
              <a:rPr lang="en-US" altLang="ja-JP" dirty="0" err="1" smtClean="0"/>
              <a:t>IdP</a:t>
            </a:r>
            <a:r>
              <a:rPr lang="en-US" altLang="ja-JP" dirty="0" smtClean="0"/>
              <a:t> </a:t>
            </a:r>
            <a:r>
              <a:rPr lang="ja-JP" altLang="en-US" dirty="0" smtClean="0"/>
              <a:t>を </a:t>
            </a:r>
            <a:r>
              <a:rPr lang="en-US" altLang="ja-JP" dirty="0" err="1" smtClean="0"/>
              <a:t>Debian</a:t>
            </a:r>
            <a:r>
              <a:rPr lang="en-US" altLang="ja-JP" dirty="0" smtClean="0"/>
              <a:t> </a:t>
            </a:r>
            <a:r>
              <a:rPr lang="ja-JP" altLang="en-US" dirty="0" smtClean="0"/>
              <a:t>パッケージ化．更新手順を明文化．</a:t>
            </a:r>
            <a:endParaRPr kumimoji="1" lang="en-US" altLang="ja-JP" dirty="0" smtClean="0"/>
          </a:p>
          <a:p>
            <a:r>
              <a:rPr kumimoji="1" lang="ja-JP" altLang="en-US" dirty="0" smtClean="0"/>
              <a:t>可用性をどうやって確保するか</a:t>
            </a:r>
            <a:r>
              <a:rPr kumimoji="1" lang="en-US" altLang="ja-JP" dirty="0" smtClean="0"/>
              <a:t>?</a:t>
            </a:r>
          </a:p>
          <a:p>
            <a:pPr lvl="1"/>
            <a:r>
              <a:rPr lang="ja-JP" altLang="en-US" dirty="0" smtClean="0"/>
              <a:t>本来なら，</a:t>
            </a:r>
            <a:r>
              <a:rPr lang="en-US" altLang="ja-JP" dirty="0" err="1" smtClean="0"/>
              <a:t>IdP</a:t>
            </a:r>
            <a:r>
              <a:rPr lang="ja-JP" altLang="en-US" dirty="0" smtClean="0"/>
              <a:t>の冗長化で対応するべき．</a:t>
            </a:r>
            <a:r>
              <a:rPr lang="en-US" altLang="ja-JP" dirty="0" smtClean="0">
                <a:hlinkClick r:id="rId2"/>
              </a:rPr>
              <a:t>https</a:t>
            </a:r>
            <a:r>
              <a:rPr lang="en-US" altLang="ja-JP" dirty="0">
                <a:hlinkClick r:id="rId2"/>
              </a:rPr>
              <a:t>://meatwiki.nii.ac.jp/confluence/display/GakuNinShare/IdPClustering</a:t>
            </a:r>
            <a:endParaRPr kumimoji="1" lang="en-US" altLang="ja-JP" dirty="0" smtClean="0"/>
          </a:p>
          <a:p>
            <a:pPr lvl="1"/>
            <a:r>
              <a:rPr lang="ja-JP" altLang="en-US" dirty="0" smtClean="0"/>
              <a:t>実装の容易さを優先．単純に物理サーバを</a:t>
            </a:r>
            <a:r>
              <a:rPr lang="en-US" altLang="ja-JP" dirty="0" smtClean="0"/>
              <a:t>2</a:t>
            </a:r>
            <a:r>
              <a:rPr lang="ja-JP" altLang="en-US" dirty="0" smtClean="0"/>
              <a:t>台用意し，</a:t>
            </a:r>
            <a:r>
              <a:rPr kumimoji="1" lang="en-US" altLang="ja-JP" dirty="0" smtClean="0"/>
              <a:t>Heartbeat </a:t>
            </a:r>
            <a:r>
              <a:rPr kumimoji="1" lang="ja-JP" altLang="en-US" dirty="0" smtClean="0"/>
              <a:t>でサービス用</a:t>
            </a:r>
            <a:r>
              <a:rPr kumimoji="1" lang="en-US" altLang="ja-JP" dirty="0" smtClean="0"/>
              <a:t>IP</a:t>
            </a:r>
            <a:r>
              <a:rPr kumimoji="1" lang="ja-JP" altLang="en-US" dirty="0" smtClean="0"/>
              <a:t>を取り合うように設定．</a:t>
            </a:r>
            <a:endParaRPr kumimoji="1" lang="ja-JP" altLang="en-US" dirty="0"/>
          </a:p>
        </p:txBody>
      </p:sp>
    </p:spTree>
    <p:extLst>
      <p:ext uri="{BB962C8B-B14F-4D97-AF65-F5344CB8AC3E}">
        <p14:creationId xmlns:p14="http://schemas.microsoft.com/office/powerpoint/2010/main" val="1638168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tsuchiya\AppData\Local\Microsoft\Windows\Temporary Internet Files\Content.IE5\C7NQFU12\MC9003082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3401880"/>
            <a:ext cx="1080120" cy="891216"/>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グループ化 12"/>
          <p:cNvGrpSpPr/>
          <p:nvPr/>
        </p:nvGrpSpPr>
        <p:grpSpPr>
          <a:xfrm>
            <a:off x="1193717" y="2041191"/>
            <a:ext cx="1968809" cy="1101518"/>
            <a:chOff x="1331730" y="2183466"/>
            <a:chExt cx="1968809" cy="1101518"/>
          </a:xfrm>
        </p:grpSpPr>
        <p:pic>
          <p:nvPicPr>
            <p:cNvPr id="1027" name="Picture 3" descr="C:\Users\tsuchiya\AppData\Local\Microsoft\Windows\Temporary Internet Files\Content.IE5\WYGQNLEW\MC90004001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6343" y="2420888"/>
              <a:ext cx="939580" cy="86409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331730" y="2183466"/>
              <a:ext cx="1968809" cy="276999"/>
            </a:xfrm>
            <a:prstGeom prst="rect">
              <a:avLst/>
            </a:prstGeom>
            <a:noFill/>
          </p:spPr>
          <p:txBody>
            <a:bodyPr wrap="none" rtlCol="0">
              <a:spAutoFit/>
            </a:bodyPr>
            <a:lstStyle/>
            <a:p>
              <a:pPr algn="ctr"/>
              <a:r>
                <a:rPr kumimoji="1" lang="ja-JP" altLang="en-US" sz="1200" dirty="0" smtClean="0"/>
                <a:t>電子ジャーナル</a:t>
              </a:r>
              <a:r>
                <a:rPr lang="ja-JP" altLang="en-US" sz="1200" dirty="0" smtClean="0"/>
                <a:t>提供事業者</a:t>
              </a:r>
              <a:endParaRPr kumimoji="1" lang="ja-JP" altLang="en-US" sz="1200" dirty="0"/>
            </a:p>
          </p:txBody>
        </p:sp>
      </p:grpSp>
      <p:grpSp>
        <p:nvGrpSpPr>
          <p:cNvPr id="16" name="グループ化 15"/>
          <p:cNvGrpSpPr/>
          <p:nvPr/>
        </p:nvGrpSpPr>
        <p:grpSpPr>
          <a:xfrm>
            <a:off x="585098" y="4942909"/>
            <a:ext cx="1034574" cy="1109737"/>
            <a:chOff x="683569" y="5085184"/>
            <a:chExt cx="1034574" cy="1109737"/>
          </a:xfrm>
        </p:grpSpPr>
        <p:pic>
          <p:nvPicPr>
            <p:cNvPr id="1030" name="Picture 6"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98" y="5085184"/>
              <a:ext cx="681917" cy="69615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683569" y="5733256"/>
              <a:ext cx="1034574" cy="461665"/>
            </a:xfrm>
            <a:prstGeom prst="rect">
              <a:avLst/>
            </a:prstGeom>
            <a:noFill/>
          </p:spPr>
          <p:txBody>
            <a:bodyPr wrap="square" rtlCol="0">
              <a:spAutoFit/>
            </a:bodyPr>
            <a:lstStyle/>
            <a:p>
              <a:r>
                <a:rPr lang="ja-JP" altLang="en-US" sz="1200" dirty="0" smtClean="0"/>
                <a:t>学内にいる教職員・学生</a:t>
              </a:r>
              <a:endParaRPr kumimoji="1" lang="ja-JP" altLang="en-US" sz="1200" dirty="0"/>
            </a:p>
          </p:txBody>
        </p:sp>
      </p:grpSp>
      <p:cxnSp>
        <p:nvCxnSpPr>
          <p:cNvPr id="7" name="直線矢印コネクタ 6"/>
          <p:cNvCxnSpPr>
            <a:stCxn id="1030" idx="0"/>
          </p:cNvCxnSpPr>
          <p:nvPr/>
        </p:nvCxnSpPr>
        <p:spPr>
          <a:xfrm flipV="1">
            <a:off x="1102386" y="3142709"/>
            <a:ext cx="1066887" cy="180020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79512" y="3611630"/>
            <a:ext cx="1518171" cy="646331"/>
          </a:xfrm>
          <a:prstGeom prst="rect">
            <a:avLst/>
          </a:prstGeom>
          <a:noFill/>
        </p:spPr>
        <p:txBody>
          <a:bodyPr wrap="square" rtlCol="0">
            <a:spAutoFit/>
          </a:bodyPr>
          <a:lstStyle/>
          <a:p>
            <a:r>
              <a:rPr kumimoji="1" lang="en-US" altLang="ja-JP" sz="1200" dirty="0" smtClean="0"/>
              <a:t>IP</a:t>
            </a:r>
            <a:r>
              <a:rPr kumimoji="1" lang="ja-JP" altLang="en-US" sz="1200" dirty="0" smtClean="0"/>
              <a:t>アドレスで利用者を判定し，</a:t>
            </a:r>
            <a:r>
              <a:rPr lang="ja-JP" altLang="en-US" sz="1200" dirty="0" smtClean="0"/>
              <a:t>アクセスを</a:t>
            </a:r>
            <a:r>
              <a:rPr lang="ja-JP" altLang="en-US" sz="1200" dirty="0"/>
              <a:t>許可</a:t>
            </a:r>
            <a:endParaRPr kumimoji="1" lang="ja-JP" altLang="en-US" sz="1200" dirty="0"/>
          </a:p>
        </p:txBody>
      </p:sp>
      <p:grpSp>
        <p:nvGrpSpPr>
          <p:cNvPr id="17" name="グループ化 16"/>
          <p:cNvGrpSpPr/>
          <p:nvPr/>
        </p:nvGrpSpPr>
        <p:grpSpPr>
          <a:xfrm>
            <a:off x="2633787" y="4942909"/>
            <a:ext cx="1034574" cy="1109737"/>
            <a:chOff x="2771800" y="5085184"/>
            <a:chExt cx="1034574" cy="1109737"/>
          </a:xfrm>
        </p:grpSpPr>
        <p:pic>
          <p:nvPicPr>
            <p:cNvPr id="14" name="Picture 6"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8129" y="5085184"/>
              <a:ext cx="681917" cy="696152"/>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2771800" y="5733256"/>
              <a:ext cx="1034574" cy="461665"/>
            </a:xfrm>
            <a:prstGeom prst="rect">
              <a:avLst/>
            </a:prstGeom>
            <a:noFill/>
          </p:spPr>
          <p:txBody>
            <a:bodyPr wrap="square" rtlCol="0">
              <a:spAutoFit/>
            </a:bodyPr>
            <a:lstStyle/>
            <a:p>
              <a:r>
                <a:rPr lang="ja-JP" altLang="en-US" sz="1200" dirty="0"/>
                <a:t>学外</a:t>
              </a:r>
              <a:r>
                <a:rPr lang="ja-JP" altLang="en-US" sz="1200" dirty="0" smtClean="0"/>
                <a:t>にいる教職員・学生</a:t>
              </a:r>
              <a:endParaRPr kumimoji="1" lang="ja-JP" altLang="en-US" sz="1200" dirty="0"/>
            </a:p>
          </p:txBody>
        </p:sp>
      </p:grpSp>
      <p:cxnSp>
        <p:nvCxnSpPr>
          <p:cNvPr id="12" name="直線矢印コネクタ 11"/>
          <p:cNvCxnSpPr>
            <a:stCxn id="14" idx="0"/>
            <a:endCxn id="1027" idx="2"/>
          </p:cNvCxnSpPr>
          <p:nvPr/>
        </p:nvCxnSpPr>
        <p:spPr>
          <a:xfrm flipH="1" flipV="1">
            <a:off x="2178120" y="3142709"/>
            <a:ext cx="972955" cy="1800200"/>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2705795" y="3574757"/>
            <a:ext cx="1518171" cy="646331"/>
          </a:xfrm>
          <a:prstGeom prst="rect">
            <a:avLst/>
          </a:prstGeom>
          <a:noFill/>
        </p:spPr>
        <p:txBody>
          <a:bodyPr wrap="square" rtlCol="0">
            <a:spAutoFit/>
          </a:bodyPr>
          <a:lstStyle/>
          <a:p>
            <a:r>
              <a:rPr kumimoji="1" lang="en-US" altLang="ja-JP" sz="1200" dirty="0" smtClean="0"/>
              <a:t>IP</a:t>
            </a:r>
            <a:r>
              <a:rPr kumimoji="1" lang="ja-JP" altLang="en-US" sz="1200" dirty="0" smtClean="0"/>
              <a:t>アドレスで利用者を判定しているため，</a:t>
            </a:r>
            <a:r>
              <a:rPr lang="ja-JP" altLang="en-US" sz="1200" dirty="0" smtClean="0"/>
              <a:t>アクセスできない</a:t>
            </a:r>
            <a:endParaRPr kumimoji="1" lang="ja-JP" altLang="en-US" sz="1200" dirty="0"/>
          </a:p>
        </p:txBody>
      </p:sp>
      <p:sp>
        <p:nvSpPr>
          <p:cNvPr id="18" name="テキスト ボックス 17"/>
          <p:cNvSpPr txBox="1"/>
          <p:nvPr/>
        </p:nvSpPr>
        <p:spPr>
          <a:xfrm>
            <a:off x="539552" y="6095037"/>
            <a:ext cx="3168504" cy="646331"/>
          </a:xfrm>
          <a:prstGeom prst="rect">
            <a:avLst/>
          </a:prstGeom>
          <a:solidFill>
            <a:schemeClr val="accent4">
              <a:lumMod val="60000"/>
              <a:lumOff val="40000"/>
            </a:schemeClr>
          </a:solidFill>
          <a:ln>
            <a:noFill/>
          </a:ln>
        </p:spPr>
        <p:txBody>
          <a:bodyPr wrap="square" rtlCol="0">
            <a:spAutoFit/>
          </a:bodyPr>
          <a:lstStyle/>
          <a:p>
            <a:r>
              <a:rPr kumimoji="1" lang="ja-JP" altLang="en-US" dirty="0" smtClean="0"/>
              <a:t>出張中や在宅時にはアクセスできず，大変不便！</a:t>
            </a:r>
            <a:endParaRPr kumimoji="1" lang="ja-JP" altLang="en-US" dirty="0"/>
          </a:p>
        </p:txBody>
      </p:sp>
      <p:grpSp>
        <p:nvGrpSpPr>
          <p:cNvPr id="25" name="グループ化 24"/>
          <p:cNvGrpSpPr/>
          <p:nvPr/>
        </p:nvGrpSpPr>
        <p:grpSpPr>
          <a:xfrm>
            <a:off x="4563822" y="2048890"/>
            <a:ext cx="2273379" cy="1093819"/>
            <a:chOff x="1179446" y="2191165"/>
            <a:chExt cx="2273379" cy="1093819"/>
          </a:xfrm>
        </p:grpSpPr>
        <p:pic>
          <p:nvPicPr>
            <p:cNvPr id="26" name="Picture 3" descr="C:\Users\tsuchiya\AppData\Local\Microsoft\Windows\Temporary Internet Files\Content.IE5\WYGQNLEW\MC90004001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6343" y="2420888"/>
              <a:ext cx="939580" cy="864096"/>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1179446" y="2191165"/>
              <a:ext cx="2273379" cy="276999"/>
            </a:xfrm>
            <a:prstGeom prst="rect">
              <a:avLst/>
            </a:prstGeom>
            <a:noFill/>
          </p:spPr>
          <p:txBody>
            <a:bodyPr wrap="none" rtlCol="0">
              <a:spAutoFit/>
            </a:bodyPr>
            <a:lstStyle/>
            <a:p>
              <a:pPr algn="ctr"/>
              <a:r>
                <a:rPr kumimoji="1" lang="ja-JP" altLang="en-US" sz="1200" dirty="0" smtClean="0"/>
                <a:t>電子ジャーナル</a:t>
              </a:r>
              <a:r>
                <a:rPr lang="ja-JP" altLang="en-US" sz="1200" dirty="0" smtClean="0"/>
                <a:t>提供事業者（</a:t>
              </a:r>
              <a:r>
                <a:rPr lang="en-US" altLang="ja-JP" sz="1200" dirty="0" smtClean="0"/>
                <a:t>SP</a:t>
              </a:r>
              <a:r>
                <a:rPr lang="ja-JP" altLang="en-US" sz="1200" dirty="0" smtClean="0"/>
                <a:t>）</a:t>
              </a:r>
              <a:endParaRPr lang="en-US" altLang="ja-JP" sz="1200" dirty="0" smtClean="0"/>
            </a:p>
          </p:txBody>
        </p:sp>
      </p:grpSp>
      <p:grpSp>
        <p:nvGrpSpPr>
          <p:cNvPr id="28" name="グループ化 27"/>
          <p:cNvGrpSpPr/>
          <p:nvPr/>
        </p:nvGrpSpPr>
        <p:grpSpPr>
          <a:xfrm>
            <a:off x="5184525" y="5024209"/>
            <a:ext cx="1034574" cy="925071"/>
            <a:chOff x="683569" y="5085184"/>
            <a:chExt cx="1034574" cy="925071"/>
          </a:xfrm>
        </p:grpSpPr>
        <p:pic>
          <p:nvPicPr>
            <p:cNvPr id="29" name="Picture 6"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98" y="5085184"/>
              <a:ext cx="681917" cy="696152"/>
            </a:xfrm>
            <a:prstGeom prst="rect">
              <a:avLst/>
            </a:prstGeom>
            <a:noFill/>
            <a:extLst>
              <a:ext uri="{909E8E84-426E-40DD-AFC4-6F175D3DCCD1}">
                <a14:hiddenFill xmlns:a14="http://schemas.microsoft.com/office/drawing/2010/main">
                  <a:solidFill>
                    <a:srgbClr val="FFFFFF"/>
                  </a:solidFill>
                </a14:hiddenFill>
              </a:ext>
            </a:extLst>
          </p:spPr>
        </p:pic>
        <p:sp>
          <p:nvSpPr>
            <p:cNvPr id="30" name="テキスト ボックス 29"/>
            <p:cNvSpPr txBox="1"/>
            <p:nvPr/>
          </p:nvSpPr>
          <p:spPr>
            <a:xfrm>
              <a:off x="683569" y="5733256"/>
              <a:ext cx="1034574" cy="276999"/>
            </a:xfrm>
            <a:prstGeom prst="rect">
              <a:avLst/>
            </a:prstGeom>
            <a:noFill/>
          </p:spPr>
          <p:txBody>
            <a:bodyPr wrap="square" rtlCol="0">
              <a:spAutoFit/>
            </a:bodyPr>
            <a:lstStyle/>
            <a:p>
              <a:r>
                <a:rPr lang="ja-JP" altLang="en-US" sz="1200" dirty="0" smtClean="0"/>
                <a:t>教職員・学生</a:t>
              </a:r>
              <a:endParaRPr kumimoji="1" lang="ja-JP" altLang="en-US" sz="1200" dirty="0"/>
            </a:p>
          </p:txBody>
        </p:sp>
      </p:grpSp>
      <p:sp>
        <p:nvSpPr>
          <p:cNvPr id="19" name="テキスト ボックス 18"/>
          <p:cNvSpPr txBox="1"/>
          <p:nvPr/>
        </p:nvSpPr>
        <p:spPr>
          <a:xfrm>
            <a:off x="7768872" y="4257961"/>
            <a:ext cx="1115616" cy="646331"/>
          </a:xfrm>
          <a:prstGeom prst="rect">
            <a:avLst/>
          </a:prstGeom>
          <a:noFill/>
        </p:spPr>
        <p:txBody>
          <a:bodyPr wrap="square" rtlCol="0">
            <a:spAutoFit/>
          </a:bodyPr>
          <a:lstStyle/>
          <a:p>
            <a:r>
              <a:rPr kumimoji="1" lang="ja-JP" altLang="en-US" sz="1200" dirty="0" smtClean="0"/>
              <a:t>情報メディア基盤センター</a:t>
            </a:r>
            <a:endParaRPr kumimoji="1" lang="en-US" altLang="ja-JP" sz="1200" dirty="0" smtClean="0"/>
          </a:p>
          <a:p>
            <a:r>
              <a:rPr lang="ja-JP" altLang="en-US" sz="1200" dirty="0" smtClean="0"/>
              <a:t>（</a:t>
            </a:r>
            <a:r>
              <a:rPr lang="en-US" altLang="ja-JP" sz="1200" dirty="0" err="1" smtClean="0"/>
              <a:t>IdP</a:t>
            </a:r>
            <a:r>
              <a:rPr lang="ja-JP" altLang="en-US" sz="1200" dirty="0" smtClean="0"/>
              <a:t>）</a:t>
            </a:r>
            <a:endParaRPr kumimoji="1" lang="ja-JP" altLang="en-US" sz="1200" dirty="0"/>
          </a:p>
        </p:txBody>
      </p:sp>
      <p:cxnSp>
        <p:nvCxnSpPr>
          <p:cNvPr id="22" name="直線矢印コネクタ 21"/>
          <p:cNvCxnSpPr/>
          <p:nvPr/>
        </p:nvCxnSpPr>
        <p:spPr>
          <a:xfrm flipH="1" flipV="1">
            <a:off x="5364088" y="3142709"/>
            <a:ext cx="1304" cy="1800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223967" y="4016097"/>
            <a:ext cx="1212129" cy="276999"/>
          </a:xfrm>
          <a:prstGeom prst="rect">
            <a:avLst/>
          </a:prstGeom>
          <a:noFill/>
        </p:spPr>
        <p:txBody>
          <a:bodyPr wrap="square" rtlCol="0">
            <a:spAutoFit/>
          </a:bodyPr>
          <a:lstStyle/>
          <a:p>
            <a:r>
              <a:rPr kumimoji="1" lang="ja-JP" altLang="en-US" sz="1200" dirty="0" smtClean="0"/>
              <a:t>①アクセス</a:t>
            </a:r>
            <a:r>
              <a:rPr lang="ja-JP" altLang="en-US" sz="1200" dirty="0" smtClean="0"/>
              <a:t>申込</a:t>
            </a:r>
            <a:endParaRPr lang="en-US" altLang="ja-JP" sz="1200" dirty="0" smtClean="0"/>
          </a:p>
        </p:txBody>
      </p:sp>
      <p:cxnSp>
        <p:nvCxnSpPr>
          <p:cNvPr id="31" name="直線矢印コネクタ 30"/>
          <p:cNvCxnSpPr>
            <a:stCxn id="26" idx="3"/>
          </p:cNvCxnSpPr>
          <p:nvPr/>
        </p:nvCxnSpPr>
        <p:spPr>
          <a:xfrm>
            <a:off x="6170299" y="2710661"/>
            <a:ext cx="1786077" cy="89922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5940152" y="3216458"/>
            <a:ext cx="1396672" cy="646331"/>
          </a:xfrm>
          <a:prstGeom prst="rect">
            <a:avLst/>
          </a:prstGeom>
          <a:noFill/>
        </p:spPr>
        <p:txBody>
          <a:bodyPr wrap="square" rtlCol="0">
            <a:spAutoFit/>
          </a:bodyPr>
          <a:lstStyle/>
          <a:p>
            <a:r>
              <a:rPr kumimoji="1" lang="ja-JP" altLang="en-US" sz="1200" dirty="0" smtClean="0"/>
              <a:t>②この人は技科大の構成員ですか</a:t>
            </a:r>
            <a:r>
              <a:rPr lang="ja-JP" altLang="en-US" sz="1200" dirty="0" smtClean="0"/>
              <a:t>と問い合わせる</a:t>
            </a:r>
            <a:endParaRPr kumimoji="1" lang="ja-JP" altLang="en-US" sz="1200" dirty="0"/>
          </a:p>
        </p:txBody>
      </p:sp>
      <p:cxnSp>
        <p:nvCxnSpPr>
          <p:cNvPr id="35" name="直線矢印コネクタ 34"/>
          <p:cNvCxnSpPr/>
          <p:nvPr/>
        </p:nvCxnSpPr>
        <p:spPr>
          <a:xfrm flipH="1">
            <a:off x="6170299" y="4365104"/>
            <a:ext cx="1570053" cy="93784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6012160" y="4409236"/>
            <a:ext cx="1409549" cy="461665"/>
          </a:xfrm>
          <a:prstGeom prst="rect">
            <a:avLst/>
          </a:prstGeom>
          <a:noFill/>
        </p:spPr>
        <p:txBody>
          <a:bodyPr wrap="square" rtlCol="0">
            <a:spAutoFit/>
          </a:bodyPr>
          <a:lstStyle/>
          <a:p>
            <a:r>
              <a:rPr kumimoji="1" lang="ja-JP" altLang="en-US" sz="1200" dirty="0" smtClean="0"/>
              <a:t>③ユーザ名とパスワードを要求</a:t>
            </a:r>
            <a:endParaRPr kumimoji="1" lang="ja-JP" altLang="en-US" sz="1200" dirty="0"/>
          </a:p>
        </p:txBody>
      </p:sp>
      <p:sp>
        <p:nvSpPr>
          <p:cNvPr id="40" name="テキスト ボックス 39"/>
          <p:cNvSpPr txBox="1"/>
          <p:nvPr/>
        </p:nvSpPr>
        <p:spPr>
          <a:xfrm>
            <a:off x="6732240" y="5055567"/>
            <a:ext cx="1371355" cy="461665"/>
          </a:xfrm>
          <a:prstGeom prst="rect">
            <a:avLst/>
          </a:prstGeom>
          <a:noFill/>
        </p:spPr>
        <p:txBody>
          <a:bodyPr wrap="square" rtlCol="0">
            <a:spAutoFit/>
          </a:bodyPr>
          <a:lstStyle/>
          <a:p>
            <a:r>
              <a:rPr kumimoji="1" lang="ja-JP" altLang="en-US" sz="1200" dirty="0" smtClean="0"/>
              <a:t>④ユーザ名とパスワードを入力</a:t>
            </a:r>
            <a:endParaRPr kumimoji="1" lang="ja-JP" altLang="en-US" sz="1200" dirty="0"/>
          </a:p>
        </p:txBody>
      </p:sp>
      <p:cxnSp>
        <p:nvCxnSpPr>
          <p:cNvPr id="46" name="直線矢印コネクタ 45"/>
          <p:cNvCxnSpPr/>
          <p:nvPr/>
        </p:nvCxnSpPr>
        <p:spPr>
          <a:xfrm>
            <a:off x="6219099" y="2603520"/>
            <a:ext cx="1786077" cy="899229"/>
          </a:xfrm>
          <a:prstGeom prst="straightConnector1">
            <a:avLst/>
          </a:prstGeom>
          <a:ln w="28575">
            <a:headEnd type="arrow"/>
            <a:tailEnd type="non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048506" y="2607295"/>
            <a:ext cx="1411926" cy="461665"/>
          </a:xfrm>
          <a:prstGeom prst="rect">
            <a:avLst/>
          </a:prstGeom>
          <a:noFill/>
        </p:spPr>
        <p:txBody>
          <a:bodyPr wrap="square" rtlCol="0">
            <a:spAutoFit/>
          </a:bodyPr>
          <a:lstStyle/>
          <a:p>
            <a:r>
              <a:rPr kumimoji="1" lang="ja-JP" altLang="en-US" sz="1200" dirty="0" smtClean="0"/>
              <a:t>⑤確かに技科大の構成員ですと回答</a:t>
            </a:r>
            <a:endParaRPr kumimoji="1" lang="ja-JP" altLang="en-US" sz="1200" dirty="0"/>
          </a:p>
        </p:txBody>
      </p:sp>
      <p:cxnSp>
        <p:nvCxnSpPr>
          <p:cNvPr id="48" name="直線矢印コネクタ 47"/>
          <p:cNvCxnSpPr/>
          <p:nvPr/>
        </p:nvCxnSpPr>
        <p:spPr>
          <a:xfrm flipH="1" flipV="1">
            <a:off x="5484485" y="3142709"/>
            <a:ext cx="1304" cy="1800200"/>
          </a:xfrm>
          <a:prstGeom prst="straightConnector1">
            <a:avLst/>
          </a:prstGeom>
          <a:ln w="28575">
            <a:headEnd type="arrow"/>
            <a:tailEnd type="none"/>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5436096" y="4016097"/>
            <a:ext cx="1188146" cy="276999"/>
          </a:xfrm>
          <a:prstGeom prst="rect">
            <a:avLst/>
          </a:prstGeom>
          <a:noFill/>
        </p:spPr>
        <p:txBody>
          <a:bodyPr wrap="none" rtlCol="0">
            <a:spAutoFit/>
          </a:bodyPr>
          <a:lstStyle/>
          <a:p>
            <a:r>
              <a:rPr lang="ja-JP" altLang="en-US" sz="1200" dirty="0"/>
              <a:t>⑥</a:t>
            </a:r>
            <a:r>
              <a:rPr kumimoji="1" lang="ja-JP" altLang="en-US" sz="1200" dirty="0" smtClean="0"/>
              <a:t>アクセス許可</a:t>
            </a:r>
            <a:endParaRPr kumimoji="1" lang="ja-JP" altLang="en-US" sz="1200" dirty="0"/>
          </a:p>
        </p:txBody>
      </p:sp>
      <p:cxnSp>
        <p:nvCxnSpPr>
          <p:cNvPr id="52" name="直線矢印コネクタ 51"/>
          <p:cNvCxnSpPr/>
          <p:nvPr/>
        </p:nvCxnSpPr>
        <p:spPr>
          <a:xfrm flipH="1">
            <a:off x="6156176" y="4507379"/>
            <a:ext cx="1570053" cy="937845"/>
          </a:xfrm>
          <a:prstGeom prst="straightConnector1">
            <a:avLst/>
          </a:prstGeom>
          <a:ln w="28575">
            <a:headEnd type="arrow"/>
            <a:tailEnd type="non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236419" y="1556792"/>
            <a:ext cx="2031325" cy="461665"/>
          </a:xfrm>
          <a:prstGeom prst="rect">
            <a:avLst/>
          </a:prstGeom>
          <a:solidFill>
            <a:schemeClr val="accent2">
              <a:lumMod val="20000"/>
              <a:lumOff val="80000"/>
            </a:schemeClr>
          </a:solidFill>
        </p:spPr>
        <p:txBody>
          <a:bodyPr wrap="none" rtlCol="0">
            <a:spAutoFit/>
          </a:bodyPr>
          <a:lstStyle/>
          <a:p>
            <a:r>
              <a:rPr kumimoji="1" lang="ja-JP" altLang="en-US" sz="2400" dirty="0" smtClean="0"/>
              <a:t>「学認」参加前</a:t>
            </a:r>
            <a:endParaRPr kumimoji="1" lang="ja-JP" altLang="en-US" sz="2400" dirty="0"/>
          </a:p>
        </p:txBody>
      </p:sp>
      <p:sp>
        <p:nvSpPr>
          <p:cNvPr id="54" name="テキスト ボックス 53"/>
          <p:cNvSpPr txBox="1"/>
          <p:nvPr/>
        </p:nvSpPr>
        <p:spPr>
          <a:xfrm>
            <a:off x="4628907" y="1556792"/>
            <a:ext cx="2031325" cy="461665"/>
          </a:xfrm>
          <a:prstGeom prst="rect">
            <a:avLst/>
          </a:prstGeom>
          <a:solidFill>
            <a:schemeClr val="accent5">
              <a:lumMod val="20000"/>
              <a:lumOff val="80000"/>
            </a:schemeClr>
          </a:solidFill>
        </p:spPr>
        <p:txBody>
          <a:bodyPr wrap="none" rtlCol="0">
            <a:spAutoFit/>
          </a:bodyPr>
          <a:lstStyle/>
          <a:p>
            <a:r>
              <a:rPr kumimoji="1" lang="ja-JP" altLang="en-US" sz="2400" dirty="0" smtClean="0"/>
              <a:t>「学認」参加</a:t>
            </a:r>
            <a:r>
              <a:rPr lang="ja-JP" altLang="en-US" sz="2400" dirty="0" smtClean="0"/>
              <a:t>後</a:t>
            </a:r>
            <a:endParaRPr kumimoji="1" lang="ja-JP" altLang="en-US" sz="2400" dirty="0"/>
          </a:p>
        </p:txBody>
      </p:sp>
      <p:cxnSp>
        <p:nvCxnSpPr>
          <p:cNvPr id="47" name="直線コネクタ 46"/>
          <p:cNvCxnSpPr/>
          <p:nvPr/>
        </p:nvCxnSpPr>
        <p:spPr>
          <a:xfrm flipH="1">
            <a:off x="4211960" y="1556792"/>
            <a:ext cx="16274" cy="5040560"/>
          </a:xfrm>
          <a:prstGeom prst="line">
            <a:avLst/>
          </a:prstGeom>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4427984" y="6093296"/>
            <a:ext cx="3640165" cy="646331"/>
          </a:xfrm>
          <a:prstGeom prst="rect">
            <a:avLst/>
          </a:prstGeom>
          <a:solidFill>
            <a:schemeClr val="accent3">
              <a:lumMod val="60000"/>
              <a:lumOff val="40000"/>
            </a:schemeClr>
          </a:solidFill>
          <a:ln>
            <a:noFill/>
          </a:ln>
        </p:spPr>
        <p:txBody>
          <a:bodyPr wrap="square" rtlCol="0">
            <a:spAutoFit/>
          </a:bodyPr>
          <a:lstStyle/>
          <a:p>
            <a:r>
              <a:rPr kumimoji="1" lang="ja-JP" altLang="en-US" dirty="0" smtClean="0"/>
              <a:t>出張中や在宅時</a:t>
            </a:r>
            <a:r>
              <a:rPr lang="ja-JP" altLang="en-US" dirty="0" smtClean="0"/>
              <a:t>でも，学内と同様に</a:t>
            </a:r>
            <a:r>
              <a:rPr kumimoji="1" lang="ja-JP" altLang="en-US" dirty="0" smtClean="0"/>
              <a:t>アクセス可能</a:t>
            </a:r>
            <a:endParaRPr kumimoji="1" lang="ja-JP" altLang="en-US" dirty="0"/>
          </a:p>
        </p:txBody>
      </p:sp>
      <p:sp>
        <p:nvSpPr>
          <p:cNvPr id="55" name="乗算記号 54"/>
          <p:cNvSpPr/>
          <p:nvPr/>
        </p:nvSpPr>
        <p:spPr>
          <a:xfrm>
            <a:off x="2939992" y="4014356"/>
            <a:ext cx="817836" cy="854804"/>
          </a:xfrm>
          <a:prstGeom prst="mathMultiply">
            <a:avLst>
              <a:gd name="adj1" fmla="val 786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吹き出し 2"/>
          <p:cNvSpPr/>
          <p:nvPr/>
        </p:nvSpPr>
        <p:spPr>
          <a:xfrm>
            <a:off x="4285327" y="4379914"/>
            <a:ext cx="1006753" cy="562995"/>
          </a:xfrm>
          <a:prstGeom prst="wedgeRoundRectCallout">
            <a:avLst>
              <a:gd name="adj1" fmla="val -3042"/>
              <a:gd name="adj2" fmla="val -7815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個人情報</a:t>
            </a:r>
            <a:r>
              <a:rPr lang="ja-JP" altLang="en-US" sz="1200" dirty="0" smtClean="0"/>
              <a:t>は</a:t>
            </a:r>
            <a:r>
              <a:rPr lang="ja-JP" altLang="en-US" sz="1200" dirty="0"/>
              <a:t>含まない</a:t>
            </a:r>
            <a:endParaRPr kumimoji="1" lang="ja-JP" altLang="en-US" sz="1200" dirty="0"/>
          </a:p>
        </p:txBody>
      </p:sp>
      <p:sp>
        <p:nvSpPr>
          <p:cNvPr id="45" name="角丸四角形吹き出し 44"/>
          <p:cNvSpPr/>
          <p:nvPr/>
        </p:nvSpPr>
        <p:spPr>
          <a:xfrm>
            <a:off x="7501799" y="1898192"/>
            <a:ext cx="1006753" cy="562995"/>
          </a:xfrm>
          <a:prstGeom prst="wedgeRoundRectCallout">
            <a:avLst>
              <a:gd name="adj1" fmla="val -36751"/>
              <a:gd name="adj2" fmla="val 77570"/>
              <a:gd name="adj3" fmla="val 16667"/>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個人</a:t>
            </a:r>
            <a:r>
              <a:rPr lang="ja-JP" altLang="en-US" sz="1200" dirty="0" smtClean="0"/>
              <a:t>情報を含む</a:t>
            </a:r>
            <a:endParaRPr kumimoji="1" lang="ja-JP" altLang="en-US" sz="1200" dirty="0"/>
          </a:p>
        </p:txBody>
      </p:sp>
      <p:sp>
        <p:nvSpPr>
          <p:cNvPr id="6" name="タイトル 5"/>
          <p:cNvSpPr>
            <a:spLocks noGrp="1"/>
          </p:cNvSpPr>
          <p:nvPr>
            <p:ph type="title"/>
          </p:nvPr>
        </p:nvSpPr>
        <p:spPr/>
        <p:txBody>
          <a:bodyPr/>
          <a:lstStyle/>
          <a:p>
            <a:r>
              <a:rPr lang="ja-JP" altLang="en-US" dirty="0" smtClean="0"/>
              <a:t>学認参加による個人情報の第</a:t>
            </a:r>
            <a:r>
              <a:rPr lang="en-US" altLang="ja-JP" dirty="0" smtClean="0"/>
              <a:t>3</a:t>
            </a:r>
            <a:r>
              <a:rPr lang="ja-JP" altLang="en-US" dirty="0" smtClean="0"/>
              <a:t>者への送信</a:t>
            </a:r>
            <a:endParaRPr kumimoji="1" lang="ja-JP" altLang="en-US" dirty="0"/>
          </a:p>
        </p:txBody>
      </p:sp>
    </p:spTree>
    <p:extLst>
      <p:ext uri="{BB962C8B-B14F-4D97-AF65-F5344CB8AC3E}">
        <p14:creationId xmlns:p14="http://schemas.microsoft.com/office/powerpoint/2010/main" val="1606060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eduPersonTargetedId</a:t>
            </a:r>
            <a:r>
              <a:rPr lang="en-US" altLang="ja-JP" dirty="0" smtClean="0"/>
              <a:t> </a:t>
            </a:r>
            <a:r>
              <a:rPr lang="ja-JP" altLang="en-US" dirty="0" smtClean="0"/>
              <a:t>が問題</a:t>
            </a:r>
            <a:endParaRPr kumimoji="1" lang="ja-JP" altLang="en-US" dirty="0"/>
          </a:p>
        </p:txBody>
      </p:sp>
      <p:sp>
        <p:nvSpPr>
          <p:cNvPr id="3" name="コンテンツ プレースホルダー 2"/>
          <p:cNvSpPr>
            <a:spLocks noGrp="1"/>
          </p:cNvSpPr>
          <p:nvPr>
            <p:ph idx="1"/>
          </p:nvPr>
        </p:nvSpPr>
        <p:spPr/>
        <p:txBody>
          <a:bodyPr>
            <a:noAutofit/>
          </a:bodyPr>
          <a:lstStyle/>
          <a:p>
            <a:r>
              <a:rPr kumimoji="1" lang="ja-JP" altLang="en-US" sz="1800" dirty="0" smtClean="0"/>
              <a:t>サービス提供者（前ページの例では，電子ジャーナル提供事業者）は，「技科大の構成員である」という情報だけでなく，構成員を区別する情報が必要．</a:t>
            </a:r>
            <a:endParaRPr kumimoji="1" lang="en-US" altLang="ja-JP" sz="1800" dirty="0" smtClean="0"/>
          </a:p>
          <a:p>
            <a:pPr lvl="1"/>
            <a:r>
              <a:rPr lang="ja-JP" altLang="en-US" sz="1600" dirty="0"/>
              <a:t>例えば</a:t>
            </a:r>
            <a:r>
              <a:rPr lang="ja-JP" altLang="en-US" sz="1600" dirty="0" smtClean="0"/>
              <a:t>，過去に閲覧した論文のリストを保存しておいて，関連文献を推薦するなどのサービスを提供するためには，構成員を区別しておく必要がある．</a:t>
            </a:r>
            <a:endParaRPr lang="en-US" altLang="ja-JP" sz="1600" dirty="0" smtClean="0"/>
          </a:p>
          <a:p>
            <a:r>
              <a:rPr lang="ja-JP" altLang="en-US" sz="1800" dirty="0" smtClean="0"/>
              <a:t>学内のサービスでは，学籍番号や職員番号を使うことができるが，学外のサービス提供者に対しては提供できない．</a:t>
            </a:r>
            <a:endParaRPr lang="en-US" altLang="ja-JP" sz="1800" dirty="0" smtClean="0"/>
          </a:p>
          <a:p>
            <a:r>
              <a:rPr lang="ja-JP" altLang="en-US" sz="1800" dirty="0"/>
              <a:t>そこ</a:t>
            </a:r>
            <a:r>
              <a:rPr lang="ja-JP" altLang="en-US" sz="1800" dirty="0" smtClean="0"/>
              <a:t>で，学籍番号や職員番号を，</a:t>
            </a:r>
            <a:r>
              <a:rPr lang="en-US" altLang="ja-JP" sz="1800" dirty="0" smtClean="0"/>
              <a:t>1</a:t>
            </a:r>
            <a:r>
              <a:rPr lang="ja-JP" altLang="en-US" sz="1800" dirty="0" smtClean="0"/>
              <a:t>方向ハッシュ関数により暗号化してから送信する．</a:t>
            </a:r>
            <a:endParaRPr lang="en-US" altLang="ja-JP" sz="1800" dirty="0" smtClean="0"/>
          </a:p>
          <a:p>
            <a:pPr lvl="1"/>
            <a:r>
              <a:rPr lang="ja-JP" altLang="en-US" sz="1600" dirty="0"/>
              <a:t>学外</a:t>
            </a:r>
            <a:r>
              <a:rPr lang="ja-JP" altLang="en-US" sz="1600" dirty="0" smtClean="0"/>
              <a:t>の</a:t>
            </a:r>
            <a:r>
              <a:rPr lang="ja-JP" altLang="en-US" sz="1600" dirty="0"/>
              <a:t>サービス提供者</a:t>
            </a:r>
            <a:r>
              <a:rPr lang="ja-JP" altLang="en-US" sz="1600" dirty="0" smtClean="0"/>
              <a:t>は，学籍番号や職員番号を取り出すことはできない．同じユーザがアクセスしてきたということが分かるだけ．</a:t>
            </a:r>
            <a:endParaRPr lang="en-US" altLang="ja-JP" sz="1600" dirty="0" smtClean="0"/>
          </a:p>
          <a:p>
            <a:pPr lvl="1"/>
            <a:r>
              <a:rPr lang="ja-JP" altLang="en-US" sz="1600" dirty="0" smtClean="0"/>
              <a:t>サービス提供者毎に異なる暗号化を行う．そのため，複数のサービス提供者が結託しても，サービス間で利用者を特定することはできない．</a:t>
            </a:r>
            <a:endParaRPr lang="en-US" altLang="ja-JP" sz="1600" dirty="0" smtClean="0"/>
          </a:p>
          <a:p>
            <a:r>
              <a:rPr lang="ja-JP" altLang="en-US" sz="1800" dirty="0" smtClean="0"/>
              <a:t>上記のように暗号化された番号であっても，「独立</a:t>
            </a:r>
            <a:r>
              <a:rPr lang="ja-JP" altLang="en-US" sz="1800" dirty="0"/>
              <a:t>行政法人等の保有する個人情報保護に</a:t>
            </a:r>
            <a:r>
              <a:rPr lang="ja-JP" altLang="en-US" sz="1800" dirty="0" smtClean="0"/>
              <a:t>関する法律」が定める個人情報に該当する可能性がある．</a:t>
            </a:r>
            <a:endParaRPr lang="en-US" altLang="ja-JP" sz="1800" dirty="0" smtClean="0"/>
          </a:p>
          <a:p>
            <a:r>
              <a:rPr lang="en-US" altLang="ja-JP" sz="1800" dirty="0" err="1" smtClean="0"/>
              <a:t>eduPersenTargetedId</a:t>
            </a:r>
            <a:r>
              <a:rPr lang="en-US" altLang="ja-JP" sz="1800" dirty="0" smtClean="0"/>
              <a:t> </a:t>
            </a:r>
            <a:r>
              <a:rPr lang="ja-JP" altLang="en-US" sz="1800" dirty="0" smtClean="0"/>
              <a:t>が送信できないと，学認参加の </a:t>
            </a:r>
            <a:r>
              <a:rPr lang="en-US" altLang="ja-JP" sz="1800" dirty="0" smtClean="0"/>
              <a:t>SP </a:t>
            </a:r>
            <a:r>
              <a:rPr lang="ja-JP" altLang="en-US" sz="1800" dirty="0" smtClean="0"/>
              <a:t>はほぼ全滅．</a:t>
            </a:r>
            <a:endParaRPr lang="en-US" altLang="ja-JP" sz="1800" dirty="0" smtClean="0"/>
          </a:p>
          <a:p>
            <a:endParaRPr kumimoji="1" lang="ja-JP" altLang="en-US" sz="1800" dirty="0"/>
          </a:p>
        </p:txBody>
      </p:sp>
    </p:spTree>
    <p:extLst>
      <p:ext uri="{BB962C8B-B14F-4D97-AF65-F5344CB8AC3E}">
        <p14:creationId xmlns:p14="http://schemas.microsoft.com/office/powerpoint/2010/main" val="1845124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t>独立行政法人等の保有する個人情報の保護に関する</a:t>
            </a:r>
            <a:r>
              <a:rPr lang="ja-JP" altLang="en-US" sz="3200" dirty="0" smtClean="0"/>
              <a:t>法律</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1700" dirty="0" smtClean="0"/>
              <a:t>第４条（</a:t>
            </a:r>
            <a:r>
              <a:rPr lang="ja-JP" altLang="en-US" sz="1700" dirty="0"/>
              <a:t>利用目的の明示</a:t>
            </a:r>
            <a:r>
              <a:rPr lang="ja-JP" altLang="en-US" sz="1700" dirty="0" smtClean="0"/>
              <a:t>）</a:t>
            </a:r>
            <a:endParaRPr lang="en-US" altLang="ja-JP" sz="1700" dirty="0" smtClean="0"/>
          </a:p>
          <a:p>
            <a:pPr lvl="1"/>
            <a:r>
              <a:rPr lang="ja-JP" altLang="en-US" sz="1500" dirty="0" smtClean="0"/>
              <a:t>（略）当該</a:t>
            </a:r>
            <a:r>
              <a:rPr lang="ja-JP" altLang="en-US" sz="1500" dirty="0"/>
              <a:t>本人の個人情報を取得するときは、次に掲げる場合を除き、あらかじめ、</a:t>
            </a:r>
            <a:r>
              <a:rPr lang="ja-JP" altLang="en-US" sz="1800" b="1" u="sng" dirty="0">
                <a:solidFill>
                  <a:srgbClr val="FF0000"/>
                </a:solidFill>
              </a:rPr>
              <a:t>本人に対し、その利用目的を明示しなければならない</a:t>
            </a:r>
            <a:r>
              <a:rPr lang="ja-JP" altLang="en-US" sz="1500" dirty="0" smtClean="0"/>
              <a:t>。</a:t>
            </a:r>
            <a:endParaRPr lang="en-US" altLang="ja-JP" sz="1500" dirty="0" smtClean="0"/>
          </a:p>
          <a:p>
            <a:r>
              <a:rPr kumimoji="1" lang="ja-JP" altLang="en-US" sz="1700" dirty="0" smtClean="0"/>
              <a:t>第</a:t>
            </a:r>
            <a:r>
              <a:rPr lang="ja-JP" altLang="en-US" sz="1700" dirty="0" smtClean="0"/>
              <a:t>９</a:t>
            </a:r>
            <a:r>
              <a:rPr kumimoji="1" lang="ja-JP" altLang="en-US" sz="1700" dirty="0" smtClean="0"/>
              <a:t>条</a:t>
            </a:r>
            <a:r>
              <a:rPr lang="ja-JP" altLang="en-US" sz="1700" dirty="0" smtClean="0"/>
              <a:t>（</a:t>
            </a:r>
            <a:r>
              <a:rPr lang="ja-JP" altLang="en-US" sz="1700" dirty="0"/>
              <a:t>利用及び提供の制限） </a:t>
            </a:r>
            <a:endParaRPr kumimoji="1" lang="en-US" altLang="ja-JP" sz="1700" dirty="0" smtClean="0"/>
          </a:p>
          <a:p>
            <a:pPr lvl="1"/>
            <a:r>
              <a:rPr lang="ja-JP" altLang="en-US" sz="1500" dirty="0"/>
              <a:t>独立行政法人等は、法令に基づく場合を</a:t>
            </a:r>
            <a:r>
              <a:rPr lang="ja-JP" altLang="en-US" sz="1500" dirty="0" smtClean="0"/>
              <a:t>除き</a:t>
            </a:r>
            <a:r>
              <a:rPr lang="ja-JP" altLang="en-US" sz="1500" dirty="0"/>
              <a:t>、利用目的以外の目的のために保有個人情報を自ら利用し、又は提供してはならない</a:t>
            </a:r>
            <a:r>
              <a:rPr lang="ja-JP" altLang="en-US" sz="1500" dirty="0" smtClean="0"/>
              <a:t>。</a:t>
            </a:r>
            <a:endParaRPr lang="en-US" altLang="ja-JP" sz="1500" dirty="0" smtClean="0"/>
          </a:p>
          <a:p>
            <a:pPr lvl="1"/>
            <a:r>
              <a:rPr lang="ja-JP" altLang="en-US" sz="1500" dirty="0"/>
              <a:t>二　前項の規定にかかわらず、独立行政法人等は、次の各号のいずれかに該当すると認めるときは、利用目的以外の目的のために保有個人情報を自ら利用し、又は提供することができる</a:t>
            </a:r>
            <a:r>
              <a:rPr lang="ja-JP" altLang="en-US" sz="1500" dirty="0" smtClean="0"/>
              <a:t>。</a:t>
            </a:r>
            <a:endParaRPr lang="en-US" altLang="ja-JP" sz="1500" dirty="0"/>
          </a:p>
          <a:p>
            <a:pPr lvl="2"/>
            <a:r>
              <a:rPr lang="ja-JP" altLang="en-US" sz="1200" dirty="0"/>
              <a:t>一 　</a:t>
            </a:r>
            <a:r>
              <a:rPr lang="ja-JP" altLang="en-US" b="1" u="sng" dirty="0">
                <a:solidFill>
                  <a:srgbClr val="FF0000"/>
                </a:solidFill>
              </a:rPr>
              <a:t>本人の同意があるとき</a:t>
            </a:r>
            <a:r>
              <a:rPr lang="ja-JP" altLang="en-US" sz="1200" dirty="0"/>
              <a:t>、又は本人に提供するとき</a:t>
            </a:r>
            <a:r>
              <a:rPr lang="ja-JP" altLang="en-US" sz="1200" b="1" dirty="0"/>
              <a:t>。</a:t>
            </a:r>
          </a:p>
          <a:p>
            <a:pPr lvl="2"/>
            <a:r>
              <a:rPr lang="ja-JP" altLang="en-US" sz="1200" dirty="0"/>
              <a:t>二 　独立行政法人等が法令の定める業務の遂行に必要な限度で保有個人情報を内部で利用する場合であって、当該保有個人情報を利用することについて相当な理由のあるとき。</a:t>
            </a:r>
          </a:p>
          <a:p>
            <a:pPr lvl="2"/>
            <a:r>
              <a:rPr lang="ja-JP" altLang="en-US" sz="1200" dirty="0"/>
              <a:t>三 　行政機関（行政機関の保有する個人情報の保護に関する法律（平成十五年法律第五十八号。以下「行政機関個人情報保護法」という。）第二条第一項に規定する行政機関をいう。以下同じ。）、他の独立行政法人等、地方公共団体又は地方独立行政法人に保有個人情報を提供する場合において、保有個人情報の提供を受ける者が、法令の定める事務又は業務の遂行に必要な限度で提供に係る個人情報を利用し、かつ、当該個人情報を利用することについて相当な理由のあるとき。</a:t>
            </a:r>
          </a:p>
          <a:p>
            <a:pPr lvl="2"/>
            <a:r>
              <a:rPr lang="ja-JP" altLang="en-US" sz="1200" dirty="0"/>
              <a:t>四 　前三号に掲げる場合のほか、専ら統計の作成又は学術研究の目的のために保有個人情報を提供するとき、本人以外の者に提供することが明らかに本人の利益になるとき、その他保有個人情報を提供することについて特別の理由のあるとき</a:t>
            </a:r>
            <a:r>
              <a:rPr lang="ja-JP" altLang="en-US" sz="1200" dirty="0" smtClean="0"/>
              <a:t>。</a:t>
            </a:r>
            <a:endParaRPr lang="en-US" altLang="ja-JP" sz="1200" dirty="0" smtClean="0"/>
          </a:p>
        </p:txBody>
      </p:sp>
    </p:spTree>
    <p:extLst>
      <p:ext uri="{BB962C8B-B14F-4D97-AF65-F5344CB8AC3E}">
        <p14:creationId xmlns:p14="http://schemas.microsoft.com/office/powerpoint/2010/main" val="23006287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uApprove.jp </a:t>
            </a:r>
            <a:r>
              <a:rPr kumimoji="1" lang="ja-JP" altLang="en-US" dirty="0" smtClean="0"/>
              <a:t>がなぜ必要か</a:t>
            </a:r>
            <a:r>
              <a:rPr kumimoji="1" lang="en-US" altLang="ja-JP" dirty="0" smtClean="0"/>
              <a:t>?</a:t>
            </a:r>
            <a:endParaRPr kumimoji="1" lang="ja-JP" altLang="en-US" dirty="0"/>
          </a:p>
        </p:txBody>
      </p:sp>
      <p:sp>
        <p:nvSpPr>
          <p:cNvPr id="3" name="コンテンツ プレースホルダー 2"/>
          <p:cNvSpPr>
            <a:spLocks noGrp="1"/>
          </p:cNvSpPr>
          <p:nvPr>
            <p:ph sz="quarter" idx="1"/>
          </p:nvPr>
        </p:nvSpPr>
        <p:spPr>
          <a:xfrm>
            <a:off x="457200" y="1600200"/>
            <a:ext cx="7467600" cy="4873752"/>
          </a:xfrm>
        </p:spPr>
        <p:txBody>
          <a:bodyPr>
            <a:normAutofit/>
          </a:bodyPr>
          <a:lstStyle/>
          <a:p>
            <a:r>
              <a:rPr kumimoji="1" lang="ja-JP" altLang="en-US" dirty="0" smtClean="0"/>
              <a:t>法第９条第２項第１号の規定「本人の同意があるとき」を満たすため．</a:t>
            </a:r>
            <a:endParaRPr kumimoji="1" lang="en-US" altLang="ja-JP" dirty="0" smtClean="0"/>
          </a:p>
          <a:p>
            <a:r>
              <a:rPr lang="en-US" altLang="ja-JP" dirty="0" err="1" smtClean="0"/>
              <a:t>IdP</a:t>
            </a:r>
            <a:r>
              <a:rPr lang="ja-JP" altLang="en-US" dirty="0" smtClean="0"/>
              <a:t>のログインページに「第３者送信をすることがあります」「ログインした場合は承諾と見なします」と書くことで対応できるか</a:t>
            </a:r>
            <a:r>
              <a:rPr lang="en-US" altLang="ja-JP" dirty="0" smtClean="0"/>
              <a:t>?</a:t>
            </a:r>
          </a:p>
          <a:p>
            <a:pPr lvl="1"/>
            <a:r>
              <a:rPr kumimoji="1" lang="ja-JP" altLang="en-US" dirty="0" smtClean="0"/>
              <a:t>実際に裁判をしてみるまで分からない．</a:t>
            </a:r>
            <a:endParaRPr kumimoji="1" lang="en-US" altLang="ja-JP" dirty="0" smtClean="0"/>
          </a:p>
          <a:p>
            <a:pPr lvl="1"/>
            <a:r>
              <a:rPr lang="ja-JP" altLang="en-US" dirty="0"/>
              <a:t>特に</a:t>
            </a:r>
            <a:r>
              <a:rPr lang="ja-JP" altLang="en-US" dirty="0" smtClean="0"/>
              <a:t>，学内システム向けの </a:t>
            </a:r>
            <a:r>
              <a:rPr lang="en-US" altLang="ja-JP" dirty="0" err="1" smtClean="0"/>
              <a:t>IdP</a:t>
            </a:r>
            <a:r>
              <a:rPr lang="en-US" altLang="ja-JP" dirty="0" smtClean="0"/>
              <a:t> </a:t>
            </a:r>
            <a:r>
              <a:rPr lang="ja-JP" altLang="en-US" dirty="0" smtClean="0"/>
              <a:t>が同居している場合には，以下のようなフローが有り得るから，</a:t>
            </a:r>
            <a:r>
              <a:rPr lang="ja-JP" altLang="en-US" dirty="0"/>
              <a:t>明示的な同意と見なされない</a:t>
            </a:r>
            <a:r>
              <a:rPr lang="ja-JP" altLang="en-US" dirty="0" smtClean="0"/>
              <a:t>可能性がある</a:t>
            </a:r>
            <a:r>
              <a:rPr lang="ja-JP" altLang="en-US" dirty="0"/>
              <a:t>．</a:t>
            </a:r>
            <a:endParaRPr lang="en-US" altLang="ja-JP" dirty="0" smtClean="0"/>
          </a:p>
          <a:p>
            <a:pPr marL="1074420" lvl="2" indent="-342900">
              <a:buFont typeface="+mj-lt"/>
              <a:buAutoNum type="arabicPeriod"/>
            </a:pPr>
            <a:r>
              <a:rPr kumimoji="1" lang="ja-JP" altLang="en-US" dirty="0" smtClean="0"/>
              <a:t>学内</a:t>
            </a:r>
            <a:r>
              <a:rPr kumimoji="1" lang="en-US" altLang="ja-JP" dirty="0" smtClean="0"/>
              <a:t>SP</a:t>
            </a:r>
            <a:r>
              <a:rPr kumimoji="1" lang="ja-JP" altLang="en-US" dirty="0" smtClean="0"/>
              <a:t>に</a:t>
            </a:r>
            <a:r>
              <a:rPr kumimoji="1" lang="ja-JP" altLang="en-US" dirty="0" smtClean="0"/>
              <a:t>ログイン</a:t>
            </a:r>
            <a:endParaRPr kumimoji="1" lang="en-US" altLang="ja-JP" dirty="0" smtClean="0"/>
          </a:p>
          <a:p>
            <a:pPr marL="1074420" lvl="2" indent="-342900">
              <a:buFont typeface="+mj-lt"/>
              <a:buAutoNum type="arabicPeriod"/>
            </a:pPr>
            <a:r>
              <a:rPr lang="ja-JP" altLang="en-US" dirty="0" smtClean="0"/>
              <a:t>学外</a:t>
            </a:r>
            <a:r>
              <a:rPr lang="en-US" altLang="ja-JP" dirty="0" smtClean="0"/>
              <a:t>SP</a:t>
            </a:r>
            <a:r>
              <a:rPr lang="ja-JP" altLang="en-US" dirty="0" smtClean="0"/>
              <a:t>にログイン</a:t>
            </a:r>
            <a:endParaRPr lang="en-US" altLang="ja-JP" dirty="0" smtClean="0"/>
          </a:p>
          <a:p>
            <a:pPr lvl="3"/>
            <a:r>
              <a:rPr lang="ja-JP" altLang="en-US" dirty="0" smtClean="0"/>
              <a:t>この時，</a:t>
            </a:r>
            <a:r>
              <a:rPr lang="en-US" altLang="ja-JP" dirty="0" err="1" smtClean="0"/>
              <a:t>IdP</a:t>
            </a:r>
            <a:r>
              <a:rPr lang="ja-JP" altLang="en-US" dirty="0" smtClean="0"/>
              <a:t>のログインページが表示されない．</a:t>
            </a:r>
            <a:endParaRPr kumimoji="1" lang="en-US" altLang="ja-JP" dirty="0" smtClean="0"/>
          </a:p>
        </p:txBody>
      </p:sp>
    </p:spTree>
    <p:extLst>
      <p:ext uri="{BB962C8B-B14F-4D97-AF65-F5344CB8AC3E}">
        <p14:creationId xmlns:p14="http://schemas.microsoft.com/office/powerpoint/2010/main" val="38287204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個人情報の保護に関する</a:t>
            </a:r>
            <a:r>
              <a:rPr lang="ja-JP" altLang="en-US" dirty="0" smtClean="0"/>
              <a:t>法律</a:t>
            </a:r>
            <a:endParaRPr kumimoji="1" lang="ja-JP" altLang="en-US" dirty="0"/>
          </a:p>
        </p:txBody>
      </p:sp>
      <p:sp>
        <p:nvSpPr>
          <p:cNvPr id="3" name="コンテンツ プレースホルダー 2"/>
          <p:cNvSpPr>
            <a:spLocks noGrp="1"/>
          </p:cNvSpPr>
          <p:nvPr>
            <p:ph sz="quarter" idx="1"/>
          </p:nvPr>
        </p:nvSpPr>
        <p:spPr/>
        <p:txBody>
          <a:bodyPr>
            <a:normAutofit fontScale="85000" lnSpcReduction="20000"/>
          </a:bodyPr>
          <a:lstStyle/>
          <a:p>
            <a:r>
              <a:rPr lang="ja-JP" altLang="en-US" dirty="0" smtClean="0"/>
              <a:t>第二十三条</a:t>
            </a:r>
            <a:r>
              <a:rPr lang="ja-JP" altLang="en-US" dirty="0"/>
              <a:t>（利用及び提供の制限</a:t>
            </a:r>
            <a:r>
              <a:rPr lang="ja-JP" altLang="en-US" dirty="0" smtClean="0"/>
              <a:t>）</a:t>
            </a:r>
            <a:endParaRPr lang="en-US" altLang="ja-JP" dirty="0" smtClean="0"/>
          </a:p>
          <a:p>
            <a:pPr lvl="1"/>
            <a:r>
              <a:rPr lang="ja-JP" altLang="en-US" dirty="0" smtClean="0"/>
              <a:t>個人</a:t>
            </a:r>
            <a:r>
              <a:rPr lang="ja-JP" altLang="en-US" dirty="0"/>
              <a:t>情報取扱事業者は、次に掲げる場合を除くほか、あらかじめ本人の同意を得ないで、個人データを第三者に提供してはならない</a:t>
            </a:r>
            <a:r>
              <a:rPr lang="ja-JP" altLang="en-US" dirty="0" smtClean="0"/>
              <a:t>。（略）</a:t>
            </a:r>
            <a:endParaRPr lang="en-US" altLang="ja-JP" dirty="0" smtClean="0"/>
          </a:p>
          <a:p>
            <a:pPr lvl="1"/>
            <a:r>
              <a:rPr lang="ja-JP" altLang="en-US" dirty="0" smtClean="0"/>
              <a:t>２　個人</a:t>
            </a:r>
            <a:r>
              <a:rPr lang="ja-JP" altLang="en-US" dirty="0"/>
              <a:t>情報取扱事業者は、第三者に提供される個人データについて、本人の求めに応じて当該本人が識別される個人データの第三者への提供を停止することとしている場合であって、次に掲げる事項について、あらかじめ、本人に通知し、又は本人が容易に知り得る状態に置いているときは、前項の規定にかかわらず、当該個人データを第三者に提供することができる。</a:t>
            </a:r>
          </a:p>
          <a:p>
            <a:pPr lvl="2"/>
            <a:r>
              <a:rPr lang="ja-JP" altLang="en-US" dirty="0" smtClean="0"/>
              <a:t>一　第三者</a:t>
            </a:r>
            <a:r>
              <a:rPr lang="ja-JP" altLang="en-US" dirty="0"/>
              <a:t>への提供を利用目的とすること。</a:t>
            </a:r>
          </a:p>
          <a:p>
            <a:pPr lvl="2"/>
            <a:r>
              <a:rPr lang="ja-JP" altLang="en-US" dirty="0" smtClean="0"/>
              <a:t>二　第三者</a:t>
            </a:r>
            <a:r>
              <a:rPr lang="ja-JP" altLang="en-US" dirty="0"/>
              <a:t>に提供される個人データの項目</a:t>
            </a:r>
          </a:p>
          <a:p>
            <a:pPr lvl="2"/>
            <a:r>
              <a:rPr lang="ja-JP" altLang="en-US" dirty="0" smtClean="0"/>
              <a:t>三　第三者</a:t>
            </a:r>
            <a:r>
              <a:rPr lang="ja-JP" altLang="en-US" dirty="0"/>
              <a:t>への提供の手段又は方法</a:t>
            </a:r>
          </a:p>
          <a:p>
            <a:pPr lvl="2"/>
            <a:r>
              <a:rPr lang="ja-JP" altLang="en-US" dirty="0" smtClean="0"/>
              <a:t>四　本人</a:t>
            </a:r>
            <a:r>
              <a:rPr lang="ja-JP" altLang="en-US" dirty="0"/>
              <a:t>の求めに応じて当該本人が識別される個人データの第三者への提供を停止すること</a:t>
            </a:r>
            <a:r>
              <a:rPr lang="ja-JP" altLang="en-US" dirty="0" smtClean="0"/>
              <a:t>。</a:t>
            </a:r>
            <a:endParaRPr lang="en-US" altLang="ja-JP" dirty="0" smtClean="0"/>
          </a:p>
          <a:p>
            <a:pPr lvl="1"/>
            <a:r>
              <a:rPr lang="ja-JP" altLang="en-US" dirty="0" smtClean="0"/>
              <a:t>３　個人</a:t>
            </a:r>
            <a:r>
              <a:rPr lang="ja-JP" altLang="en-US" dirty="0"/>
              <a:t>情報取扱事業者は、前項第二号又は第三号に掲げる事項を変更する場合は、変更する内容について、あらかじめ、本人に通知し、又は本人が容易に知り得る状態に置かなければならない</a:t>
            </a:r>
            <a:r>
              <a:rPr lang="ja-JP" altLang="en-US" dirty="0" smtClean="0"/>
              <a:t>。</a:t>
            </a:r>
            <a:endParaRPr lang="en-US" altLang="ja-JP" dirty="0" smtClean="0"/>
          </a:p>
          <a:p>
            <a:pPr lvl="1"/>
            <a:r>
              <a:rPr kumimoji="1" lang="ja-JP" altLang="en-US" dirty="0"/>
              <a:t>（</a:t>
            </a:r>
            <a:r>
              <a:rPr kumimoji="1" lang="ja-JP" altLang="en-US" dirty="0" smtClean="0"/>
              <a:t>略）</a:t>
            </a:r>
            <a:endParaRPr kumimoji="1" lang="en-US" altLang="ja-JP" dirty="0" smtClean="0"/>
          </a:p>
          <a:p>
            <a:r>
              <a:rPr lang="ja-JP" altLang="en-US" dirty="0" smtClean="0"/>
              <a:t>私立大学は法第２３条２項の規定（オプトアウト）で対応できる？</a:t>
            </a:r>
            <a:endParaRPr kumimoji="1" lang="ja-JP" altLang="en-US" dirty="0"/>
          </a:p>
        </p:txBody>
      </p:sp>
    </p:spTree>
    <p:extLst>
      <p:ext uri="{BB962C8B-B14F-4D97-AF65-F5344CB8AC3E}">
        <p14:creationId xmlns:p14="http://schemas.microsoft.com/office/powerpoint/2010/main" val="2383722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学内規則</a:t>
            </a:r>
            <a:r>
              <a:rPr lang="ja-JP" altLang="en-US" dirty="0" smtClean="0"/>
              <a:t>との</a:t>
            </a:r>
            <a:r>
              <a:rPr lang="ja-JP" altLang="en-US" dirty="0"/>
              <a:t>関係</a:t>
            </a:r>
            <a:endParaRPr kumimoji="1" lang="ja-JP" altLang="en-US" dirty="0"/>
          </a:p>
        </p:txBody>
      </p:sp>
      <p:sp>
        <p:nvSpPr>
          <p:cNvPr id="3" name="コンテンツ プレースホルダー 2"/>
          <p:cNvSpPr>
            <a:spLocks noGrp="1"/>
          </p:cNvSpPr>
          <p:nvPr>
            <p:ph sz="quarter" idx="1"/>
          </p:nvPr>
        </p:nvSpPr>
        <p:spPr>
          <a:xfrm>
            <a:off x="457200" y="1600200"/>
            <a:ext cx="7467600" cy="4873752"/>
          </a:xfrm>
        </p:spPr>
        <p:txBody>
          <a:bodyPr/>
          <a:lstStyle/>
          <a:p>
            <a:r>
              <a:rPr lang="ja-JP" altLang="en-US" dirty="0" smtClean="0"/>
              <a:t>国立</a:t>
            </a:r>
            <a:r>
              <a:rPr lang="ja-JP" altLang="en-US" dirty="0"/>
              <a:t>大学法人豊橋技術科学大学個人情報管理</a:t>
            </a:r>
            <a:r>
              <a:rPr lang="ja-JP" altLang="en-US" dirty="0" smtClean="0"/>
              <a:t>規定</a:t>
            </a:r>
            <a:endParaRPr lang="en-US" altLang="ja-JP" dirty="0"/>
          </a:p>
          <a:p>
            <a:pPr lvl="1"/>
            <a:r>
              <a:rPr lang="ja-JP" altLang="en-US" dirty="0"/>
              <a:t>第３７条（保有個人情報の提供）</a:t>
            </a:r>
            <a:endParaRPr lang="en-US" altLang="ja-JP" dirty="0"/>
          </a:p>
          <a:p>
            <a:pPr lvl="2"/>
            <a:r>
              <a:rPr lang="ja-JP" altLang="en-US" dirty="0"/>
              <a:t>保護管理者は，法第９条第２項第３号又は第４号の規定に基づき行政機関及び独立行政法人等以外の者に保有個人情報を提供する場合には，原則として，提供先における利用目的，利用する業務の根拠法令，利用する記録範囲及び記録項目，利用形態等について書面を取り交わすものとする。</a:t>
            </a:r>
            <a:endParaRPr lang="en-US" altLang="ja-JP" dirty="0"/>
          </a:p>
          <a:p>
            <a:r>
              <a:rPr lang="ja-JP" altLang="en-US" dirty="0"/>
              <a:t>法第９条</a:t>
            </a:r>
            <a:r>
              <a:rPr lang="ja-JP" altLang="en-US" dirty="0" smtClean="0"/>
              <a:t>第２項第１号に関する</a:t>
            </a:r>
            <a:r>
              <a:rPr lang="ja-JP" altLang="en-US" dirty="0" smtClean="0"/>
              <a:t>学内</a:t>
            </a:r>
            <a:r>
              <a:rPr lang="ja-JP" altLang="en-US" dirty="0"/>
              <a:t>規則</a:t>
            </a:r>
            <a:r>
              <a:rPr lang="ja-JP" altLang="en-US" dirty="0" smtClean="0"/>
              <a:t>は</a:t>
            </a:r>
            <a:r>
              <a:rPr lang="ja-JP" altLang="en-US" dirty="0" smtClean="0"/>
              <a:t>存在しなかった</a:t>
            </a:r>
            <a:endParaRPr lang="en-US" altLang="ja-JP" dirty="0" smtClean="0"/>
          </a:p>
          <a:p>
            <a:pPr lvl="1"/>
            <a:r>
              <a:rPr lang="ja-JP" altLang="en-US" dirty="0" smtClean="0"/>
              <a:t>とりあえず学認には参加できそう．</a:t>
            </a:r>
            <a:endParaRPr lang="en-US" altLang="ja-JP" dirty="0" smtClean="0"/>
          </a:p>
          <a:p>
            <a:pPr lvl="1"/>
            <a:r>
              <a:rPr kumimoji="1" lang="ja-JP" altLang="en-US" dirty="0"/>
              <a:t>個人情報</a:t>
            </a:r>
            <a:r>
              <a:rPr kumimoji="1" lang="ja-JP" altLang="en-US" dirty="0" smtClean="0"/>
              <a:t>保護委員会で承認済み</a:t>
            </a:r>
            <a:endParaRPr kumimoji="1" lang="ja-JP" altLang="en-US" dirty="0"/>
          </a:p>
        </p:txBody>
      </p:sp>
    </p:spTree>
    <p:extLst>
      <p:ext uri="{BB962C8B-B14F-4D97-AF65-F5344CB8AC3E}">
        <p14:creationId xmlns:p14="http://schemas.microsoft.com/office/powerpoint/2010/main" val="3912711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uApprove.jp </a:t>
            </a:r>
            <a:r>
              <a:rPr kumimoji="1" lang="ja-JP" altLang="en-US" dirty="0" smtClean="0"/>
              <a:t>をインストールする</a:t>
            </a:r>
            <a:endParaRPr kumimoji="1" lang="ja-JP" altLang="en-US" dirty="0"/>
          </a:p>
        </p:txBody>
      </p:sp>
      <p:sp>
        <p:nvSpPr>
          <p:cNvPr id="3" name="コンテンツ プレースホルダー 2"/>
          <p:cNvSpPr>
            <a:spLocks noGrp="1"/>
          </p:cNvSpPr>
          <p:nvPr>
            <p:ph sz="quarter" idx="1"/>
          </p:nvPr>
        </p:nvSpPr>
        <p:spPr/>
        <p:txBody>
          <a:bodyPr>
            <a:normAutofit fontScale="92500" lnSpcReduction="10000"/>
          </a:bodyPr>
          <a:lstStyle/>
          <a:p>
            <a:r>
              <a:rPr lang="ja-JP" altLang="en-US" dirty="0" smtClean="0"/>
              <a:t>（ほぼ）ドキュメントの通り</a:t>
            </a:r>
            <a:endParaRPr lang="en-US" altLang="ja-JP" dirty="0">
              <a:hlinkClick r:id="rId2"/>
            </a:endParaRPr>
          </a:p>
          <a:p>
            <a:pPr lvl="1"/>
            <a:r>
              <a:rPr lang="en-US" altLang="ja-JP" dirty="0" smtClean="0">
                <a:hlinkClick r:id="rId2"/>
              </a:rPr>
              <a:t>https</a:t>
            </a:r>
            <a:r>
              <a:rPr lang="en-US" altLang="ja-JP" dirty="0">
                <a:hlinkClick r:id="rId2"/>
              </a:rPr>
              <a:t>://</a:t>
            </a:r>
            <a:r>
              <a:rPr lang="en-US" altLang="ja-JP" dirty="0" smtClean="0">
                <a:hlinkClick r:id="rId2"/>
              </a:rPr>
              <a:t>www.gakunin.jp/docs/files/uApprove.jp-installation_ja.html</a:t>
            </a:r>
            <a:endParaRPr lang="en-US" altLang="ja-JP" dirty="0" smtClean="0"/>
          </a:p>
          <a:p>
            <a:pPr lvl="1"/>
            <a:r>
              <a:rPr lang="en-US" altLang="ja-JP" dirty="0" err="1" smtClean="0"/>
              <a:t>IdP</a:t>
            </a:r>
            <a:r>
              <a:rPr lang="en-US" altLang="ja-JP" dirty="0" smtClean="0"/>
              <a:t> </a:t>
            </a:r>
            <a:r>
              <a:rPr lang="ja-JP" altLang="en-US" dirty="0" smtClean="0"/>
              <a:t>の </a:t>
            </a:r>
            <a:r>
              <a:rPr lang="en-US" altLang="ja-JP" dirty="0" err="1" smtClean="0"/>
              <a:t>Debian</a:t>
            </a:r>
            <a:r>
              <a:rPr lang="en-US" altLang="ja-JP" dirty="0" smtClean="0"/>
              <a:t> </a:t>
            </a:r>
            <a:r>
              <a:rPr lang="ja-JP" altLang="en-US" dirty="0" smtClean="0"/>
              <a:t>パッケージに同梱した．</a:t>
            </a:r>
            <a:endParaRPr lang="en-US" altLang="ja-JP" dirty="0" smtClean="0"/>
          </a:p>
          <a:p>
            <a:r>
              <a:rPr lang="ja-JP" altLang="en-US" dirty="0" smtClean="0"/>
              <a:t>はまったポイント</a:t>
            </a:r>
            <a:endParaRPr lang="en-US" altLang="ja-JP" dirty="0" smtClean="0"/>
          </a:p>
          <a:p>
            <a:pPr lvl="1"/>
            <a:r>
              <a:rPr lang="en-US" altLang="ja-JP" dirty="0" smtClean="0"/>
              <a:t>uApprove.jp </a:t>
            </a:r>
            <a:r>
              <a:rPr lang="ja-JP" altLang="en-US" dirty="0" smtClean="0"/>
              <a:t>から </a:t>
            </a:r>
            <a:r>
              <a:rPr lang="en-US" altLang="ja-JP" dirty="0" smtClean="0"/>
              <a:t>MySQL</a:t>
            </a:r>
            <a:r>
              <a:rPr lang="ja-JP" altLang="en-US" dirty="0"/>
              <a:t>にアクセスできない．</a:t>
            </a:r>
            <a:endParaRPr lang="en-US" altLang="ja-JP" dirty="0"/>
          </a:p>
          <a:p>
            <a:pPr marL="1005840" lvl="3" indent="0">
              <a:buNone/>
            </a:pPr>
            <a:r>
              <a:rPr lang="en-US" altLang="ja-JP" sz="1400" dirty="0"/>
              <a:t>CREATE USER '</a:t>
            </a:r>
            <a:r>
              <a:rPr lang="en-US" altLang="ja-JP" sz="1400" dirty="0" err="1"/>
              <a:t>uApprove</a:t>
            </a:r>
            <a:r>
              <a:rPr lang="en-US" altLang="ja-JP" sz="1400" dirty="0"/>
              <a:t>'@'</a:t>
            </a:r>
            <a:r>
              <a:rPr lang="en-US" altLang="ja-JP" sz="1400" dirty="0" err="1">
                <a:solidFill>
                  <a:srgbClr val="FF0000"/>
                </a:solidFill>
              </a:rPr>
              <a:t>localhost</a:t>
            </a:r>
            <a:r>
              <a:rPr lang="en-US" altLang="ja-JP" sz="1400" dirty="0"/>
              <a:t>' IDENTIFIED BY '</a:t>
            </a:r>
            <a:r>
              <a:rPr lang="en-US" altLang="ja-JP" sz="1400" dirty="0" err="1"/>
              <a:t>uApprove</a:t>
            </a:r>
            <a:r>
              <a:rPr lang="en-US" altLang="ja-JP" sz="1400" dirty="0"/>
              <a:t>';</a:t>
            </a:r>
          </a:p>
          <a:p>
            <a:pPr marL="1005840" lvl="3" indent="0">
              <a:buNone/>
            </a:pPr>
            <a:r>
              <a:rPr lang="en-US" altLang="ja-JP" sz="1400" dirty="0"/>
              <a:t>GRANT USAGE ON *.* TO '</a:t>
            </a:r>
            <a:r>
              <a:rPr lang="en-US" altLang="ja-JP" sz="1400" dirty="0" err="1"/>
              <a:t>uApprove</a:t>
            </a:r>
            <a:r>
              <a:rPr lang="en-US" altLang="ja-JP" sz="1400" dirty="0"/>
              <a:t>'@'</a:t>
            </a:r>
            <a:r>
              <a:rPr lang="en-US" altLang="ja-JP" sz="1400" dirty="0" err="1">
                <a:solidFill>
                  <a:srgbClr val="FF0000"/>
                </a:solidFill>
              </a:rPr>
              <a:t>localhost</a:t>
            </a:r>
            <a:r>
              <a:rPr lang="en-US" altLang="ja-JP" sz="1400" dirty="0"/>
              <a:t>';</a:t>
            </a:r>
          </a:p>
          <a:p>
            <a:pPr marL="1005840" lvl="3" indent="0">
              <a:buNone/>
            </a:pPr>
            <a:r>
              <a:rPr lang="en-US" altLang="ja-JP" sz="1400" dirty="0"/>
              <a:t>GRANT SELECT , INSERT , UPDATE , DELETE ON `uApprove`.* TO '</a:t>
            </a:r>
            <a:r>
              <a:rPr lang="en-US" altLang="ja-JP" sz="1400" dirty="0" err="1"/>
              <a:t>uApprove</a:t>
            </a:r>
            <a:r>
              <a:rPr lang="en-US" altLang="ja-JP" sz="1400" dirty="0"/>
              <a:t>'@'</a:t>
            </a:r>
            <a:r>
              <a:rPr lang="en-US" altLang="ja-JP" sz="1400" dirty="0" err="1">
                <a:solidFill>
                  <a:srgbClr val="FF0000"/>
                </a:solidFill>
              </a:rPr>
              <a:t>localhost</a:t>
            </a:r>
            <a:r>
              <a:rPr lang="en-US" altLang="ja-JP" sz="1400" dirty="0"/>
              <a:t>';</a:t>
            </a:r>
          </a:p>
          <a:p>
            <a:pPr lvl="2"/>
            <a:r>
              <a:rPr lang="ja-JP" altLang="en-US" dirty="0" smtClean="0"/>
              <a:t>冗長化のため，</a:t>
            </a:r>
            <a:r>
              <a:rPr lang="en-US" altLang="ja-JP" dirty="0" smtClean="0"/>
              <a:t>DRBD</a:t>
            </a:r>
            <a:r>
              <a:rPr lang="ja-JP" altLang="en-US" dirty="0" smtClean="0"/>
              <a:t>上に</a:t>
            </a:r>
            <a:r>
              <a:rPr lang="en-US" altLang="ja-JP" dirty="0" smtClean="0"/>
              <a:t>MySQL</a:t>
            </a:r>
            <a:r>
              <a:rPr lang="ja-JP" altLang="en-US" dirty="0" smtClean="0"/>
              <a:t>データベースを置き，</a:t>
            </a:r>
            <a:r>
              <a:rPr lang="en-US" altLang="ja-JP" dirty="0" smtClean="0"/>
              <a:t>MySQL</a:t>
            </a:r>
            <a:r>
              <a:rPr lang="ja-JP" altLang="en-US" dirty="0" smtClean="0"/>
              <a:t>を </a:t>
            </a:r>
            <a:r>
              <a:rPr lang="en-US" altLang="ja-JP" dirty="0" smtClean="0"/>
              <a:t>heartbeat </a:t>
            </a:r>
            <a:r>
              <a:rPr lang="ja-JP" altLang="en-US" dirty="0" smtClean="0"/>
              <a:t>で管理，接続には </a:t>
            </a:r>
            <a:r>
              <a:rPr lang="en-US" altLang="ja-JP" dirty="0" smtClean="0"/>
              <a:t>133.15.xxx.yyy </a:t>
            </a:r>
            <a:r>
              <a:rPr lang="ja-JP" altLang="en-US" dirty="0" smtClean="0"/>
              <a:t>と </a:t>
            </a:r>
            <a:r>
              <a:rPr lang="en-US" altLang="ja-JP" dirty="0" smtClean="0"/>
              <a:t>IP </a:t>
            </a:r>
            <a:r>
              <a:rPr lang="ja-JP" altLang="en-US" dirty="0" smtClean="0"/>
              <a:t>アドレスを使う指定にしてあったため．</a:t>
            </a:r>
            <a:endParaRPr lang="en-US" altLang="ja-JP" dirty="0" smtClean="0"/>
          </a:p>
          <a:p>
            <a:pPr lvl="1"/>
            <a:r>
              <a:rPr lang="ja-JP" altLang="en-US" dirty="0" smtClean="0"/>
              <a:t>本人による同意の取り消しの設定</a:t>
            </a:r>
            <a:endParaRPr lang="en-US" altLang="ja-JP" dirty="0" smtClean="0"/>
          </a:p>
          <a:p>
            <a:pPr lvl="1"/>
            <a:r>
              <a:rPr lang="en-US" altLang="ja-JP" dirty="0" smtClean="0"/>
              <a:t>Apache</a:t>
            </a:r>
            <a:r>
              <a:rPr lang="ja-JP" altLang="en-US" dirty="0" smtClean="0"/>
              <a:t>をフロントエンドに使っている場合，</a:t>
            </a:r>
            <a:r>
              <a:rPr lang="en-US" altLang="ja-JP" dirty="0" smtClean="0"/>
              <a:t>Tomcat</a:t>
            </a:r>
            <a:r>
              <a:rPr lang="ja-JP" altLang="en-US" dirty="0" smtClean="0"/>
              <a:t>に認証情報を渡す必要がある</a:t>
            </a:r>
            <a:endParaRPr lang="en-US" altLang="ja-JP" dirty="0" smtClean="0"/>
          </a:p>
        </p:txBody>
      </p:sp>
    </p:spTree>
    <p:extLst>
      <p:ext uri="{BB962C8B-B14F-4D97-AF65-F5344CB8AC3E}">
        <p14:creationId xmlns:p14="http://schemas.microsoft.com/office/powerpoint/2010/main" val="3094788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豊橋技術科学大学</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ja-JP" altLang="en-US" dirty="0" smtClean="0"/>
              <a:t>愛知県豊橋市</a:t>
            </a:r>
            <a:endParaRPr lang="en-US" altLang="ja-JP" dirty="0" smtClean="0"/>
          </a:p>
          <a:p>
            <a:r>
              <a:rPr lang="ja-JP" altLang="en-US" dirty="0" smtClean="0"/>
              <a:t>１９７６年開学</a:t>
            </a:r>
            <a:endParaRPr lang="en-US" altLang="ja-JP" dirty="0" smtClean="0"/>
          </a:p>
          <a:p>
            <a:r>
              <a:rPr lang="ja-JP" altLang="en-US" dirty="0" smtClean="0"/>
              <a:t>工学部のみの単科大学</a:t>
            </a:r>
            <a:endParaRPr lang="en-US" altLang="ja-JP" dirty="0" smtClean="0"/>
          </a:p>
          <a:p>
            <a:r>
              <a:rPr lang="ja-JP" altLang="en-US" dirty="0" smtClean="0"/>
              <a:t>教職員</a:t>
            </a:r>
            <a:r>
              <a:rPr lang="en-US" altLang="ja-JP" dirty="0"/>
              <a:t>333</a:t>
            </a:r>
            <a:r>
              <a:rPr lang="ja-JP" altLang="en-US" dirty="0" smtClean="0"/>
              <a:t>人，学生</a:t>
            </a:r>
            <a:r>
              <a:rPr lang="en-US" altLang="ja-JP" dirty="0" smtClean="0"/>
              <a:t>2166</a:t>
            </a:r>
            <a:r>
              <a:rPr lang="ja-JP" altLang="en-US" dirty="0" smtClean="0"/>
              <a:t>人</a:t>
            </a:r>
            <a:endParaRPr lang="en-US" altLang="ja-JP" dirty="0"/>
          </a:p>
          <a:p>
            <a:r>
              <a:rPr lang="ja-JP" altLang="en-US" dirty="0" smtClean="0"/>
              <a:t>高等専門学校（５年制）卒業生を，学部３年次に編入し，大学院卒業まで４年間の教育を行う，という方針でカリキュラム設定されている</a:t>
            </a:r>
            <a:endParaRPr lang="en-US" altLang="ja-JP" dirty="0" smtClean="0"/>
          </a:p>
        </p:txBody>
      </p:sp>
      <p:pic>
        <p:nvPicPr>
          <p:cNvPr id="5" name="コンテンツ プレースホルダー 4"/>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4270375" y="1646615"/>
            <a:ext cx="3657600" cy="2430457"/>
          </a:xfrm>
        </p:spPr>
      </p:pic>
    </p:spTree>
    <p:extLst>
      <p:ext uri="{BB962C8B-B14F-4D97-AF65-F5344CB8AC3E}">
        <p14:creationId xmlns:p14="http://schemas.microsoft.com/office/powerpoint/2010/main" val="22188896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本人による同意の取り消し</a:t>
            </a:r>
            <a:endParaRPr kumimoji="1" lang="ja-JP" altLang="en-US" dirty="0"/>
          </a:p>
        </p:txBody>
      </p:sp>
      <p:sp>
        <p:nvSpPr>
          <p:cNvPr id="3" name="コンテンツ プレースホルダー 2"/>
          <p:cNvSpPr>
            <a:spLocks noGrp="1"/>
          </p:cNvSpPr>
          <p:nvPr>
            <p:ph sz="quarter" idx="1"/>
          </p:nvPr>
        </p:nvSpPr>
        <p:spPr/>
        <p:txBody>
          <a:bodyPr>
            <a:normAutofit fontScale="85000" lnSpcReduction="10000"/>
          </a:bodyPr>
          <a:lstStyle/>
          <a:p>
            <a:r>
              <a:rPr lang="en-US" altLang="ja-JP" dirty="0" smtClean="0"/>
              <a:t>In-flow </a:t>
            </a:r>
            <a:r>
              <a:rPr lang="ja-JP" altLang="en-US" dirty="0" smtClean="0"/>
              <a:t>モードと </a:t>
            </a:r>
            <a:r>
              <a:rPr lang="en-US" altLang="ja-JP" dirty="0" smtClean="0"/>
              <a:t>Standalone </a:t>
            </a:r>
            <a:r>
              <a:rPr lang="ja-JP" altLang="en-US" dirty="0" smtClean="0"/>
              <a:t>モードという２</a:t>
            </a:r>
            <a:r>
              <a:rPr kumimoji="1" lang="ja-JP" altLang="en-US" dirty="0" smtClean="0"/>
              <a:t>つの</a:t>
            </a:r>
            <a:r>
              <a:rPr kumimoji="1" lang="ja-JP" altLang="en-US" dirty="0" smtClean="0"/>
              <a:t>モードがある</a:t>
            </a:r>
            <a:endParaRPr kumimoji="1" lang="en-US" altLang="ja-JP" dirty="0" smtClean="0"/>
          </a:p>
          <a:p>
            <a:r>
              <a:rPr lang="ja-JP" altLang="en-US" dirty="0" smtClean="0"/>
              <a:t>学内</a:t>
            </a:r>
            <a:r>
              <a:rPr lang="ja-JP" altLang="en-US" dirty="0" smtClean="0"/>
              <a:t>システム向けと学認向け</a:t>
            </a:r>
            <a:r>
              <a:rPr lang="en-US" altLang="ja-JP" dirty="0" err="1" smtClean="0"/>
              <a:t>IdP</a:t>
            </a:r>
            <a:r>
              <a:rPr lang="ja-JP" altLang="en-US" dirty="0" smtClean="0"/>
              <a:t>が同居している場合，</a:t>
            </a:r>
            <a:r>
              <a:rPr lang="en-US" altLang="ja-JP" dirty="0" smtClean="0"/>
              <a:t>In-flow</a:t>
            </a:r>
            <a:r>
              <a:rPr lang="ja-JP" altLang="en-US" dirty="0" smtClean="0"/>
              <a:t>モードは使いにくい</a:t>
            </a:r>
            <a:endParaRPr lang="en-US" altLang="ja-JP" dirty="0" smtClean="0"/>
          </a:p>
          <a:p>
            <a:pPr lvl="1"/>
            <a:r>
              <a:rPr kumimoji="1" lang="en-US" altLang="ja-JP" dirty="0" smtClean="0"/>
              <a:t>In-flow</a:t>
            </a:r>
            <a:r>
              <a:rPr kumimoji="1" lang="ja-JP" altLang="en-US" dirty="0" smtClean="0"/>
              <a:t>モードでは，</a:t>
            </a:r>
            <a:r>
              <a:rPr kumimoji="1" lang="en-US" altLang="ja-JP" dirty="0" err="1" smtClean="0"/>
              <a:t>IdP</a:t>
            </a:r>
            <a:r>
              <a:rPr kumimoji="1" lang="en-US" altLang="ja-JP" dirty="0" smtClean="0"/>
              <a:t> </a:t>
            </a:r>
            <a:r>
              <a:rPr kumimoji="1" lang="ja-JP" altLang="en-US" dirty="0" smtClean="0"/>
              <a:t>のログイン画面にリンクを用意して，</a:t>
            </a:r>
            <a:r>
              <a:rPr lang="ja-JP" altLang="en-US" dirty="0" smtClean="0"/>
              <a:t>ログイン</a:t>
            </a:r>
            <a:r>
              <a:rPr lang="ja-JP" altLang="en-US" dirty="0"/>
              <a:t>時</a:t>
            </a:r>
            <a:r>
              <a:rPr lang="ja-JP" altLang="en-US" dirty="0" smtClean="0"/>
              <a:t>に同意の取り消しを選べるようにしておく．</a:t>
            </a:r>
            <a:endParaRPr lang="en-US" altLang="ja-JP" dirty="0" smtClean="0"/>
          </a:p>
          <a:p>
            <a:pPr lvl="1"/>
            <a:r>
              <a:rPr kumimoji="1" lang="ja-JP" altLang="en-US" dirty="0" smtClean="0"/>
              <a:t>学内システム向けと</a:t>
            </a:r>
            <a:r>
              <a:rPr lang="ja-JP" altLang="en-US" dirty="0"/>
              <a:t>学認向け</a:t>
            </a:r>
            <a:r>
              <a:rPr lang="en-US" altLang="ja-JP" dirty="0" err="1"/>
              <a:t>IdP</a:t>
            </a:r>
            <a:r>
              <a:rPr lang="ja-JP" altLang="en-US" dirty="0"/>
              <a:t>が同居している場合</a:t>
            </a:r>
            <a:r>
              <a:rPr lang="ja-JP" altLang="en-US" dirty="0" smtClean="0"/>
              <a:t>，以下のようなフローが有り得るから，利用者側から見ると，どのようにすれば同意が取り消せるのか良く分からない</a:t>
            </a:r>
            <a:endParaRPr lang="en-US" altLang="ja-JP" dirty="0" smtClean="0"/>
          </a:p>
          <a:p>
            <a:pPr marL="1074420" lvl="2" indent="-342900">
              <a:buFont typeface="+mj-lt"/>
              <a:buAutoNum type="arabicPeriod"/>
            </a:pPr>
            <a:r>
              <a:rPr lang="ja-JP" altLang="en-US" dirty="0" smtClean="0"/>
              <a:t>学内</a:t>
            </a:r>
            <a:r>
              <a:rPr lang="en-US" altLang="ja-JP" dirty="0"/>
              <a:t>SP</a:t>
            </a:r>
            <a:r>
              <a:rPr lang="ja-JP" altLang="en-US" dirty="0" smtClean="0"/>
              <a:t>にログイン</a:t>
            </a:r>
            <a:endParaRPr lang="en-US" altLang="ja-JP" dirty="0" smtClean="0"/>
          </a:p>
          <a:p>
            <a:pPr lvl="3"/>
            <a:r>
              <a:rPr lang="ja-JP" altLang="en-US" dirty="0"/>
              <a:t>ここ</a:t>
            </a:r>
            <a:r>
              <a:rPr lang="ja-JP" altLang="en-US" dirty="0" smtClean="0"/>
              <a:t>で同意を取り消すボタンをクリックしておいても，同意を取り消すページに遷移しない．</a:t>
            </a:r>
            <a:endParaRPr lang="en-US" altLang="ja-JP" dirty="0"/>
          </a:p>
          <a:p>
            <a:pPr marL="1074420" lvl="2" indent="-342900">
              <a:buFont typeface="+mj-lt"/>
              <a:buAutoNum type="arabicPeriod"/>
            </a:pPr>
            <a:r>
              <a:rPr lang="ja-JP" altLang="en-US" dirty="0"/>
              <a:t>学外</a:t>
            </a:r>
            <a:r>
              <a:rPr lang="en-US" altLang="ja-JP" dirty="0" smtClean="0"/>
              <a:t>SP</a:t>
            </a:r>
            <a:r>
              <a:rPr lang="ja-JP" altLang="en-US" dirty="0" smtClean="0"/>
              <a:t>にログイン</a:t>
            </a:r>
            <a:endParaRPr lang="en-US" altLang="ja-JP" dirty="0" smtClean="0"/>
          </a:p>
          <a:p>
            <a:pPr lvl="3"/>
            <a:r>
              <a:rPr lang="en-US" altLang="ja-JP" dirty="0" err="1" smtClean="0"/>
              <a:t>IdP</a:t>
            </a:r>
            <a:r>
              <a:rPr lang="ja-JP" altLang="en-US" dirty="0" smtClean="0"/>
              <a:t>ログインページに遷移しないし，同意を取り消すページにも遷移しない．</a:t>
            </a:r>
            <a:endParaRPr lang="en-US" altLang="ja-JP" dirty="0" smtClean="0"/>
          </a:p>
          <a:p>
            <a:pPr marL="434340" indent="-342900"/>
            <a:r>
              <a:rPr lang="en-US" altLang="ja-JP" dirty="0" smtClean="0"/>
              <a:t>Standalone</a:t>
            </a:r>
            <a:r>
              <a:rPr lang="ja-JP" altLang="en-US" dirty="0" smtClean="0"/>
              <a:t>モードを用意．</a:t>
            </a:r>
            <a:endParaRPr lang="en-US" altLang="ja-JP" dirty="0" smtClean="0"/>
          </a:p>
          <a:p>
            <a:pPr marL="800100" lvl="1" indent="-342900"/>
            <a:r>
              <a:rPr lang="ja-JP" altLang="en-US" dirty="0"/>
              <a:t>インストールマニュアルで</a:t>
            </a:r>
            <a:r>
              <a:rPr lang="ja-JP" altLang="en-US" dirty="0" smtClean="0"/>
              <a:t>は，</a:t>
            </a:r>
            <a:r>
              <a:rPr lang="en-US" altLang="ja-JP" dirty="0" err="1" smtClean="0"/>
              <a:t>standalone_next_url</a:t>
            </a:r>
            <a:r>
              <a:rPr lang="en-US" altLang="ja-JP" dirty="0" smtClean="0"/>
              <a:t> </a:t>
            </a:r>
            <a:r>
              <a:rPr lang="ja-JP" altLang="en-US" dirty="0" smtClean="0"/>
              <a:t>とアンダースコアになっているが，正しくは </a:t>
            </a:r>
            <a:r>
              <a:rPr lang="en-US" altLang="ja-JP" dirty="0" smtClean="0"/>
              <a:t>standalone-next-</a:t>
            </a:r>
            <a:r>
              <a:rPr lang="en-US" altLang="ja-JP" dirty="0" err="1" smtClean="0"/>
              <a:t>url</a:t>
            </a:r>
            <a:r>
              <a:rPr lang="en-US" altLang="ja-JP" dirty="0" smtClean="0"/>
              <a:t> </a:t>
            </a:r>
            <a:r>
              <a:rPr lang="ja-JP" altLang="en-US" dirty="0" smtClean="0"/>
              <a:t>とハイフンである．</a:t>
            </a:r>
            <a:r>
              <a:rPr lang="en-US" altLang="ja-JP" dirty="0" smtClean="0"/>
              <a:t>UTSL.</a:t>
            </a:r>
            <a:endParaRPr lang="en-US" altLang="ja-JP" dirty="0"/>
          </a:p>
          <a:p>
            <a:pPr lvl="1"/>
            <a:endParaRPr kumimoji="1" lang="ja-JP" altLang="en-US" dirty="0"/>
          </a:p>
        </p:txBody>
      </p:sp>
    </p:spTree>
    <p:extLst>
      <p:ext uri="{BB962C8B-B14F-4D97-AF65-F5344CB8AC3E}">
        <p14:creationId xmlns:p14="http://schemas.microsoft.com/office/powerpoint/2010/main" val="42250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Apache</a:t>
            </a:r>
            <a:r>
              <a:rPr lang="ja-JP" altLang="en-US" dirty="0" smtClean="0"/>
              <a:t>から</a:t>
            </a:r>
            <a:r>
              <a:rPr lang="en-US" altLang="ja-JP" dirty="0" smtClean="0"/>
              <a:t>Tomcat</a:t>
            </a:r>
            <a:r>
              <a:rPr lang="ja-JP" altLang="en-US" dirty="0" smtClean="0"/>
              <a:t>に認証情報を渡す</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u="sng" dirty="0" smtClean="0"/>
              <a:t>Apache </a:t>
            </a:r>
            <a:r>
              <a:rPr kumimoji="1" lang="ja-JP" altLang="en-US" u="sng" dirty="0" smtClean="0"/>
              <a:t>をフロントエンドに使っている場合に限定</a:t>
            </a:r>
            <a:r>
              <a:rPr kumimoji="1" lang="ja-JP" altLang="en-US" dirty="0" smtClean="0"/>
              <a:t>．</a:t>
            </a:r>
            <a:endParaRPr kumimoji="1" lang="en-US" altLang="ja-JP" dirty="0" smtClean="0"/>
          </a:p>
          <a:p>
            <a:r>
              <a:rPr kumimoji="1" lang="en-US" altLang="ja-JP" dirty="0" smtClean="0"/>
              <a:t>Tomcat </a:t>
            </a:r>
            <a:r>
              <a:rPr kumimoji="1" lang="ja-JP" altLang="en-US" dirty="0" smtClean="0"/>
              <a:t>は</a:t>
            </a:r>
            <a:r>
              <a:rPr lang="ja-JP" altLang="en-US" dirty="0"/>
              <a:t>デフォルトでは</a:t>
            </a:r>
            <a:r>
              <a:rPr lang="ja-JP" altLang="en-US" dirty="0" smtClean="0"/>
              <a:t>，</a:t>
            </a:r>
            <a:r>
              <a:rPr lang="en-US" altLang="ja-JP" dirty="0" smtClean="0"/>
              <a:t>Apache </a:t>
            </a:r>
            <a:r>
              <a:rPr lang="ja-JP" altLang="en-US" dirty="0"/>
              <a:t>上</a:t>
            </a:r>
            <a:r>
              <a:rPr lang="ja-JP" altLang="en-US" dirty="0" smtClean="0"/>
              <a:t>の</a:t>
            </a:r>
            <a:r>
              <a:rPr lang="ja-JP" altLang="en-US" dirty="0"/>
              <a:t>認証情報</a:t>
            </a:r>
            <a:r>
              <a:rPr lang="ja-JP" altLang="en-US" dirty="0" smtClean="0"/>
              <a:t>を受け取らない．そのため，</a:t>
            </a:r>
            <a:r>
              <a:rPr lang="en-US" altLang="ja-JP" dirty="0" smtClean="0"/>
              <a:t>uApprove.jp </a:t>
            </a:r>
            <a:r>
              <a:rPr lang="ja-JP" altLang="en-US" dirty="0" smtClean="0"/>
              <a:t>は以下のエラーを表示する．</a:t>
            </a:r>
            <a:endParaRPr lang="en-US" altLang="ja-JP" dirty="0" smtClean="0"/>
          </a:p>
          <a:p>
            <a:pPr marL="731520" lvl="2" indent="0">
              <a:buNone/>
            </a:pPr>
            <a:r>
              <a:rPr lang="en-US" altLang="ja-JP" dirty="0"/>
              <a:t>Username is not set, can't reset attribute release approval</a:t>
            </a:r>
            <a:endParaRPr lang="en-US" altLang="ja-JP" dirty="0" smtClean="0"/>
          </a:p>
          <a:p>
            <a:r>
              <a:rPr kumimoji="1" lang="ja-JP" altLang="en-US" dirty="0"/>
              <a:t>以下の</a:t>
            </a:r>
            <a:r>
              <a:rPr kumimoji="1" lang="ja-JP" altLang="en-US" dirty="0" smtClean="0"/>
              <a:t>設定</a:t>
            </a:r>
            <a:r>
              <a:rPr lang="ja-JP" altLang="en-US" dirty="0" smtClean="0"/>
              <a:t>が必要になる．</a:t>
            </a:r>
            <a:endParaRPr lang="en-US" altLang="ja-JP" dirty="0" smtClean="0"/>
          </a:p>
          <a:p>
            <a:pPr marL="731520" lvl="2" indent="0">
              <a:buNone/>
            </a:pPr>
            <a:r>
              <a:rPr lang="en-US" altLang="ja-JP" dirty="0" smtClean="0"/>
              <a:t>&lt;</a:t>
            </a:r>
            <a:r>
              <a:rPr lang="en-US" altLang="ja-JP" dirty="0"/>
              <a:t>Connector port</a:t>
            </a:r>
            <a:r>
              <a:rPr lang="en-US" altLang="ja-JP" dirty="0" smtClean="0"/>
              <a:t>=“8009” </a:t>
            </a:r>
            <a:r>
              <a:rPr lang="en-US" altLang="ja-JP" dirty="0"/>
              <a:t>protocol</a:t>
            </a:r>
            <a:r>
              <a:rPr lang="en-US" altLang="ja-JP" dirty="0" smtClean="0"/>
              <a:t>=“AJP/1.3” </a:t>
            </a:r>
            <a:r>
              <a:rPr lang="en-US" altLang="ja-JP" dirty="0" err="1"/>
              <a:t>redirectPort</a:t>
            </a:r>
            <a:r>
              <a:rPr lang="en-US" altLang="ja-JP" dirty="0" smtClean="0"/>
              <a:t>=“8443”</a:t>
            </a:r>
            <a:r>
              <a:rPr lang="ja-JP" altLang="en-US" dirty="0" smtClean="0"/>
              <a:t>　</a:t>
            </a:r>
            <a:r>
              <a:rPr lang="en-US" altLang="ja-JP" dirty="0" err="1" smtClean="0">
                <a:solidFill>
                  <a:srgbClr val="FF0000"/>
                </a:solidFill>
              </a:rPr>
              <a:t>tomcatAuthentication</a:t>
            </a:r>
            <a:r>
              <a:rPr lang="en-US" altLang="ja-JP" dirty="0">
                <a:solidFill>
                  <a:srgbClr val="FF0000"/>
                </a:solidFill>
              </a:rPr>
              <a:t>="false"</a:t>
            </a:r>
            <a:r>
              <a:rPr lang="en-US" altLang="ja-JP" dirty="0"/>
              <a:t> /&gt;</a:t>
            </a:r>
            <a:endParaRPr kumimoji="1" lang="ja-JP" altLang="en-US" dirty="0"/>
          </a:p>
        </p:txBody>
      </p:sp>
    </p:spTree>
    <p:extLst>
      <p:ext uri="{BB962C8B-B14F-4D97-AF65-F5344CB8AC3E}">
        <p14:creationId xmlns:p14="http://schemas.microsoft.com/office/powerpoint/2010/main" val="1326798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今後</a:t>
            </a:r>
            <a:r>
              <a:rPr lang="ja-JP" altLang="en-US" dirty="0" smtClean="0"/>
              <a:t>の</a:t>
            </a:r>
            <a:r>
              <a:rPr lang="ja-JP" altLang="en-US" dirty="0"/>
              <a:t>予定</a:t>
            </a:r>
            <a:endParaRPr kumimoji="1" lang="ja-JP" altLang="en-US" dirty="0"/>
          </a:p>
        </p:txBody>
      </p:sp>
      <p:sp>
        <p:nvSpPr>
          <p:cNvPr id="3" name="コンテンツ プレースホルダー 2"/>
          <p:cNvSpPr>
            <a:spLocks noGrp="1"/>
          </p:cNvSpPr>
          <p:nvPr>
            <p:ph sz="quarter" idx="1"/>
          </p:nvPr>
        </p:nvSpPr>
        <p:spPr>
          <a:xfrm>
            <a:off x="457200" y="1600200"/>
            <a:ext cx="7467600" cy="4873752"/>
          </a:xfrm>
        </p:spPr>
        <p:txBody>
          <a:bodyPr>
            <a:normAutofit lnSpcReduction="10000"/>
          </a:bodyPr>
          <a:lstStyle/>
          <a:p>
            <a:r>
              <a:rPr kumimoji="1" lang="ja-JP" altLang="en-US" dirty="0" smtClean="0"/>
              <a:t>学認フェデレーション本参加</a:t>
            </a:r>
            <a:endParaRPr kumimoji="1" lang="en-US" altLang="ja-JP" dirty="0" smtClean="0"/>
          </a:p>
          <a:p>
            <a:pPr lvl="1"/>
            <a:r>
              <a:rPr lang="en-US" altLang="ja-JP" dirty="0" smtClean="0"/>
              <a:t>uApprove.jp </a:t>
            </a:r>
            <a:r>
              <a:rPr lang="ja-JP" altLang="en-US" dirty="0" smtClean="0"/>
              <a:t>もインストールできたので，これで進められるはず．</a:t>
            </a:r>
            <a:endParaRPr lang="en-US" altLang="ja-JP" dirty="0" smtClean="0"/>
          </a:p>
          <a:p>
            <a:r>
              <a:rPr lang="ja-JP" altLang="en-US" dirty="0" smtClean="0"/>
              <a:t>多</a:t>
            </a:r>
            <a:r>
              <a:rPr kumimoji="1" lang="ja-JP" altLang="en-US" dirty="0" smtClean="0"/>
              <a:t>要素認証の導入</a:t>
            </a:r>
            <a:endParaRPr kumimoji="1" lang="en-US" altLang="ja-JP" dirty="0" smtClean="0"/>
          </a:p>
          <a:p>
            <a:r>
              <a:rPr kumimoji="1" lang="en-US" altLang="ja-JP" dirty="0" err="1" smtClean="0"/>
              <a:t>OpenID</a:t>
            </a:r>
            <a:r>
              <a:rPr kumimoji="1" lang="en-US" altLang="ja-JP" dirty="0" smtClean="0"/>
              <a:t> </a:t>
            </a:r>
            <a:r>
              <a:rPr kumimoji="1" lang="ja-JP" altLang="en-US" dirty="0" smtClean="0"/>
              <a:t>の対応</a:t>
            </a:r>
            <a:endParaRPr kumimoji="1" lang="en-US" altLang="ja-JP" dirty="0" smtClean="0"/>
          </a:p>
          <a:p>
            <a:pPr lvl="1"/>
            <a:r>
              <a:rPr kumimoji="1" lang="en-US" altLang="ja-JP" dirty="0" smtClean="0"/>
              <a:t>Shibboleth </a:t>
            </a:r>
            <a:r>
              <a:rPr kumimoji="1" lang="ja-JP" altLang="en-US" dirty="0" smtClean="0"/>
              <a:t>は，</a:t>
            </a:r>
            <a:r>
              <a:rPr kumimoji="1" lang="en-US" altLang="ja-JP" dirty="0" smtClean="0"/>
              <a:t>SP </a:t>
            </a:r>
            <a:r>
              <a:rPr kumimoji="1" lang="ja-JP" altLang="en-US" dirty="0" smtClean="0"/>
              <a:t>の情報を </a:t>
            </a:r>
            <a:r>
              <a:rPr kumimoji="1" lang="en-US" altLang="ja-JP" dirty="0" err="1" smtClean="0"/>
              <a:t>IdP</a:t>
            </a:r>
            <a:r>
              <a:rPr kumimoji="1" lang="en-US" altLang="ja-JP" dirty="0" smtClean="0"/>
              <a:t> </a:t>
            </a:r>
            <a:r>
              <a:rPr kumimoji="1" lang="ja-JP" altLang="en-US" dirty="0" err="1" smtClean="0"/>
              <a:t>に登</a:t>
            </a:r>
            <a:r>
              <a:rPr kumimoji="1" lang="ja-JP" altLang="en-US" dirty="0" smtClean="0"/>
              <a:t>録する必要がある．</a:t>
            </a:r>
            <a:endParaRPr kumimoji="1" lang="en-US" altLang="ja-JP" dirty="0" smtClean="0"/>
          </a:p>
          <a:p>
            <a:pPr lvl="1"/>
            <a:r>
              <a:rPr lang="ja-JP" altLang="en-US" dirty="0"/>
              <a:t>その</a:t>
            </a:r>
            <a:r>
              <a:rPr lang="ja-JP" altLang="en-US" dirty="0" smtClean="0"/>
              <a:t>ため，研究室単位のカジュアルなアプリケーションには敷居が高い．また，</a:t>
            </a:r>
            <a:r>
              <a:rPr lang="en-US" altLang="ja-JP" dirty="0" smtClean="0"/>
              <a:t>Shibboleth </a:t>
            </a:r>
            <a:r>
              <a:rPr lang="ja-JP" altLang="en-US" dirty="0" smtClean="0"/>
              <a:t>に対応していないアプリケーションも多い．</a:t>
            </a:r>
            <a:endParaRPr lang="en-US" altLang="ja-JP" dirty="0" smtClean="0"/>
          </a:p>
          <a:p>
            <a:pPr lvl="1"/>
            <a:r>
              <a:rPr lang="en-US" altLang="ja-JP" dirty="0" err="1" smtClean="0"/>
              <a:t>OpenID</a:t>
            </a:r>
            <a:r>
              <a:rPr lang="en-US" altLang="ja-JP" dirty="0" smtClean="0"/>
              <a:t> </a:t>
            </a:r>
            <a:r>
              <a:rPr lang="ja-JP" altLang="en-US" dirty="0" smtClean="0"/>
              <a:t>に対応して，センターへの申し込みなしに認証連携できるようにできないか？</a:t>
            </a:r>
            <a:endParaRPr lang="en-US" altLang="ja-JP" dirty="0" smtClean="0"/>
          </a:p>
          <a:p>
            <a:r>
              <a:rPr lang="ja-JP" altLang="en-US" dirty="0"/>
              <a:t>認証統合済みシステムの</a:t>
            </a:r>
            <a:r>
              <a:rPr lang="en-US" altLang="ja-JP" dirty="0"/>
              <a:t>Shibboleth</a:t>
            </a:r>
            <a:r>
              <a:rPr lang="ja-JP" altLang="en-US" dirty="0"/>
              <a:t>対応</a:t>
            </a:r>
            <a:endParaRPr lang="en-US" altLang="ja-JP" dirty="0"/>
          </a:p>
          <a:p>
            <a:pPr lvl="1"/>
            <a:r>
              <a:rPr lang="en-US" altLang="ja-JP" dirty="0" smtClean="0"/>
              <a:t>Moodle </a:t>
            </a:r>
            <a:r>
              <a:rPr lang="ja-JP" altLang="en-US" dirty="0" smtClean="0"/>
              <a:t>の </a:t>
            </a:r>
            <a:r>
              <a:rPr lang="en-US" altLang="ja-JP" dirty="0" smtClean="0"/>
              <a:t>Shibboleth </a:t>
            </a:r>
            <a:r>
              <a:rPr lang="ja-JP" altLang="en-US" dirty="0" smtClean="0"/>
              <a:t>対応</a:t>
            </a:r>
            <a:endParaRPr lang="en-US" altLang="ja-JP" dirty="0" smtClean="0"/>
          </a:p>
        </p:txBody>
      </p:sp>
    </p:spTree>
    <p:extLst>
      <p:ext uri="{BB962C8B-B14F-4D97-AF65-F5344CB8AC3E}">
        <p14:creationId xmlns:p14="http://schemas.microsoft.com/office/powerpoint/2010/main" val="2903035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認証統合への道程</a:t>
            </a:r>
            <a:endParaRPr kumimoji="1" lang="ja-JP" altLang="en-US" dirty="0"/>
          </a:p>
        </p:txBody>
      </p:sp>
      <p:sp>
        <p:nvSpPr>
          <p:cNvPr id="3" name="コンテンツ プレースホルダー 2"/>
          <p:cNvSpPr>
            <a:spLocks noGrp="1"/>
          </p:cNvSpPr>
          <p:nvPr>
            <p:ph sz="quarter" idx="1"/>
          </p:nvPr>
        </p:nvSpPr>
        <p:spPr/>
        <p:txBody>
          <a:bodyPr>
            <a:normAutofit/>
          </a:bodyPr>
          <a:lstStyle/>
          <a:p>
            <a:r>
              <a:rPr kumimoji="1" lang="en-US" altLang="ja-JP" dirty="0" smtClean="0"/>
              <a:t>2005</a:t>
            </a:r>
            <a:r>
              <a:rPr kumimoji="1" lang="ja-JP" altLang="en-US" dirty="0" smtClean="0"/>
              <a:t>年度まで認証統合はまったく行われていなかった．</a:t>
            </a:r>
            <a:endParaRPr kumimoji="1" lang="en-US" altLang="ja-JP" dirty="0" smtClean="0"/>
          </a:p>
          <a:p>
            <a:pPr lvl="1"/>
            <a:r>
              <a:rPr lang="ja-JP" altLang="en-US" dirty="0" smtClean="0"/>
              <a:t>教務システム，情報</a:t>
            </a:r>
            <a:r>
              <a:rPr lang="ja-JP" altLang="en-US" dirty="0"/>
              <a:t>処理</a:t>
            </a:r>
            <a:r>
              <a:rPr lang="ja-JP" altLang="en-US" dirty="0" smtClean="0"/>
              <a:t>センター端末室，マルチメディアセンター端末室，語学センター端末室，どれもユーザ名とパスワードが違っていた．</a:t>
            </a:r>
            <a:endParaRPr lang="en-US" altLang="ja-JP" dirty="0" smtClean="0"/>
          </a:p>
          <a:p>
            <a:pPr lvl="1"/>
            <a:r>
              <a:rPr kumimoji="1" lang="ja-JP" altLang="en-US" dirty="0" smtClean="0"/>
              <a:t>そもそも全学生と全教職員を対象としてアカウントを発行する体制になっていなかった．</a:t>
            </a:r>
            <a:endParaRPr kumimoji="1" lang="en-US" altLang="ja-JP" dirty="0" smtClean="0"/>
          </a:p>
          <a:p>
            <a:r>
              <a:rPr lang="ja-JP" altLang="en-US" dirty="0"/>
              <a:t>認証</a:t>
            </a:r>
            <a:r>
              <a:rPr lang="ja-JP" altLang="en-US" dirty="0" smtClean="0"/>
              <a:t>統合を実現するには，メリットをうまく伝える必要がある．</a:t>
            </a:r>
            <a:endParaRPr lang="en-US" altLang="ja-JP" dirty="0" smtClean="0"/>
          </a:p>
          <a:p>
            <a:pPr lvl="1"/>
            <a:r>
              <a:rPr kumimoji="1" lang="ja-JP" altLang="en-US" dirty="0"/>
              <a:t>アカウント</a:t>
            </a:r>
            <a:r>
              <a:rPr kumimoji="1" lang="ja-JP" altLang="en-US" dirty="0" smtClean="0"/>
              <a:t>が別々だと不便でしょ</a:t>
            </a:r>
            <a:r>
              <a:rPr kumimoji="1" lang="en-US" altLang="ja-JP" dirty="0" smtClean="0"/>
              <a:t>?</a:t>
            </a:r>
            <a:r>
              <a:rPr kumimoji="1" lang="ja-JP" altLang="en-US" dirty="0" smtClean="0"/>
              <a:t>　</a:t>
            </a:r>
            <a:r>
              <a:rPr lang="ja-JP" altLang="en-US" dirty="0" smtClean="0"/>
              <a:t>→それが当たり前だと思っている人には伝わらない．</a:t>
            </a:r>
            <a:endParaRPr lang="en-US" altLang="ja-JP" dirty="0" smtClean="0"/>
          </a:p>
          <a:p>
            <a:pPr lvl="1"/>
            <a:r>
              <a:rPr lang="ja-JP" altLang="en-US" dirty="0"/>
              <a:t>情報メディア基盤</a:t>
            </a:r>
            <a:r>
              <a:rPr lang="ja-JP" altLang="en-US" dirty="0" smtClean="0"/>
              <a:t>センターのアカウントってそれ何</a:t>
            </a:r>
            <a:r>
              <a:rPr lang="en-US" altLang="ja-JP" dirty="0" smtClean="0"/>
              <a:t>?</a:t>
            </a:r>
            <a:r>
              <a:rPr lang="ja-JP" altLang="en-US" dirty="0"/>
              <a:t>　</a:t>
            </a:r>
            <a:r>
              <a:rPr lang="ja-JP" altLang="en-US" dirty="0" smtClean="0"/>
              <a:t>→新たに覚えないといけないなんて面倒だよ．</a:t>
            </a:r>
            <a:endParaRPr lang="en-US" altLang="ja-JP" dirty="0" smtClean="0"/>
          </a:p>
          <a:p>
            <a:pPr lvl="1"/>
            <a:r>
              <a:rPr kumimoji="1" lang="ja-JP" altLang="en-US" dirty="0"/>
              <a:t>認証</a:t>
            </a:r>
            <a:r>
              <a:rPr kumimoji="1" lang="ja-JP" altLang="en-US" dirty="0" smtClean="0"/>
              <a:t>統合のためにお金がかかる</a:t>
            </a:r>
            <a:r>
              <a:rPr kumimoji="1" lang="en-US" altLang="ja-JP" dirty="0" smtClean="0"/>
              <a:t>?</a:t>
            </a:r>
            <a:r>
              <a:rPr lang="ja-JP" altLang="en-US" dirty="0"/>
              <a:t>　</a:t>
            </a:r>
            <a:r>
              <a:rPr lang="ja-JP" altLang="en-US" dirty="0" smtClean="0"/>
              <a:t>→</a:t>
            </a:r>
            <a:r>
              <a:rPr kumimoji="1" lang="ja-JP" altLang="en-US" dirty="0" smtClean="0"/>
              <a:t>それは困るよ．</a:t>
            </a:r>
            <a:endParaRPr kumimoji="1" lang="en-US" altLang="ja-JP" dirty="0" smtClean="0"/>
          </a:p>
        </p:txBody>
      </p:sp>
    </p:spTree>
    <p:extLst>
      <p:ext uri="{BB962C8B-B14F-4D97-AF65-F5344CB8AC3E}">
        <p14:creationId xmlns:p14="http://schemas.microsoft.com/office/powerpoint/2010/main" val="103708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認証統合の経過（１）</a:t>
            </a:r>
            <a:endParaRPr kumimoji="1" lang="ja-JP" altLang="en-US" dirty="0"/>
          </a:p>
        </p:txBody>
      </p:sp>
      <p:sp>
        <p:nvSpPr>
          <p:cNvPr id="3" name="コンテンツ プレースホルダー 2"/>
          <p:cNvSpPr>
            <a:spLocks noGrp="1"/>
          </p:cNvSpPr>
          <p:nvPr>
            <p:ph sz="quarter" idx="1"/>
          </p:nvPr>
        </p:nvSpPr>
        <p:spPr>
          <a:xfrm>
            <a:off x="457200" y="1600200"/>
            <a:ext cx="7467600" cy="4997152"/>
          </a:xfrm>
        </p:spPr>
        <p:txBody>
          <a:bodyPr>
            <a:normAutofit lnSpcReduction="10000"/>
          </a:bodyPr>
          <a:lstStyle/>
          <a:p>
            <a:r>
              <a:rPr lang="ja-JP" altLang="ja-JP" dirty="0"/>
              <a:t>情報処理センター演習用</a:t>
            </a:r>
            <a:r>
              <a:rPr lang="ja-JP" altLang="ja-JP" dirty="0" smtClean="0"/>
              <a:t>システムと</a:t>
            </a:r>
            <a:r>
              <a:rPr lang="ja-JP" altLang="ja-JP" dirty="0"/>
              <a:t>マルチメディアセンターマルチメディア教室の認証統合：</a:t>
            </a:r>
            <a:r>
              <a:rPr lang="en-US" altLang="ja-JP" dirty="0"/>
              <a:t>2006</a:t>
            </a:r>
            <a:r>
              <a:rPr lang="ja-JP" altLang="ja-JP" dirty="0"/>
              <a:t>年</a:t>
            </a:r>
            <a:r>
              <a:rPr lang="en-US" altLang="ja-JP" dirty="0"/>
              <a:t>4</a:t>
            </a:r>
            <a:r>
              <a:rPr lang="ja-JP" altLang="ja-JP" dirty="0" smtClean="0"/>
              <a:t>月</a:t>
            </a:r>
            <a:endParaRPr lang="en-US" altLang="ja-JP" dirty="0" smtClean="0"/>
          </a:p>
          <a:p>
            <a:pPr lvl="1"/>
            <a:r>
              <a:rPr lang="en-US" altLang="ja-JP" dirty="0" smtClean="0"/>
              <a:t>Samba</a:t>
            </a:r>
            <a:r>
              <a:rPr lang="ja-JP" altLang="en-US" dirty="0" smtClean="0"/>
              <a:t>と</a:t>
            </a:r>
            <a:r>
              <a:rPr lang="en-US" altLang="ja-JP" dirty="0" smtClean="0"/>
              <a:t>LDAP</a:t>
            </a:r>
            <a:r>
              <a:rPr lang="ja-JP" altLang="en-US" dirty="0" smtClean="0"/>
              <a:t>サーバを組み合わせたシステムを構築．この</a:t>
            </a:r>
            <a:r>
              <a:rPr lang="en-US" altLang="ja-JP" dirty="0" smtClean="0"/>
              <a:t>LDAP</a:t>
            </a:r>
            <a:r>
              <a:rPr lang="ja-JP" altLang="en-US" dirty="0" smtClean="0"/>
              <a:t>サーバを足掛かりに小規模スタート</a:t>
            </a:r>
            <a:endParaRPr lang="en-US" altLang="ja-JP" dirty="0" smtClean="0"/>
          </a:p>
          <a:p>
            <a:r>
              <a:rPr lang="ja-JP" altLang="en-US" dirty="0" smtClean="0"/>
              <a:t>全学生にアカウントを配布：</a:t>
            </a:r>
            <a:r>
              <a:rPr lang="en-US" altLang="ja-JP" dirty="0" smtClean="0"/>
              <a:t>2006</a:t>
            </a:r>
            <a:r>
              <a:rPr lang="ja-JP" altLang="en-US" dirty="0" smtClean="0"/>
              <a:t>年</a:t>
            </a:r>
            <a:r>
              <a:rPr lang="en-US" altLang="ja-JP" dirty="0" smtClean="0"/>
              <a:t>9</a:t>
            </a:r>
            <a:r>
              <a:rPr lang="ja-JP" altLang="en-US" dirty="0" smtClean="0"/>
              <a:t>月</a:t>
            </a:r>
            <a:endParaRPr lang="en-US" altLang="ja-JP" dirty="0" smtClean="0"/>
          </a:p>
          <a:p>
            <a:r>
              <a:rPr lang="ja-JP" altLang="en-US" dirty="0" smtClean="0"/>
              <a:t>ホスティングサービス開始：</a:t>
            </a:r>
            <a:r>
              <a:rPr lang="en-US" altLang="ja-JP" dirty="0" smtClean="0"/>
              <a:t>2007</a:t>
            </a:r>
            <a:r>
              <a:rPr lang="ja-JP" altLang="en-US" dirty="0" smtClean="0"/>
              <a:t>年</a:t>
            </a:r>
            <a:r>
              <a:rPr lang="en-US" altLang="ja-JP" dirty="0" smtClean="0"/>
              <a:t>10</a:t>
            </a:r>
            <a:r>
              <a:rPr lang="ja-JP" altLang="en-US" dirty="0" smtClean="0"/>
              <a:t>月</a:t>
            </a:r>
            <a:endParaRPr lang="ja-JP" altLang="ja-JP" dirty="0"/>
          </a:p>
          <a:p>
            <a:r>
              <a:rPr lang="ja-JP" altLang="ja-JP" dirty="0"/>
              <a:t>講義棟無線</a:t>
            </a:r>
            <a:r>
              <a:rPr lang="en-US" altLang="ja-JP" dirty="0"/>
              <a:t>LAN</a:t>
            </a:r>
            <a:r>
              <a:rPr lang="ja-JP" altLang="ja-JP" dirty="0"/>
              <a:t>用パスワードの統合：</a:t>
            </a:r>
            <a:r>
              <a:rPr lang="en-US" altLang="ja-JP" dirty="0"/>
              <a:t>2008</a:t>
            </a:r>
            <a:r>
              <a:rPr lang="ja-JP" altLang="ja-JP" dirty="0"/>
              <a:t>年</a:t>
            </a:r>
            <a:r>
              <a:rPr lang="en-US" altLang="ja-JP" dirty="0"/>
              <a:t>5</a:t>
            </a:r>
            <a:r>
              <a:rPr lang="ja-JP" altLang="ja-JP" dirty="0" smtClean="0"/>
              <a:t>月</a:t>
            </a:r>
            <a:endParaRPr lang="ja-JP" altLang="ja-JP" dirty="0"/>
          </a:p>
          <a:p>
            <a:r>
              <a:rPr lang="en-US" altLang="ja-JP" dirty="0"/>
              <a:t>WebCT</a:t>
            </a:r>
            <a:r>
              <a:rPr lang="ja-JP" altLang="ja-JP" dirty="0"/>
              <a:t>用パスワードの統合</a:t>
            </a:r>
            <a:r>
              <a:rPr lang="en-US" altLang="ja-JP" dirty="0"/>
              <a:t>: 2009</a:t>
            </a:r>
            <a:r>
              <a:rPr lang="ja-JP" altLang="ja-JP" dirty="0"/>
              <a:t>年</a:t>
            </a:r>
            <a:r>
              <a:rPr lang="en-US" altLang="ja-JP" dirty="0"/>
              <a:t>4</a:t>
            </a:r>
            <a:r>
              <a:rPr lang="ja-JP" altLang="ja-JP" dirty="0" smtClean="0"/>
              <a:t>月</a:t>
            </a:r>
            <a:endParaRPr lang="ja-JP" altLang="ja-JP" dirty="0"/>
          </a:p>
          <a:p>
            <a:r>
              <a:rPr lang="ja-JP" altLang="ja-JP" dirty="0"/>
              <a:t>語学センターの認証統合</a:t>
            </a:r>
            <a:r>
              <a:rPr lang="en-US" altLang="ja-JP" dirty="0"/>
              <a:t>: 2009</a:t>
            </a:r>
            <a:r>
              <a:rPr lang="ja-JP" altLang="ja-JP" dirty="0"/>
              <a:t>年</a:t>
            </a:r>
            <a:r>
              <a:rPr lang="en-US" altLang="ja-JP" dirty="0"/>
              <a:t>4</a:t>
            </a:r>
            <a:r>
              <a:rPr lang="ja-JP" altLang="ja-JP" dirty="0" smtClean="0"/>
              <a:t>月</a:t>
            </a:r>
            <a:endParaRPr lang="en-US" altLang="ja-JP" dirty="0" smtClean="0"/>
          </a:p>
          <a:p>
            <a:r>
              <a:rPr lang="ja-JP" altLang="en-US" dirty="0" smtClean="0"/>
              <a:t>メール転送サービス（</a:t>
            </a:r>
            <a:r>
              <a:rPr lang="en-US" altLang="ja-JP" dirty="0" smtClean="0"/>
              <a:t>xxx@tut.jp</a:t>
            </a:r>
            <a:r>
              <a:rPr lang="ja-JP" altLang="en-US" dirty="0" smtClean="0"/>
              <a:t>）の提供：</a:t>
            </a:r>
            <a:r>
              <a:rPr lang="en-US" altLang="ja-JP" dirty="0" smtClean="0"/>
              <a:t>2009</a:t>
            </a:r>
            <a:r>
              <a:rPr lang="ja-JP" altLang="en-US" dirty="0" smtClean="0"/>
              <a:t>年</a:t>
            </a:r>
            <a:r>
              <a:rPr lang="en-US" altLang="ja-JP" dirty="0" smtClean="0"/>
              <a:t>9</a:t>
            </a:r>
            <a:r>
              <a:rPr lang="ja-JP" altLang="en-US" dirty="0" smtClean="0"/>
              <a:t>月</a:t>
            </a:r>
            <a:endParaRPr lang="ja-JP" altLang="ja-JP" dirty="0"/>
          </a:p>
          <a:p>
            <a:r>
              <a:rPr lang="ja-JP" altLang="ja-JP" dirty="0"/>
              <a:t>教務システムの認証統合</a:t>
            </a:r>
            <a:r>
              <a:rPr lang="en-US" altLang="ja-JP" dirty="0"/>
              <a:t>: 2010</a:t>
            </a:r>
            <a:r>
              <a:rPr lang="ja-JP" altLang="ja-JP" dirty="0"/>
              <a:t>年</a:t>
            </a:r>
            <a:r>
              <a:rPr lang="en-US" altLang="ja-JP" dirty="0"/>
              <a:t>4</a:t>
            </a:r>
            <a:r>
              <a:rPr lang="ja-JP" altLang="ja-JP" dirty="0"/>
              <a:t>月</a:t>
            </a:r>
          </a:p>
          <a:p>
            <a:r>
              <a:rPr lang="ja-JP" altLang="en-US" dirty="0" smtClean="0"/>
              <a:t>情報</a:t>
            </a:r>
            <a:r>
              <a:rPr lang="ja-JP" altLang="en-US" dirty="0"/>
              <a:t>知能工学系</a:t>
            </a:r>
            <a:r>
              <a:rPr lang="ja-JP" altLang="ja-JP" dirty="0" smtClean="0"/>
              <a:t>実験室</a:t>
            </a:r>
            <a:r>
              <a:rPr lang="ja-JP" altLang="ja-JP" dirty="0"/>
              <a:t>の認証統合</a:t>
            </a:r>
            <a:r>
              <a:rPr lang="en-US" altLang="ja-JP" dirty="0"/>
              <a:t>: 2010</a:t>
            </a:r>
            <a:r>
              <a:rPr lang="ja-JP" altLang="ja-JP" dirty="0"/>
              <a:t>年</a:t>
            </a:r>
            <a:r>
              <a:rPr lang="en-US" altLang="ja-JP" dirty="0"/>
              <a:t>4</a:t>
            </a:r>
            <a:r>
              <a:rPr lang="ja-JP" altLang="ja-JP" dirty="0" smtClean="0"/>
              <a:t>月</a:t>
            </a:r>
            <a:endParaRPr lang="en-US" altLang="ja-JP" dirty="0"/>
          </a:p>
        </p:txBody>
      </p:sp>
    </p:spTree>
    <p:extLst>
      <p:ext uri="{BB962C8B-B14F-4D97-AF65-F5344CB8AC3E}">
        <p14:creationId xmlns:p14="http://schemas.microsoft.com/office/powerpoint/2010/main" val="346525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ja-JP" altLang="en-US" dirty="0" smtClean="0"/>
              <a:t>ホスティングサービス</a:t>
            </a:r>
            <a:endParaRPr lang="ja-JP" altLang="en-US" dirty="0"/>
          </a:p>
        </p:txBody>
      </p:sp>
      <p:sp>
        <p:nvSpPr>
          <p:cNvPr id="32771" name="Rectangle 3"/>
          <p:cNvSpPr>
            <a:spLocks noGrp="1" noChangeArrowheads="1"/>
          </p:cNvSpPr>
          <p:nvPr>
            <p:ph type="body" idx="1"/>
          </p:nvPr>
        </p:nvSpPr>
        <p:spPr>
          <a:xfrm>
            <a:off x="457200" y="1600200"/>
            <a:ext cx="7467600" cy="5069160"/>
          </a:xfrm>
        </p:spPr>
        <p:txBody>
          <a:bodyPr>
            <a:normAutofit/>
          </a:bodyPr>
          <a:lstStyle/>
          <a:p>
            <a:pPr>
              <a:lnSpc>
                <a:spcPct val="80000"/>
              </a:lnSpc>
            </a:pPr>
            <a:r>
              <a:rPr lang="ja-JP" altLang="en-US" sz="2600" dirty="0" smtClean="0"/>
              <a:t>研究室や部局のサーバは，専門外の職員や学生によってメンテナンスされている場合が多い．</a:t>
            </a:r>
            <a:endParaRPr lang="en-US" altLang="ja-JP" sz="2600" dirty="0" smtClean="0"/>
          </a:p>
          <a:p>
            <a:pPr marL="0" indent="0">
              <a:lnSpc>
                <a:spcPct val="80000"/>
              </a:lnSpc>
              <a:buNone/>
            </a:pPr>
            <a:r>
              <a:rPr lang="en-US" altLang="ja-JP" sz="2600" dirty="0"/>
              <a:t>	</a:t>
            </a:r>
            <a:r>
              <a:rPr lang="ja-JP" altLang="en-US" sz="2600" dirty="0" smtClean="0"/>
              <a:t>→技術的に未熟でセキュリティリスクが高い．</a:t>
            </a:r>
            <a:endParaRPr lang="en-US" altLang="ja-JP" sz="2600" dirty="0" smtClean="0"/>
          </a:p>
          <a:p>
            <a:pPr>
              <a:lnSpc>
                <a:spcPct val="80000"/>
              </a:lnSpc>
            </a:pPr>
            <a:r>
              <a:rPr lang="ja-JP" altLang="en-US" sz="2600" dirty="0" smtClean="0"/>
              <a:t>ホスティングサービスの提供が必要</a:t>
            </a:r>
            <a:endParaRPr lang="en-US" altLang="ja-JP" sz="2600" dirty="0" smtClean="0"/>
          </a:p>
          <a:p>
            <a:pPr>
              <a:lnSpc>
                <a:spcPct val="80000"/>
              </a:lnSpc>
            </a:pPr>
            <a:r>
              <a:rPr lang="ja-JP" altLang="en-US" sz="2600" dirty="0" smtClean="0"/>
              <a:t>豊橋技術科学大学のサービス状況</a:t>
            </a:r>
            <a:endParaRPr lang="en-US" altLang="ja-JP" sz="2600" dirty="0" smtClean="0"/>
          </a:p>
          <a:p>
            <a:pPr lvl="1">
              <a:lnSpc>
                <a:spcPct val="80000"/>
              </a:lnSpc>
            </a:pPr>
            <a:r>
              <a:rPr lang="ja-JP" altLang="en-US" sz="2300" dirty="0" smtClean="0"/>
              <a:t>ウェブサーバホスティング</a:t>
            </a:r>
            <a:endParaRPr lang="ja-JP" altLang="en-US" sz="2300" dirty="0"/>
          </a:p>
          <a:p>
            <a:pPr lvl="2">
              <a:lnSpc>
                <a:spcPct val="80000"/>
              </a:lnSpc>
            </a:pPr>
            <a:r>
              <a:rPr lang="ja-JP" altLang="en-US" sz="1900" dirty="0"/>
              <a:t>ドメイン毎に仮想マシン（コンテナ）を割り当て．</a:t>
            </a:r>
          </a:p>
          <a:p>
            <a:pPr lvl="2">
              <a:lnSpc>
                <a:spcPct val="80000"/>
              </a:lnSpc>
            </a:pPr>
            <a:r>
              <a:rPr lang="ja-JP" altLang="en-US" sz="1900" dirty="0" smtClean="0"/>
              <a:t>仮想</a:t>
            </a:r>
            <a:r>
              <a:rPr lang="ja-JP" altLang="en-US" sz="1900" dirty="0"/>
              <a:t>マシンのコンテンツ領域のメンテナンスは，利用組織側が対応．</a:t>
            </a:r>
            <a:r>
              <a:rPr lang="en-US" altLang="ja-JP" sz="1900" dirty="0"/>
              <a:t>WebDAV</a:t>
            </a:r>
            <a:r>
              <a:rPr lang="ja-JP" altLang="en-US" sz="1900" dirty="0"/>
              <a:t>で編集</a:t>
            </a:r>
            <a:r>
              <a:rPr lang="ja-JP" altLang="en-US" sz="1900" dirty="0" smtClean="0"/>
              <a:t>．</a:t>
            </a:r>
          </a:p>
          <a:p>
            <a:pPr lvl="1">
              <a:lnSpc>
                <a:spcPct val="80000"/>
              </a:lnSpc>
            </a:pPr>
            <a:r>
              <a:rPr lang="ja-JP" altLang="en-US" sz="2300" dirty="0" smtClean="0"/>
              <a:t>メールサーバホスティング</a:t>
            </a:r>
          </a:p>
          <a:p>
            <a:pPr lvl="2">
              <a:lnSpc>
                <a:spcPct val="80000"/>
              </a:lnSpc>
            </a:pPr>
            <a:r>
              <a:rPr lang="en-US" altLang="ja-JP" sz="1900" dirty="0" smtClean="0"/>
              <a:t>Postfix </a:t>
            </a:r>
            <a:r>
              <a:rPr lang="ja-JP" altLang="en-US" sz="1900" dirty="0" smtClean="0"/>
              <a:t>の仮想ドメイン機能を使って実現．</a:t>
            </a:r>
            <a:endParaRPr lang="ja-JP" altLang="en-US" sz="1900" dirty="0"/>
          </a:p>
          <a:p>
            <a:pPr lvl="1">
              <a:lnSpc>
                <a:spcPct val="80000"/>
              </a:lnSpc>
            </a:pPr>
            <a:r>
              <a:rPr lang="en-US" altLang="ja-JP" sz="2300" dirty="0"/>
              <a:t>DNS</a:t>
            </a:r>
            <a:r>
              <a:rPr lang="ja-JP" altLang="en-US" sz="2300" dirty="0"/>
              <a:t>サーバホスティング</a:t>
            </a:r>
          </a:p>
          <a:p>
            <a:pPr lvl="2">
              <a:lnSpc>
                <a:spcPct val="80000"/>
              </a:lnSpc>
            </a:pPr>
            <a:r>
              <a:rPr lang="en-US" altLang="ja-JP" sz="1900" dirty="0" err="1"/>
              <a:t>rndc</a:t>
            </a:r>
            <a:r>
              <a:rPr lang="ja-JP" altLang="en-US" sz="1900" dirty="0"/>
              <a:t>コマンドを呼び出す</a:t>
            </a:r>
            <a:r>
              <a:rPr lang="en-US" altLang="ja-JP" sz="1900" dirty="0"/>
              <a:t>CGI</a:t>
            </a:r>
            <a:r>
              <a:rPr lang="ja-JP" altLang="en-US" sz="1900" dirty="0"/>
              <a:t>を用意．</a:t>
            </a:r>
          </a:p>
          <a:p>
            <a:pPr lvl="2">
              <a:lnSpc>
                <a:spcPct val="80000"/>
              </a:lnSpc>
            </a:pPr>
            <a:r>
              <a:rPr lang="ja-JP" altLang="en-US" sz="1900" dirty="0"/>
              <a:t>利用組織の管理者は，</a:t>
            </a:r>
            <a:r>
              <a:rPr lang="en-US" altLang="ja-JP" sz="1900" dirty="0"/>
              <a:t>WebDAV</a:t>
            </a:r>
            <a:r>
              <a:rPr lang="ja-JP" altLang="en-US" sz="1900" dirty="0"/>
              <a:t>でゾーンファイルを書き換え→</a:t>
            </a:r>
            <a:r>
              <a:rPr lang="en-US" altLang="ja-JP" sz="1900" dirty="0"/>
              <a:t>CGI</a:t>
            </a:r>
            <a:r>
              <a:rPr lang="ja-JP" altLang="en-US" sz="1900" dirty="0"/>
              <a:t>を使って再読み込みを依頼</a:t>
            </a:r>
            <a:r>
              <a:rPr lang="ja-JP" altLang="en-US" sz="1900" dirty="0" smtClean="0"/>
              <a:t>．</a:t>
            </a:r>
            <a:endParaRPr lang="en-US" altLang="ja-JP" sz="1900" dirty="0" smtClean="0"/>
          </a:p>
        </p:txBody>
      </p:sp>
    </p:spTree>
    <p:extLst>
      <p:ext uri="{BB962C8B-B14F-4D97-AF65-F5344CB8AC3E}">
        <p14:creationId xmlns:p14="http://schemas.microsoft.com/office/powerpoint/2010/main" val="3061958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3"/>
          <p:cNvSpPr>
            <a:spLocks noChangeShapeType="1"/>
          </p:cNvSpPr>
          <p:nvPr/>
        </p:nvSpPr>
        <p:spPr bwMode="auto">
          <a:xfrm>
            <a:off x="179512" y="4653310"/>
            <a:ext cx="81375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 name="Rectangle 19"/>
          <p:cNvSpPr>
            <a:spLocks noChangeArrowheads="1"/>
          </p:cNvSpPr>
          <p:nvPr/>
        </p:nvSpPr>
        <p:spPr bwMode="auto">
          <a:xfrm>
            <a:off x="3348162" y="2276822"/>
            <a:ext cx="1511300" cy="20161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2" name="AutoShape 20"/>
          <p:cNvSpPr>
            <a:spLocks noChangeArrowheads="1"/>
          </p:cNvSpPr>
          <p:nvPr/>
        </p:nvSpPr>
        <p:spPr bwMode="auto">
          <a:xfrm>
            <a:off x="3419600" y="2419697"/>
            <a:ext cx="1368425" cy="360363"/>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ウェブサーバＢ</a:t>
            </a:r>
          </a:p>
        </p:txBody>
      </p:sp>
      <p:sp>
        <p:nvSpPr>
          <p:cNvPr id="2053" name="AutoShape 21"/>
          <p:cNvSpPr>
            <a:spLocks noChangeArrowheads="1"/>
          </p:cNvSpPr>
          <p:nvPr/>
        </p:nvSpPr>
        <p:spPr bwMode="auto">
          <a:xfrm>
            <a:off x="3419600" y="2853085"/>
            <a:ext cx="1368425" cy="36036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ウェブサーバＦ</a:t>
            </a:r>
          </a:p>
        </p:txBody>
      </p:sp>
      <p:sp>
        <p:nvSpPr>
          <p:cNvPr id="2054" name="Text Box 22"/>
          <p:cNvSpPr txBox="1">
            <a:spLocks noChangeArrowheads="1"/>
          </p:cNvSpPr>
          <p:nvPr/>
        </p:nvSpPr>
        <p:spPr bwMode="auto">
          <a:xfrm>
            <a:off x="3527550" y="3988147"/>
            <a:ext cx="11890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物理サーバ２</a:t>
            </a:r>
          </a:p>
        </p:txBody>
      </p:sp>
      <p:sp>
        <p:nvSpPr>
          <p:cNvPr id="2055" name="Rectangle 23"/>
          <p:cNvSpPr>
            <a:spLocks noChangeArrowheads="1"/>
          </p:cNvSpPr>
          <p:nvPr/>
        </p:nvSpPr>
        <p:spPr bwMode="auto">
          <a:xfrm>
            <a:off x="5076950" y="2276822"/>
            <a:ext cx="1511300" cy="20161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6" name="AutoShape 24"/>
          <p:cNvSpPr>
            <a:spLocks noChangeArrowheads="1"/>
          </p:cNvSpPr>
          <p:nvPr/>
        </p:nvSpPr>
        <p:spPr bwMode="auto">
          <a:xfrm>
            <a:off x="5148387" y="2419697"/>
            <a:ext cx="1368425" cy="360363"/>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ウェブサーバＣ</a:t>
            </a:r>
          </a:p>
        </p:txBody>
      </p:sp>
      <p:sp>
        <p:nvSpPr>
          <p:cNvPr id="2057" name="AutoShape 25"/>
          <p:cNvSpPr>
            <a:spLocks noChangeArrowheads="1"/>
          </p:cNvSpPr>
          <p:nvPr/>
        </p:nvSpPr>
        <p:spPr bwMode="auto">
          <a:xfrm>
            <a:off x="5148387" y="2853085"/>
            <a:ext cx="1368425" cy="36036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ウェブサーバＧ</a:t>
            </a:r>
          </a:p>
        </p:txBody>
      </p:sp>
      <p:sp>
        <p:nvSpPr>
          <p:cNvPr id="2058" name="Text Box 26"/>
          <p:cNvSpPr txBox="1">
            <a:spLocks noChangeArrowheads="1"/>
          </p:cNvSpPr>
          <p:nvPr/>
        </p:nvSpPr>
        <p:spPr bwMode="auto">
          <a:xfrm>
            <a:off x="5256337" y="3988147"/>
            <a:ext cx="11890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物理サーバ３</a:t>
            </a:r>
          </a:p>
        </p:txBody>
      </p:sp>
      <p:sp>
        <p:nvSpPr>
          <p:cNvPr id="2059" name="Rectangle 27"/>
          <p:cNvSpPr>
            <a:spLocks noChangeArrowheads="1"/>
          </p:cNvSpPr>
          <p:nvPr/>
        </p:nvSpPr>
        <p:spPr bwMode="auto">
          <a:xfrm>
            <a:off x="1620962" y="2276822"/>
            <a:ext cx="1511300" cy="20161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0" name="AutoShape 28"/>
          <p:cNvSpPr>
            <a:spLocks noChangeArrowheads="1"/>
          </p:cNvSpPr>
          <p:nvPr/>
        </p:nvSpPr>
        <p:spPr bwMode="auto">
          <a:xfrm>
            <a:off x="1692400" y="2419697"/>
            <a:ext cx="1368425" cy="360363"/>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ウェブサーバＡ</a:t>
            </a:r>
          </a:p>
        </p:txBody>
      </p:sp>
      <p:sp>
        <p:nvSpPr>
          <p:cNvPr id="2061" name="AutoShape 29"/>
          <p:cNvSpPr>
            <a:spLocks noChangeArrowheads="1"/>
          </p:cNvSpPr>
          <p:nvPr/>
        </p:nvSpPr>
        <p:spPr bwMode="auto">
          <a:xfrm>
            <a:off x="1692400" y="2853085"/>
            <a:ext cx="1368425" cy="36036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ウェブサーバＥ</a:t>
            </a:r>
          </a:p>
        </p:txBody>
      </p:sp>
      <p:sp>
        <p:nvSpPr>
          <p:cNvPr id="2062" name="Text Box 30"/>
          <p:cNvSpPr txBox="1">
            <a:spLocks noChangeArrowheads="1"/>
          </p:cNvSpPr>
          <p:nvPr/>
        </p:nvSpPr>
        <p:spPr bwMode="auto">
          <a:xfrm>
            <a:off x="1800350" y="3988147"/>
            <a:ext cx="11890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物理サーバ１</a:t>
            </a:r>
          </a:p>
        </p:txBody>
      </p:sp>
      <p:sp>
        <p:nvSpPr>
          <p:cNvPr id="2063" name="Rectangle 31"/>
          <p:cNvSpPr>
            <a:spLocks noChangeArrowheads="1"/>
          </p:cNvSpPr>
          <p:nvPr/>
        </p:nvSpPr>
        <p:spPr bwMode="auto">
          <a:xfrm>
            <a:off x="6805737" y="2276822"/>
            <a:ext cx="1511300" cy="20161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4" name="AutoShape 32"/>
          <p:cNvSpPr>
            <a:spLocks noChangeArrowheads="1"/>
          </p:cNvSpPr>
          <p:nvPr/>
        </p:nvSpPr>
        <p:spPr bwMode="auto">
          <a:xfrm>
            <a:off x="6877175" y="2419697"/>
            <a:ext cx="1368425" cy="360363"/>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ウェブサーバＤ</a:t>
            </a:r>
          </a:p>
        </p:txBody>
      </p:sp>
      <p:sp>
        <p:nvSpPr>
          <p:cNvPr id="2065" name="AutoShape 33"/>
          <p:cNvSpPr>
            <a:spLocks noChangeArrowheads="1"/>
          </p:cNvSpPr>
          <p:nvPr/>
        </p:nvSpPr>
        <p:spPr bwMode="auto">
          <a:xfrm>
            <a:off x="6877175" y="2853085"/>
            <a:ext cx="1368425" cy="36036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ウェブサーバＨ</a:t>
            </a:r>
          </a:p>
        </p:txBody>
      </p:sp>
      <p:sp>
        <p:nvSpPr>
          <p:cNvPr id="2066" name="Text Box 34"/>
          <p:cNvSpPr txBox="1">
            <a:spLocks noChangeArrowheads="1"/>
          </p:cNvSpPr>
          <p:nvPr/>
        </p:nvSpPr>
        <p:spPr bwMode="auto">
          <a:xfrm>
            <a:off x="6985125" y="3988147"/>
            <a:ext cx="11890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物理サーバ４</a:t>
            </a:r>
          </a:p>
        </p:txBody>
      </p:sp>
      <p:sp>
        <p:nvSpPr>
          <p:cNvPr id="2067" name="AutoShape 35"/>
          <p:cNvSpPr>
            <a:spLocks noChangeArrowheads="1"/>
          </p:cNvSpPr>
          <p:nvPr/>
        </p:nvSpPr>
        <p:spPr bwMode="auto">
          <a:xfrm>
            <a:off x="1693987" y="3284885"/>
            <a:ext cx="1368425" cy="36036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ウェブサーバＩ</a:t>
            </a:r>
          </a:p>
        </p:txBody>
      </p:sp>
      <p:sp>
        <p:nvSpPr>
          <p:cNvPr id="2068" name="AutoShape 37"/>
          <p:cNvSpPr>
            <a:spLocks noChangeArrowheads="1"/>
          </p:cNvSpPr>
          <p:nvPr/>
        </p:nvSpPr>
        <p:spPr bwMode="auto">
          <a:xfrm>
            <a:off x="3419600" y="3284885"/>
            <a:ext cx="1368425" cy="360362"/>
          </a:xfrm>
          <a:prstGeom prst="roundRect">
            <a:avLst>
              <a:gd name="adj" fmla="val 16667"/>
            </a:avLst>
          </a:prstGeom>
          <a:noFill/>
          <a:ln w="15875">
            <a:solidFill>
              <a:srgbClr val="FF00FF"/>
            </a:solidFill>
            <a:prstDash val="dash"/>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a:p>
        </p:txBody>
      </p:sp>
      <p:sp>
        <p:nvSpPr>
          <p:cNvPr id="2069" name="AutoShape 39"/>
          <p:cNvSpPr>
            <a:spLocks noChangeArrowheads="1"/>
          </p:cNvSpPr>
          <p:nvPr/>
        </p:nvSpPr>
        <p:spPr bwMode="auto">
          <a:xfrm>
            <a:off x="6877175" y="3284885"/>
            <a:ext cx="1368425" cy="360362"/>
          </a:xfrm>
          <a:prstGeom prst="roundRect">
            <a:avLst>
              <a:gd name="adj" fmla="val 16667"/>
            </a:avLst>
          </a:prstGeom>
          <a:noFill/>
          <a:ln w="15875">
            <a:solidFill>
              <a:srgbClr val="FF00FF"/>
            </a:solidFill>
            <a:prstDash val="dash"/>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a:p>
        </p:txBody>
      </p:sp>
      <p:sp>
        <p:nvSpPr>
          <p:cNvPr id="2070" name="Line 40"/>
          <p:cNvSpPr>
            <a:spLocks noChangeShapeType="1"/>
          </p:cNvSpPr>
          <p:nvPr/>
        </p:nvSpPr>
        <p:spPr bwMode="auto">
          <a:xfrm>
            <a:off x="6516812" y="3140422"/>
            <a:ext cx="361950" cy="144463"/>
          </a:xfrm>
          <a:prstGeom prst="line">
            <a:avLst/>
          </a:prstGeom>
          <a:noFill/>
          <a:ln w="19050">
            <a:solidFill>
              <a:srgbClr val="FF00FF"/>
            </a:solidFill>
            <a:prstDash val="dash"/>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1" name="Line 41"/>
          <p:cNvSpPr>
            <a:spLocks noChangeShapeType="1"/>
          </p:cNvSpPr>
          <p:nvPr/>
        </p:nvSpPr>
        <p:spPr bwMode="auto">
          <a:xfrm flipH="1">
            <a:off x="4789612" y="2708622"/>
            <a:ext cx="358775" cy="576263"/>
          </a:xfrm>
          <a:prstGeom prst="line">
            <a:avLst/>
          </a:prstGeom>
          <a:noFill/>
          <a:ln w="19050">
            <a:solidFill>
              <a:srgbClr val="FF00FF"/>
            </a:solidFill>
            <a:prstDash val="dash"/>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2" name="Line 46"/>
          <p:cNvSpPr>
            <a:spLocks noChangeShapeType="1"/>
          </p:cNvSpPr>
          <p:nvPr/>
        </p:nvSpPr>
        <p:spPr bwMode="auto">
          <a:xfrm flipV="1">
            <a:off x="5869112" y="4292947"/>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3" name="Line 47"/>
          <p:cNvSpPr>
            <a:spLocks noChangeShapeType="1"/>
          </p:cNvSpPr>
          <p:nvPr/>
        </p:nvSpPr>
        <p:spPr bwMode="auto">
          <a:xfrm flipV="1">
            <a:off x="7597900" y="4292947"/>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4" name="Line 48"/>
          <p:cNvSpPr>
            <a:spLocks noChangeShapeType="1"/>
          </p:cNvSpPr>
          <p:nvPr/>
        </p:nvSpPr>
        <p:spPr bwMode="auto">
          <a:xfrm flipV="1">
            <a:off x="2411537" y="4294535"/>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5" name="Line 49"/>
          <p:cNvSpPr>
            <a:spLocks noChangeShapeType="1"/>
          </p:cNvSpPr>
          <p:nvPr/>
        </p:nvSpPr>
        <p:spPr bwMode="auto">
          <a:xfrm flipV="1">
            <a:off x="4140325" y="4294535"/>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6" name="Line 51"/>
          <p:cNvSpPr>
            <a:spLocks noChangeShapeType="1"/>
          </p:cNvSpPr>
          <p:nvPr/>
        </p:nvSpPr>
        <p:spPr bwMode="auto">
          <a:xfrm flipV="1">
            <a:off x="1043112" y="2564160"/>
            <a:ext cx="0" cy="208915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77" name="Text Box 52"/>
          <p:cNvSpPr txBox="1">
            <a:spLocks noChangeArrowheads="1"/>
          </p:cNvSpPr>
          <p:nvPr/>
        </p:nvSpPr>
        <p:spPr bwMode="auto">
          <a:xfrm>
            <a:off x="181100" y="2289522"/>
            <a:ext cx="14049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a:t>外部ネットワークへ</a:t>
            </a:r>
          </a:p>
        </p:txBody>
      </p:sp>
      <p:sp>
        <p:nvSpPr>
          <p:cNvPr id="2078" name="Text Box 57"/>
          <p:cNvSpPr txBox="1">
            <a:spLocks noChangeArrowheads="1"/>
          </p:cNvSpPr>
          <p:nvPr/>
        </p:nvSpPr>
        <p:spPr bwMode="auto">
          <a:xfrm>
            <a:off x="3570412" y="5301010"/>
            <a:ext cx="1073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送受信兼用</a:t>
            </a:r>
          </a:p>
        </p:txBody>
      </p:sp>
      <p:sp>
        <p:nvSpPr>
          <p:cNvPr id="2079" name="Text Box 58"/>
          <p:cNvSpPr txBox="1">
            <a:spLocks noChangeArrowheads="1"/>
          </p:cNvSpPr>
          <p:nvPr/>
        </p:nvSpPr>
        <p:spPr bwMode="auto">
          <a:xfrm>
            <a:off x="5370637" y="5301010"/>
            <a:ext cx="1073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送受信兼用</a:t>
            </a:r>
          </a:p>
        </p:txBody>
      </p:sp>
      <p:grpSp>
        <p:nvGrpSpPr>
          <p:cNvPr id="2080" name="グループ化 2"/>
          <p:cNvGrpSpPr>
            <a:grpSpLocks/>
          </p:cNvGrpSpPr>
          <p:nvPr/>
        </p:nvGrpSpPr>
        <p:grpSpPr bwMode="auto">
          <a:xfrm>
            <a:off x="6731125" y="4653310"/>
            <a:ext cx="1512887" cy="1008062"/>
            <a:chOff x="2905125" y="3141663"/>
            <a:chExt cx="1512888" cy="1007417"/>
          </a:xfrm>
        </p:grpSpPr>
        <p:sp>
          <p:nvSpPr>
            <p:cNvPr id="2099" name="AutoShape 4"/>
            <p:cNvSpPr>
              <a:spLocks noChangeArrowheads="1"/>
            </p:cNvSpPr>
            <p:nvPr/>
          </p:nvSpPr>
          <p:spPr bwMode="auto">
            <a:xfrm>
              <a:off x="2905125" y="3499792"/>
              <a:ext cx="1512888" cy="649288"/>
            </a:xfrm>
            <a:prstGeom prst="flowChartMagneticDisk">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t>NAS</a:t>
              </a:r>
              <a:endParaRPr lang="ja-JP" altLang="en-US" sz="1600"/>
            </a:p>
          </p:txBody>
        </p:sp>
        <p:cxnSp>
          <p:nvCxnSpPr>
            <p:cNvPr id="2100" name="AutoShape 11"/>
            <p:cNvCxnSpPr>
              <a:cxnSpLocks noChangeShapeType="1"/>
              <a:endCxn id="2099" idx="1"/>
            </p:cNvCxnSpPr>
            <p:nvPr/>
          </p:nvCxnSpPr>
          <p:spPr bwMode="auto">
            <a:xfrm>
              <a:off x="3656013" y="3141663"/>
              <a:ext cx="5556" cy="358129"/>
            </a:xfrm>
            <a:prstGeom prst="straightConnector1">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81" name="Line 61"/>
          <p:cNvSpPr>
            <a:spLocks noChangeShapeType="1"/>
          </p:cNvSpPr>
          <p:nvPr/>
        </p:nvSpPr>
        <p:spPr bwMode="auto">
          <a:xfrm>
            <a:off x="4564187" y="5475635"/>
            <a:ext cx="358775" cy="0"/>
          </a:xfrm>
          <a:prstGeom prst="line">
            <a:avLst/>
          </a:prstGeom>
          <a:noFill/>
          <a:ln w="19050">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82" name="AutoShape 62"/>
          <p:cNvSpPr>
            <a:spLocks noChangeArrowheads="1"/>
          </p:cNvSpPr>
          <p:nvPr/>
        </p:nvSpPr>
        <p:spPr bwMode="auto">
          <a:xfrm>
            <a:off x="4922962" y="5334347"/>
            <a:ext cx="504825" cy="288925"/>
          </a:xfrm>
          <a:prstGeom prst="roundRect">
            <a:avLst>
              <a:gd name="adj" fmla="val 16667"/>
            </a:avLst>
          </a:prstGeom>
          <a:noFill/>
          <a:ln w="15875">
            <a:solidFill>
              <a:srgbClr val="FF00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083" name="Group 65"/>
          <p:cNvGrpSpPr>
            <a:grpSpLocks/>
          </p:cNvGrpSpPr>
          <p:nvPr/>
        </p:nvGrpSpPr>
        <p:grpSpPr bwMode="auto">
          <a:xfrm>
            <a:off x="393825" y="5643910"/>
            <a:ext cx="647700" cy="215900"/>
            <a:chOff x="3152" y="3294"/>
            <a:chExt cx="408" cy="136"/>
          </a:xfrm>
        </p:grpSpPr>
        <p:sp>
          <p:nvSpPr>
            <p:cNvPr id="2097" name="Line 63"/>
            <p:cNvSpPr>
              <a:spLocks noChangeShapeType="1"/>
            </p:cNvSpPr>
            <p:nvPr/>
          </p:nvSpPr>
          <p:spPr bwMode="auto">
            <a:xfrm flipV="1">
              <a:off x="3152" y="3361"/>
              <a:ext cx="182" cy="1"/>
            </a:xfrm>
            <a:prstGeom prst="line">
              <a:avLst/>
            </a:prstGeom>
            <a:noFill/>
            <a:ln w="19050">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8" name="AutoShape 64"/>
            <p:cNvSpPr>
              <a:spLocks noChangeArrowheads="1"/>
            </p:cNvSpPr>
            <p:nvPr/>
          </p:nvSpPr>
          <p:spPr bwMode="auto">
            <a:xfrm>
              <a:off x="3334" y="3294"/>
              <a:ext cx="226" cy="136"/>
            </a:xfrm>
            <a:prstGeom prst="roundRect">
              <a:avLst>
                <a:gd name="adj" fmla="val 16667"/>
              </a:avLst>
            </a:prstGeom>
            <a:noFill/>
            <a:ln w="15875">
              <a:solidFill>
                <a:srgbClr val="FF00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84" name="Text Box 66"/>
          <p:cNvSpPr txBox="1">
            <a:spLocks noChangeArrowheads="1"/>
          </p:cNvSpPr>
          <p:nvPr/>
        </p:nvSpPr>
        <p:spPr bwMode="auto">
          <a:xfrm>
            <a:off x="990725" y="5572472"/>
            <a:ext cx="32924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a:t>は，異常発生時の縮退運転の様子を表す</a:t>
            </a:r>
          </a:p>
        </p:txBody>
      </p:sp>
      <p:grpSp>
        <p:nvGrpSpPr>
          <p:cNvPr id="2085" name="グループ化 5"/>
          <p:cNvGrpSpPr>
            <a:grpSpLocks/>
          </p:cNvGrpSpPr>
          <p:nvPr/>
        </p:nvGrpSpPr>
        <p:grpSpPr bwMode="auto">
          <a:xfrm>
            <a:off x="3157662" y="4653310"/>
            <a:ext cx="1511300" cy="647700"/>
            <a:chOff x="3707159" y="3141663"/>
            <a:chExt cx="1511300" cy="647699"/>
          </a:xfrm>
        </p:grpSpPr>
        <p:sp>
          <p:nvSpPr>
            <p:cNvPr id="2095" name="Line 44"/>
            <p:cNvSpPr>
              <a:spLocks noChangeShapeType="1"/>
            </p:cNvSpPr>
            <p:nvPr/>
          </p:nvSpPr>
          <p:spPr bwMode="auto">
            <a:xfrm flipV="1">
              <a:off x="4462809" y="3141663"/>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6" name="Rectangle 17"/>
            <p:cNvSpPr>
              <a:spLocks noChangeArrowheads="1"/>
            </p:cNvSpPr>
            <p:nvPr/>
          </p:nvSpPr>
          <p:spPr bwMode="auto">
            <a:xfrm>
              <a:off x="3707159" y="3429000"/>
              <a:ext cx="1511300" cy="360362"/>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メールサーバ１</a:t>
              </a:r>
            </a:p>
          </p:txBody>
        </p:sp>
      </p:grpSp>
      <p:grpSp>
        <p:nvGrpSpPr>
          <p:cNvPr id="2086" name="グループ化 6"/>
          <p:cNvGrpSpPr>
            <a:grpSpLocks/>
          </p:cNvGrpSpPr>
          <p:nvPr/>
        </p:nvGrpSpPr>
        <p:grpSpPr bwMode="auto">
          <a:xfrm>
            <a:off x="4859462" y="4653310"/>
            <a:ext cx="1512888" cy="647700"/>
            <a:chOff x="5435947" y="3141663"/>
            <a:chExt cx="1512887" cy="647699"/>
          </a:xfrm>
        </p:grpSpPr>
        <p:sp>
          <p:nvSpPr>
            <p:cNvPr id="2093" name="Line 45"/>
            <p:cNvSpPr>
              <a:spLocks noChangeShapeType="1"/>
            </p:cNvSpPr>
            <p:nvPr/>
          </p:nvSpPr>
          <p:spPr bwMode="auto">
            <a:xfrm flipV="1">
              <a:off x="6192390" y="3141663"/>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4" name="Rectangle 43"/>
            <p:cNvSpPr>
              <a:spLocks noChangeArrowheads="1"/>
            </p:cNvSpPr>
            <p:nvPr/>
          </p:nvSpPr>
          <p:spPr bwMode="auto">
            <a:xfrm>
              <a:off x="5435947" y="3429000"/>
              <a:ext cx="1512887" cy="360362"/>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メールサーバ２</a:t>
              </a:r>
            </a:p>
          </p:txBody>
        </p:sp>
      </p:grpSp>
      <p:grpSp>
        <p:nvGrpSpPr>
          <p:cNvPr id="2087" name="グループ化 3"/>
          <p:cNvGrpSpPr>
            <a:grpSpLocks/>
          </p:cNvGrpSpPr>
          <p:nvPr/>
        </p:nvGrpSpPr>
        <p:grpSpPr bwMode="auto">
          <a:xfrm>
            <a:off x="323975" y="4653310"/>
            <a:ext cx="1225550" cy="647700"/>
            <a:chOff x="538138" y="3140968"/>
            <a:chExt cx="1225550" cy="648394"/>
          </a:xfrm>
        </p:grpSpPr>
        <p:sp>
          <p:nvSpPr>
            <p:cNvPr id="2091" name="Line 44"/>
            <p:cNvSpPr>
              <a:spLocks noChangeShapeType="1"/>
            </p:cNvSpPr>
            <p:nvPr/>
          </p:nvSpPr>
          <p:spPr bwMode="auto">
            <a:xfrm flipV="1">
              <a:off x="1150913" y="3140968"/>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2" name="Rectangle 71"/>
            <p:cNvSpPr>
              <a:spLocks noChangeArrowheads="1"/>
            </p:cNvSpPr>
            <p:nvPr/>
          </p:nvSpPr>
          <p:spPr bwMode="auto">
            <a:xfrm>
              <a:off x="538138" y="3429000"/>
              <a:ext cx="1225550" cy="360362"/>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ＤＮＳサーバ１</a:t>
              </a:r>
            </a:p>
          </p:txBody>
        </p:sp>
      </p:grpSp>
      <p:grpSp>
        <p:nvGrpSpPr>
          <p:cNvPr id="2088" name="グループ化 4"/>
          <p:cNvGrpSpPr>
            <a:grpSpLocks/>
          </p:cNvGrpSpPr>
          <p:nvPr/>
        </p:nvGrpSpPr>
        <p:grpSpPr bwMode="auto">
          <a:xfrm>
            <a:off x="1740025" y="4653310"/>
            <a:ext cx="1225550" cy="647700"/>
            <a:chOff x="2122314" y="3140968"/>
            <a:chExt cx="1225550" cy="648395"/>
          </a:xfrm>
        </p:grpSpPr>
        <p:sp>
          <p:nvSpPr>
            <p:cNvPr id="2089" name="Line 44"/>
            <p:cNvSpPr>
              <a:spLocks noChangeShapeType="1"/>
            </p:cNvSpPr>
            <p:nvPr/>
          </p:nvSpPr>
          <p:spPr bwMode="auto">
            <a:xfrm flipV="1">
              <a:off x="2735089" y="3140968"/>
              <a:ext cx="0" cy="35877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0" name="Rectangle 72"/>
            <p:cNvSpPr>
              <a:spLocks noChangeArrowheads="1"/>
            </p:cNvSpPr>
            <p:nvPr/>
          </p:nvSpPr>
          <p:spPr bwMode="auto">
            <a:xfrm>
              <a:off x="2122314" y="3429000"/>
              <a:ext cx="1225550" cy="360363"/>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a:t>ＤＮＳサーバ２</a:t>
              </a:r>
            </a:p>
          </p:txBody>
        </p:sp>
      </p:grpSp>
      <p:sp>
        <p:nvSpPr>
          <p:cNvPr id="53" name="Rectangle 65"/>
          <p:cNvSpPr txBox="1">
            <a:spLocks noChangeArrowheads="1"/>
          </p:cNvSpPr>
          <p:nvPr/>
        </p:nvSpPr>
        <p:spPr>
          <a:xfrm>
            <a:off x="574675" y="304800"/>
            <a:ext cx="8001000" cy="1216025"/>
          </a:xfrm>
          <a:prstGeom prst="rect">
            <a:avLst/>
          </a:prstGeom>
        </p:spPr>
        <p:txBody>
          <a:bodyPr anchor="b"/>
          <a:lstStyle>
            <a:lvl1pPr algn="l" rtl="0" fontAlgn="base">
              <a:spcBef>
                <a:spcPct val="0"/>
              </a:spcBef>
              <a:spcAft>
                <a:spcPct val="0"/>
              </a:spcAft>
              <a:defRPr kumimoji="1" sz="3800">
                <a:solidFill>
                  <a:schemeClr val="tx2"/>
                </a:solidFill>
                <a:latin typeface="+mj-lt"/>
                <a:ea typeface="+mj-ea"/>
                <a:cs typeface="+mj-cs"/>
              </a:defRPr>
            </a:lvl1pPr>
            <a:lvl2pPr algn="l" rtl="0" fontAlgn="base">
              <a:spcBef>
                <a:spcPct val="0"/>
              </a:spcBef>
              <a:spcAft>
                <a:spcPct val="0"/>
              </a:spcAft>
              <a:defRPr kumimoji="1" sz="3800">
                <a:solidFill>
                  <a:schemeClr val="tx2"/>
                </a:solidFill>
                <a:latin typeface="Verdana" pitchFamily="34" charset="0"/>
                <a:ea typeface="ＭＳ Ｐゴシック" charset="-128"/>
              </a:defRPr>
            </a:lvl2pPr>
            <a:lvl3pPr algn="l" rtl="0" fontAlgn="base">
              <a:spcBef>
                <a:spcPct val="0"/>
              </a:spcBef>
              <a:spcAft>
                <a:spcPct val="0"/>
              </a:spcAft>
              <a:defRPr kumimoji="1" sz="3800">
                <a:solidFill>
                  <a:schemeClr val="tx2"/>
                </a:solidFill>
                <a:latin typeface="Verdana" pitchFamily="34" charset="0"/>
                <a:ea typeface="ＭＳ Ｐゴシック" charset="-128"/>
              </a:defRPr>
            </a:lvl3pPr>
            <a:lvl4pPr algn="l" rtl="0" fontAlgn="base">
              <a:spcBef>
                <a:spcPct val="0"/>
              </a:spcBef>
              <a:spcAft>
                <a:spcPct val="0"/>
              </a:spcAft>
              <a:defRPr kumimoji="1" sz="3800">
                <a:solidFill>
                  <a:schemeClr val="tx2"/>
                </a:solidFill>
                <a:latin typeface="Verdana" pitchFamily="34" charset="0"/>
                <a:ea typeface="ＭＳ Ｐゴシック" charset="-128"/>
              </a:defRPr>
            </a:lvl4pPr>
            <a:lvl5pPr algn="l" rtl="0" fontAlgn="base">
              <a:spcBef>
                <a:spcPct val="0"/>
              </a:spcBef>
              <a:spcAft>
                <a:spcPct val="0"/>
              </a:spcAft>
              <a:defRPr kumimoji="1" sz="3800">
                <a:solidFill>
                  <a:schemeClr val="tx2"/>
                </a:solidFill>
                <a:latin typeface="Verdana" pitchFamily="34" charset="0"/>
                <a:ea typeface="ＭＳ Ｐゴシック" charset="-128"/>
              </a:defRPr>
            </a:lvl5pPr>
            <a:lvl6pPr marL="457200" algn="l" rtl="0" fontAlgn="base">
              <a:spcBef>
                <a:spcPct val="0"/>
              </a:spcBef>
              <a:spcAft>
                <a:spcPct val="0"/>
              </a:spcAft>
              <a:defRPr kumimoji="1" sz="3800">
                <a:solidFill>
                  <a:schemeClr val="tx2"/>
                </a:solidFill>
                <a:latin typeface="Verdana" pitchFamily="34" charset="0"/>
                <a:ea typeface="ＭＳ Ｐゴシック" charset="-128"/>
              </a:defRPr>
            </a:lvl6pPr>
            <a:lvl7pPr marL="914400" algn="l" rtl="0" fontAlgn="base">
              <a:spcBef>
                <a:spcPct val="0"/>
              </a:spcBef>
              <a:spcAft>
                <a:spcPct val="0"/>
              </a:spcAft>
              <a:defRPr kumimoji="1" sz="3800">
                <a:solidFill>
                  <a:schemeClr val="tx2"/>
                </a:solidFill>
                <a:latin typeface="Verdana" pitchFamily="34" charset="0"/>
                <a:ea typeface="ＭＳ Ｐゴシック" charset="-128"/>
              </a:defRPr>
            </a:lvl7pPr>
            <a:lvl8pPr marL="1371600" algn="l" rtl="0" fontAlgn="base">
              <a:spcBef>
                <a:spcPct val="0"/>
              </a:spcBef>
              <a:spcAft>
                <a:spcPct val="0"/>
              </a:spcAft>
              <a:defRPr kumimoji="1" sz="3800">
                <a:solidFill>
                  <a:schemeClr val="tx2"/>
                </a:solidFill>
                <a:latin typeface="Verdana" pitchFamily="34" charset="0"/>
                <a:ea typeface="ＭＳ Ｐゴシック" charset="-128"/>
              </a:defRPr>
            </a:lvl8pPr>
            <a:lvl9pPr marL="1828800" algn="l" rtl="0" fontAlgn="base">
              <a:spcBef>
                <a:spcPct val="0"/>
              </a:spcBef>
              <a:spcAft>
                <a:spcPct val="0"/>
              </a:spcAft>
              <a:defRPr kumimoji="1" sz="3800">
                <a:solidFill>
                  <a:schemeClr val="tx2"/>
                </a:solidFill>
                <a:latin typeface="Verdana" pitchFamily="34" charset="0"/>
                <a:ea typeface="ＭＳ Ｐゴシック" charset="-128"/>
              </a:defRPr>
            </a:lvl9pPr>
          </a:lstStyle>
          <a:p>
            <a:r>
              <a:rPr lang="ja-JP" altLang="en-US" sz="3000" dirty="0" smtClean="0"/>
              <a:t>ホスティングサービスのサーバ構成</a:t>
            </a:r>
            <a:endParaRPr lang="ja-JP" altLang="en-US" sz="3000" dirty="0"/>
          </a:p>
        </p:txBody>
      </p:sp>
    </p:spTree>
    <p:extLst>
      <p:ext uri="{BB962C8B-B14F-4D97-AF65-F5344CB8AC3E}">
        <p14:creationId xmlns:p14="http://schemas.microsoft.com/office/powerpoint/2010/main" val="49957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ホスティングサービスの利用ドメイン数推移</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61874815"/>
              </p:ext>
            </p:extLst>
          </p:nvPr>
        </p:nvGraphicFramePr>
        <p:xfrm>
          <a:off x="323528" y="1772816"/>
          <a:ext cx="80010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7857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認証統合の経過（２）</a:t>
            </a:r>
            <a:endParaRPr kumimoji="1" lang="ja-JP" altLang="en-US" dirty="0"/>
          </a:p>
        </p:txBody>
      </p:sp>
      <p:sp>
        <p:nvSpPr>
          <p:cNvPr id="3" name="コンテンツ プレースホルダー 2"/>
          <p:cNvSpPr>
            <a:spLocks noGrp="1"/>
          </p:cNvSpPr>
          <p:nvPr>
            <p:ph sz="quarter" idx="1"/>
          </p:nvPr>
        </p:nvSpPr>
        <p:spPr/>
        <p:txBody>
          <a:bodyPr>
            <a:normAutofit/>
          </a:bodyPr>
          <a:lstStyle/>
          <a:p>
            <a:r>
              <a:rPr kumimoji="1" lang="ja-JP" altLang="en-US" dirty="0" smtClean="0"/>
              <a:t>学科再編：</a:t>
            </a:r>
            <a:r>
              <a:rPr kumimoji="1" lang="en-US" altLang="ja-JP" dirty="0" smtClean="0"/>
              <a:t>2010</a:t>
            </a:r>
            <a:r>
              <a:rPr kumimoji="1" lang="ja-JP" altLang="en-US" dirty="0" smtClean="0"/>
              <a:t>年</a:t>
            </a:r>
            <a:r>
              <a:rPr kumimoji="1" lang="en-US" altLang="ja-JP" dirty="0" smtClean="0"/>
              <a:t>4</a:t>
            </a:r>
            <a:r>
              <a:rPr kumimoji="1" lang="ja-JP" altLang="en-US" dirty="0" smtClean="0"/>
              <a:t>月</a:t>
            </a:r>
            <a:endParaRPr kumimoji="1" lang="en-US" altLang="ja-JP" dirty="0" smtClean="0"/>
          </a:p>
          <a:p>
            <a:pPr lvl="1"/>
            <a:r>
              <a:rPr lang="ja-JP" altLang="en-US" dirty="0" smtClean="0"/>
              <a:t>各学科毎に独立していたメールサーバ・ウェブサーバを情報メディア基盤センターのホスティングサービスで巻き取ることに成功．</a:t>
            </a:r>
            <a:endParaRPr lang="en-US" altLang="ja-JP" dirty="0" smtClean="0"/>
          </a:p>
          <a:p>
            <a:pPr lvl="1"/>
            <a:r>
              <a:rPr kumimoji="1" lang="ja-JP" altLang="en-US" dirty="0" smtClean="0"/>
              <a:t>この時点で，全教職員が情報メディア基盤センターのアカウントを日常的に利用するようになった．</a:t>
            </a:r>
            <a:endParaRPr kumimoji="1" lang="en-US" altLang="ja-JP" dirty="0" smtClean="0"/>
          </a:p>
          <a:p>
            <a:r>
              <a:rPr lang="ja-JP" altLang="en-US" dirty="0" smtClean="0"/>
              <a:t>新教育研究用システムの稼働：</a:t>
            </a:r>
            <a:r>
              <a:rPr lang="en-US" altLang="ja-JP" dirty="0" smtClean="0"/>
              <a:t>2010</a:t>
            </a:r>
            <a:r>
              <a:rPr lang="ja-JP" altLang="en-US" dirty="0" smtClean="0"/>
              <a:t>年</a:t>
            </a:r>
            <a:r>
              <a:rPr lang="en-US" altLang="ja-JP" dirty="0"/>
              <a:t>10</a:t>
            </a:r>
            <a:r>
              <a:rPr lang="ja-JP" altLang="en-US" dirty="0" smtClean="0"/>
              <a:t>月</a:t>
            </a:r>
            <a:endParaRPr lang="en-US" altLang="ja-JP" dirty="0" smtClean="0"/>
          </a:p>
          <a:p>
            <a:pPr lvl="1"/>
            <a:r>
              <a:rPr kumimoji="1" lang="en-US" altLang="ja-JP" dirty="0" smtClean="0"/>
              <a:t>Samba</a:t>
            </a:r>
            <a:r>
              <a:rPr kumimoji="1" lang="ja-JP" altLang="en-US" dirty="0" smtClean="0"/>
              <a:t>と</a:t>
            </a:r>
            <a:r>
              <a:rPr kumimoji="1" lang="en-US" altLang="ja-JP" dirty="0" smtClean="0"/>
              <a:t>LDAP</a:t>
            </a:r>
            <a:r>
              <a:rPr kumimoji="1" lang="ja-JP" altLang="en-US" dirty="0" smtClean="0"/>
              <a:t>サーバを，</a:t>
            </a:r>
            <a:r>
              <a:rPr kumimoji="1" lang="en-US" altLang="ja-JP" dirty="0" smtClean="0"/>
              <a:t>Sun Java Identity Manager, Sun Java Directory Server, Microsoft Active Directory </a:t>
            </a:r>
            <a:r>
              <a:rPr kumimoji="1" lang="ja-JP" altLang="en-US" dirty="0" smtClean="0"/>
              <a:t>を組み合わせたシステムでリプレース．</a:t>
            </a:r>
            <a:endParaRPr kumimoji="1" lang="en-US" altLang="ja-JP" dirty="0" smtClean="0"/>
          </a:p>
          <a:p>
            <a:r>
              <a:rPr lang="en-US" altLang="ja-JP" dirty="0" smtClean="0"/>
              <a:t>Shibboleth </a:t>
            </a:r>
            <a:r>
              <a:rPr lang="en-US" altLang="ja-JP" dirty="0" err="1" smtClean="0"/>
              <a:t>IdP</a:t>
            </a:r>
            <a:r>
              <a:rPr lang="en-US" altLang="ja-JP" dirty="0" smtClean="0"/>
              <a:t> </a:t>
            </a:r>
            <a:r>
              <a:rPr lang="ja-JP" altLang="en-US" dirty="0" smtClean="0"/>
              <a:t>設置と</a:t>
            </a:r>
            <a:r>
              <a:rPr lang="ja-JP" altLang="en-US" dirty="0"/>
              <a:t>学認テストフェデレーション参加</a:t>
            </a:r>
            <a:r>
              <a:rPr lang="ja-JP" altLang="en-US" dirty="0" smtClean="0"/>
              <a:t>：</a:t>
            </a:r>
            <a:r>
              <a:rPr lang="en-US" altLang="ja-JP" dirty="0" smtClean="0"/>
              <a:t>2011</a:t>
            </a:r>
            <a:r>
              <a:rPr lang="ja-JP" altLang="en-US" dirty="0" smtClean="0"/>
              <a:t>年</a:t>
            </a:r>
            <a:r>
              <a:rPr lang="en-US" altLang="ja-JP" dirty="0" smtClean="0"/>
              <a:t>6</a:t>
            </a:r>
            <a:r>
              <a:rPr lang="ja-JP" altLang="en-US" dirty="0" smtClean="0"/>
              <a:t>月</a:t>
            </a:r>
            <a:endParaRPr lang="en-US" altLang="ja-JP" dirty="0" smtClean="0"/>
          </a:p>
        </p:txBody>
      </p:sp>
    </p:spTree>
    <p:extLst>
      <p:ext uri="{BB962C8B-B14F-4D97-AF65-F5344CB8AC3E}">
        <p14:creationId xmlns:p14="http://schemas.microsoft.com/office/powerpoint/2010/main" val="1509268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194" name="Group 12"/>
          <p:cNvGrpSpPr>
            <a:grpSpLocks/>
          </p:cNvGrpSpPr>
          <p:nvPr/>
        </p:nvGrpSpPr>
        <p:grpSpPr bwMode="auto">
          <a:xfrm>
            <a:off x="2397125" y="2655888"/>
            <a:ext cx="1006475" cy="822325"/>
            <a:chOff x="1159" y="1746"/>
            <a:chExt cx="683" cy="705"/>
          </a:xfrm>
        </p:grpSpPr>
        <p:pic>
          <p:nvPicPr>
            <p:cNvPr id="8565" name="Picture 223"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5" y="1746"/>
              <a:ext cx="35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66" name="Picture 224"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8" y="1830"/>
              <a:ext cx="35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67" name="Text Box 225"/>
            <p:cNvSpPr txBox="1">
              <a:spLocks noChangeArrowheads="1"/>
            </p:cNvSpPr>
            <p:nvPr/>
          </p:nvSpPr>
          <p:spPr bwMode="auto">
            <a:xfrm>
              <a:off x="1159" y="2231"/>
              <a:ext cx="683"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LDAP</a:t>
              </a:r>
              <a:r>
                <a:rPr lang="ja-JP" altLang="en-US" sz="1200" b="0">
                  <a:solidFill>
                    <a:schemeClr val="tx2"/>
                  </a:solidFill>
                </a:rPr>
                <a:t>サーバ</a:t>
              </a:r>
            </a:p>
          </p:txBody>
        </p:sp>
      </p:grpSp>
      <p:grpSp>
        <p:nvGrpSpPr>
          <p:cNvPr id="8195" name="Group 16"/>
          <p:cNvGrpSpPr>
            <a:grpSpLocks/>
          </p:cNvGrpSpPr>
          <p:nvPr/>
        </p:nvGrpSpPr>
        <p:grpSpPr bwMode="auto">
          <a:xfrm>
            <a:off x="3767138" y="1860550"/>
            <a:ext cx="1279525" cy="544513"/>
            <a:chOff x="2392" y="618"/>
            <a:chExt cx="869" cy="466"/>
          </a:xfrm>
        </p:grpSpPr>
        <p:grpSp>
          <p:nvGrpSpPr>
            <p:cNvPr id="8534" name="Group 699"/>
            <p:cNvGrpSpPr>
              <a:grpSpLocks/>
            </p:cNvGrpSpPr>
            <p:nvPr/>
          </p:nvGrpSpPr>
          <p:grpSpPr bwMode="auto">
            <a:xfrm>
              <a:off x="2703" y="618"/>
              <a:ext cx="211" cy="336"/>
              <a:chOff x="2575" y="1816"/>
              <a:chExt cx="589" cy="991"/>
            </a:xfrm>
          </p:grpSpPr>
          <p:sp>
            <p:nvSpPr>
              <p:cNvPr id="8536"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37"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38"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39"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0"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1"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2"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3"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4"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5"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6"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7"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8"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49"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50"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1"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2"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3"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4"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5"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6"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7"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8"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59"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60"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61"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62"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63"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64"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535" name="Text Box 1045"/>
            <p:cNvSpPr txBox="1">
              <a:spLocks noChangeArrowheads="1"/>
            </p:cNvSpPr>
            <p:nvPr/>
          </p:nvSpPr>
          <p:spPr bwMode="auto">
            <a:xfrm>
              <a:off x="2392" y="940"/>
              <a:ext cx="86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ID</a:t>
              </a:r>
              <a:r>
                <a:rPr lang="ja-JP" altLang="en-US" sz="1200" b="0">
                  <a:solidFill>
                    <a:schemeClr val="tx2"/>
                  </a:solidFill>
                </a:rPr>
                <a:t>管理システム</a:t>
              </a:r>
            </a:p>
          </p:txBody>
        </p:sp>
      </p:grpSp>
      <p:grpSp>
        <p:nvGrpSpPr>
          <p:cNvPr id="8196" name="Group 491"/>
          <p:cNvGrpSpPr>
            <a:grpSpLocks/>
          </p:cNvGrpSpPr>
          <p:nvPr/>
        </p:nvGrpSpPr>
        <p:grpSpPr bwMode="auto">
          <a:xfrm>
            <a:off x="5407025" y="2633663"/>
            <a:ext cx="1184275" cy="830262"/>
            <a:chOff x="3406" y="1659"/>
            <a:chExt cx="746" cy="523"/>
          </a:xfrm>
        </p:grpSpPr>
        <p:pic>
          <p:nvPicPr>
            <p:cNvPr id="8531" name="Picture 223"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5" y="1659"/>
              <a:ext cx="326" cy="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32" name="Picture 224"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1" y="1721"/>
              <a:ext cx="326" cy="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33" name="Text Box 225"/>
            <p:cNvSpPr txBox="1">
              <a:spLocks noChangeArrowheads="1"/>
            </p:cNvSpPr>
            <p:nvPr/>
          </p:nvSpPr>
          <p:spPr bwMode="auto">
            <a:xfrm>
              <a:off x="3406" y="2020"/>
              <a:ext cx="746"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ActiveDirectory</a:t>
              </a:r>
              <a:endParaRPr lang="ja-JP" altLang="en-US" sz="1200" b="0">
                <a:solidFill>
                  <a:schemeClr val="tx2"/>
                </a:solidFill>
              </a:endParaRPr>
            </a:p>
          </p:txBody>
        </p:sp>
      </p:grpSp>
      <p:grpSp>
        <p:nvGrpSpPr>
          <p:cNvPr id="8197" name="Group 52"/>
          <p:cNvGrpSpPr>
            <a:grpSpLocks/>
          </p:cNvGrpSpPr>
          <p:nvPr/>
        </p:nvGrpSpPr>
        <p:grpSpPr bwMode="auto">
          <a:xfrm>
            <a:off x="603250" y="3133725"/>
            <a:ext cx="569913" cy="619125"/>
            <a:chOff x="797" y="2395"/>
            <a:chExt cx="387" cy="530"/>
          </a:xfrm>
        </p:grpSpPr>
        <p:grpSp>
          <p:nvGrpSpPr>
            <p:cNvPr id="8470" name="Group 699"/>
            <p:cNvGrpSpPr>
              <a:grpSpLocks/>
            </p:cNvGrpSpPr>
            <p:nvPr/>
          </p:nvGrpSpPr>
          <p:grpSpPr bwMode="auto">
            <a:xfrm>
              <a:off x="973" y="2395"/>
              <a:ext cx="211" cy="336"/>
              <a:chOff x="2575" y="1816"/>
              <a:chExt cx="589" cy="991"/>
            </a:xfrm>
          </p:grpSpPr>
          <p:sp>
            <p:nvSpPr>
              <p:cNvPr id="8502"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3"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4"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5"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6"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7"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8"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9"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0"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1"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2"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3"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4"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5"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16"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17"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18"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19"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0"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1"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2"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3"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4"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525"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26"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27"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28"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29"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30"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8471" name="Group 699"/>
            <p:cNvGrpSpPr>
              <a:grpSpLocks/>
            </p:cNvGrpSpPr>
            <p:nvPr/>
          </p:nvGrpSpPr>
          <p:grpSpPr bwMode="auto">
            <a:xfrm>
              <a:off x="797" y="2467"/>
              <a:ext cx="211" cy="336"/>
              <a:chOff x="2575" y="1816"/>
              <a:chExt cx="589" cy="991"/>
            </a:xfrm>
          </p:grpSpPr>
          <p:sp>
            <p:nvSpPr>
              <p:cNvPr id="8473"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4"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5"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6"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7"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8"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79"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0"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1"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2"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3"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4"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5"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6"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87"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88"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89"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0"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1"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2"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3"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4"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5"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96"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97"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98"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99"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0"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501"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472" name="Text Box 1045"/>
            <p:cNvSpPr txBox="1">
              <a:spLocks noChangeArrowheads="1"/>
            </p:cNvSpPr>
            <p:nvPr/>
          </p:nvSpPr>
          <p:spPr bwMode="auto">
            <a:xfrm>
              <a:off x="854" y="2789"/>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RADIUS</a:t>
              </a:r>
              <a:endParaRPr lang="ja-JP" altLang="en-US" sz="1200" b="0">
                <a:solidFill>
                  <a:schemeClr val="tx2"/>
                </a:solidFill>
              </a:endParaRPr>
            </a:p>
          </p:txBody>
        </p:sp>
      </p:grpSp>
      <p:sp>
        <p:nvSpPr>
          <p:cNvPr id="8198" name="Line 259"/>
          <p:cNvSpPr>
            <a:spLocks noChangeShapeType="1"/>
          </p:cNvSpPr>
          <p:nvPr/>
        </p:nvSpPr>
        <p:spPr bwMode="auto">
          <a:xfrm rot="5400000">
            <a:off x="3570288" y="2220912"/>
            <a:ext cx="230188" cy="817563"/>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199" name="Line 259"/>
          <p:cNvSpPr>
            <a:spLocks noChangeShapeType="1"/>
          </p:cNvSpPr>
          <p:nvPr/>
        </p:nvSpPr>
        <p:spPr bwMode="auto">
          <a:xfrm rot="16200000" flipH="1">
            <a:off x="4854575" y="2203450"/>
            <a:ext cx="257175" cy="835025"/>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00" name="Line 116"/>
          <p:cNvSpPr>
            <a:spLocks noChangeShapeType="1"/>
          </p:cNvSpPr>
          <p:nvPr/>
        </p:nvSpPr>
        <p:spPr bwMode="auto">
          <a:xfrm rot="10800000" flipH="1">
            <a:off x="1187450" y="3068638"/>
            <a:ext cx="1152525" cy="252412"/>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8201" name="Group 117"/>
          <p:cNvGrpSpPr>
            <a:grpSpLocks/>
          </p:cNvGrpSpPr>
          <p:nvPr/>
        </p:nvGrpSpPr>
        <p:grpSpPr bwMode="auto">
          <a:xfrm>
            <a:off x="7667625" y="3573463"/>
            <a:ext cx="1281113" cy="555625"/>
            <a:chOff x="3821" y="2819"/>
            <a:chExt cx="869" cy="474"/>
          </a:xfrm>
        </p:grpSpPr>
        <p:grpSp>
          <p:nvGrpSpPr>
            <p:cNvPr id="8439" name="Group 699"/>
            <p:cNvGrpSpPr>
              <a:grpSpLocks/>
            </p:cNvGrpSpPr>
            <p:nvPr/>
          </p:nvGrpSpPr>
          <p:grpSpPr bwMode="auto">
            <a:xfrm>
              <a:off x="4140" y="2819"/>
              <a:ext cx="211" cy="336"/>
              <a:chOff x="2575" y="1816"/>
              <a:chExt cx="589" cy="991"/>
            </a:xfrm>
          </p:grpSpPr>
          <p:sp>
            <p:nvSpPr>
              <p:cNvPr id="8441"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2"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3"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4"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5"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6"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7"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8"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49"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0"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1"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2"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3"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4"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55"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56"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57"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58"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59"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60"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61"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62"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63"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64"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65"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66"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67"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68"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69"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440" name="Text Box 1045"/>
            <p:cNvSpPr txBox="1">
              <a:spLocks noChangeArrowheads="1"/>
            </p:cNvSpPr>
            <p:nvPr/>
          </p:nvSpPr>
          <p:spPr bwMode="auto">
            <a:xfrm>
              <a:off x="3821" y="3149"/>
              <a:ext cx="86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プリント</a:t>
              </a:r>
            </a:p>
            <a:p>
              <a:pPr eaLnBrk="1" hangingPunct="1">
                <a:lnSpc>
                  <a:spcPct val="90000"/>
                </a:lnSpc>
                <a:spcBef>
                  <a:spcPct val="0"/>
                </a:spcBef>
              </a:pPr>
              <a:r>
                <a:rPr lang="ja-JP" altLang="en-US" sz="1200" b="0">
                  <a:solidFill>
                    <a:schemeClr val="tx2"/>
                  </a:solidFill>
                </a:rPr>
                <a:t>管理システム</a:t>
              </a:r>
            </a:p>
          </p:txBody>
        </p:sp>
      </p:grpSp>
      <p:sp>
        <p:nvSpPr>
          <p:cNvPr id="8202" name="Line 149"/>
          <p:cNvSpPr>
            <a:spLocks noChangeShapeType="1"/>
          </p:cNvSpPr>
          <p:nvPr/>
        </p:nvSpPr>
        <p:spPr bwMode="auto">
          <a:xfrm rot="10800000">
            <a:off x="5883275" y="3427413"/>
            <a:ext cx="1588" cy="573087"/>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8203" name="Group 150"/>
          <p:cNvGrpSpPr>
            <a:grpSpLocks/>
          </p:cNvGrpSpPr>
          <p:nvPr/>
        </p:nvGrpSpPr>
        <p:grpSpPr bwMode="auto">
          <a:xfrm>
            <a:off x="2544763" y="4027488"/>
            <a:ext cx="479425" cy="554037"/>
            <a:chOff x="1210" y="2807"/>
            <a:chExt cx="324" cy="474"/>
          </a:xfrm>
        </p:grpSpPr>
        <p:grpSp>
          <p:nvGrpSpPr>
            <p:cNvPr id="8408" name="Group 699"/>
            <p:cNvGrpSpPr>
              <a:grpSpLocks/>
            </p:cNvGrpSpPr>
            <p:nvPr/>
          </p:nvGrpSpPr>
          <p:grpSpPr bwMode="auto">
            <a:xfrm>
              <a:off x="1265" y="2807"/>
              <a:ext cx="211" cy="336"/>
              <a:chOff x="2575" y="1816"/>
              <a:chExt cx="589" cy="991"/>
            </a:xfrm>
          </p:grpSpPr>
          <p:sp>
            <p:nvSpPr>
              <p:cNvPr id="8410"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1"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2"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3"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4"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5"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6"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7"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8"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19"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20"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21"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22"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23"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24"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25"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26"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27"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28"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29"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30"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31"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32"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33"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34"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35"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36"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37"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38"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409" name="Text Box 1045"/>
            <p:cNvSpPr txBox="1">
              <a:spLocks noChangeArrowheads="1"/>
            </p:cNvSpPr>
            <p:nvPr/>
          </p:nvSpPr>
          <p:spPr bwMode="auto">
            <a:xfrm>
              <a:off x="1210" y="3145"/>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研究用サーバ</a:t>
              </a:r>
            </a:p>
          </p:txBody>
        </p:sp>
      </p:grpSp>
      <p:grpSp>
        <p:nvGrpSpPr>
          <p:cNvPr id="8204" name="Group 182"/>
          <p:cNvGrpSpPr>
            <a:grpSpLocks/>
          </p:cNvGrpSpPr>
          <p:nvPr/>
        </p:nvGrpSpPr>
        <p:grpSpPr bwMode="auto">
          <a:xfrm>
            <a:off x="3563938" y="3789363"/>
            <a:ext cx="477837" cy="554037"/>
            <a:chOff x="1210" y="2807"/>
            <a:chExt cx="324" cy="474"/>
          </a:xfrm>
        </p:grpSpPr>
        <p:grpSp>
          <p:nvGrpSpPr>
            <p:cNvPr id="8377" name="Group 699"/>
            <p:cNvGrpSpPr>
              <a:grpSpLocks/>
            </p:cNvGrpSpPr>
            <p:nvPr/>
          </p:nvGrpSpPr>
          <p:grpSpPr bwMode="auto">
            <a:xfrm>
              <a:off x="1265" y="2807"/>
              <a:ext cx="211" cy="336"/>
              <a:chOff x="2575" y="1816"/>
              <a:chExt cx="589" cy="991"/>
            </a:xfrm>
          </p:grpSpPr>
          <p:sp>
            <p:nvSpPr>
              <p:cNvPr id="8379"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0"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1"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2"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3"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4"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5"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6"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7"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8"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89"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90"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91"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92"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93"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4"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5"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6"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7"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8"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99"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00"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01"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402"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03"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04"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05"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06"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407"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378" name="Text Box 1045"/>
            <p:cNvSpPr txBox="1">
              <a:spLocks noChangeArrowheads="1"/>
            </p:cNvSpPr>
            <p:nvPr/>
          </p:nvSpPr>
          <p:spPr bwMode="auto">
            <a:xfrm>
              <a:off x="1210" y="3145"/>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メールサーバ</a:t>
              </a:r>
            </a:p>
          </p:txBody>
        </p:sp>
      </p:grpSp>
      <p:sp>
        <p:nvSpPr>
          <p:cNvPr id="8205" name="Line 278"/>
          <p:cNvSpPr>
            <a:spLocks noChangeShapeType="1"/>
          </p:cNvSpPr>
          <p:nvPr/>
        </p:nvSpPr>
        <p:spPr bwMode="auto">
          <a:xfrm rot="10800000">
            <a:off x="885825" y="3792538"/>
            <a:ext cx="1588" cy="327025"/>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8206" name="Group 279"/>
          <p:cNvGrpSpPr>
            <a:grpSpLocks/>
          </p:cNvGrpSpPr>
          <p:nvPr/>
        </p:nvGrpSpPr>
        <p:grpSpPr bwMode="auto">
          <a:xfrm>
            <a:off x="5265738" y="4105275"/>
            <a:ext cx="1281112" cy="554038"/>
            <a:chOff x="3821" y="2819"/>
            <a:chExt cx="869" cy="474"/>
          </a:xfrm>
        </p:grpSpPr>
        <p:grpSp>
          <p:nvGrpSpPr>
            <p:cNvPr id="8346" name="Group 699"/>
            <p:cNvGrpSpPr>
              <a:grpSpLocks/>
            </p:cNvGrpSpPr>
            <p:nvPr/>
          </p:nvGrpSpPr>
          <p:grpSpPr bwMode="auto">
            <a:xfrm>
              <a:off x="4140" y="2819"/>
              <a:ext cx="211" cy="336"/>
              <a:chOff x="2575" y="1816"/>
              <a:chExt cx="589" cy="991"/>
            </a:xfrm>
          </p:grpSpPr>
          <p:sp>
            <p:nvSpPr>
              <p:cNvPr id="8348"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49"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0"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1"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2"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3"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4"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5"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6"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7"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8"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59"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60"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61"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62"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3"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4"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5"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6"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7"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8"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69"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70"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71"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72"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73"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74"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75"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76"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347" name="Text Box 1045"/>
            <p:cNvSpPr txBox="1">
              <a:spLocks noChangeArrowheads="1"/>
            </p:cNvSpPr>
            <p:nvPr/>
          </p:nvSpPr>
          <p:spPr bwMode="auto">
            <a:xfrm>
              <a:off x="3821" y="3149"/>
              <a:ext cx="86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ファイルサーバ</a:t>
              </a:r>
            </a:p>
          </p:txBody>
        </p:sp>
      </p:grpSp>
      <p:sp>
        <p:nvSpPr>
          <p:cNvPr id="8207" name="Line 311"/>
          <p:cNvSpPr>
            <a:spLocks noChangeShapeType="1"/>
          </p:cNvSpPr>
          <p:nvPr/>
        </p:nvSpPr>
        <p:spPr bwMode="auto">
          <a:xfrm rot="10800000">
            <a:off x="6156325" y="3429000"/>
            <a:ext cx="936625" cy="647700"/>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08" name="Line 312"/>
          <p:cNvSpPr>
            <a:spLocks noChangeShapeType="1"/>
          </p:cNvSpPr>
          <p:nvPr/>
        </p:nvSpPr>
        <p:spPr bwMode="auto">
          <a:xfrm rot="10800000">
            <a:off x="6227763" y="3068638"/>
            <a:ext cx="1836737" cy="647700"/>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09" name="Line 313"/>
          <p:cNvSpPr>
            <a:spLocks noChangeShapeType="1"/>
          </p:cNvSpPr>
          <p:nvPr/>
        </p:nvSpPr>
        <p:spPr bwMode="auto">
          <a:xfrm rot="10800000" flipH="1">
            <a:off x="1835150" y="3357563"/>
            <a:ext cx="576263" cy="395287"/>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10" name="Freeform 314"/>
          <p:cNvSpPr>
            <a:spLocks/>
          </p:cNvSpPr>
          <p:nvPr/>
        </p:nvSpPr>
        <p:spPr bwMode="auto">
          <a:xfrm>
            <a:off x="2771775" y="3470275"/>
            <a:ext cx="9525" cy="520700"/>
          </a:xfrm>
          <a:custGeom>
            <a:avLst/>
            <a:gdLst>
              <a:gd name="T0" fmla="*/ 2147483647 w 6"/>
              <a:gd name="T1" fmla="*/ 2147483647 h 328"/>
              <a:gd name="T2" fmla="*/ 0 w 6"/>
              <a:gd name="T3" fmla="*/ 0 h 328"/>
              <a:gd name="T4" fmla="*/ 0 60000 65536"/>
              <a:gd name="T5" fmla="*/ 0 60000 65536"/>
              <a:gd name="T6" fmla="*/ 0 w 6"/>
              <a:gd name="T7" fmla="*/ 0 h 328"/>
              <a:gd name="T8" fmla="*/ 6 w 6"/>
              <a:gd name="T9" fmla="*/ 328 h 328"/>
            </a:gdLst>
            <a:ahLst/>
            <a:cxnLst>
              <a:cxn ang="T4">
                <a:pos x="T0" y="T1"/>
              </a:cxn>
              <a:cxn ang="T5">
                <a:pos x="T2" y="T3"/>
              </a:cxn>
            </a:cxnLst>
            <a:rect l="T6" t="T7" r="T8" b="T9"/>
            <a:pathLst>
              <a:path w="6" h="328">
                <a:moveTo>
                  <a:pt x="6" y="328"/>
                </a:moveTo>
                <a:lnTo>
                  <a:pt x="0" y="0"/>
                </a:lnTo>
              </a:path>
            </a:pathLst>
          </a:custGeom>
          <a:noFill/>
          <a:ln w="38100">
            <a:solidFill>
              <a:srgbClr val="80008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8211" name="Line 315"/>
          <p:cNvSpPr>
            <a:spLocks noChangeShapeType="1"/>
          </p:cNvSpPr>
          <p:nvPr/>
        </p:nvSpPr>
        <p:spPr bwMode="auto">
          <a:xfrm rot="10800000">
            <a:off x="3167063" y="3429000"/>
            <a:ext cx="468312" cy="360363"/>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12" name="Line 786"/>
          <p:cNvSpPr>
            <a:spLocks noChangeShapeType="1"/>
          </p:cNvSpPr>
          <p:nvPr/>
        </p:nvSpPr>
        <p:spPr bwMode="auto">
          <a:xfrm rot="16200000" flipH="1">
            <a:off x="4691857" y="3404393"/>
            <a:ext cx="228600" cy="1547813"/>
          </a:xfrm>
          <a:prstGeom prst="line">
            <a:avLst/>
          </a:prstGeom>
          <a:noFill/>
          <a:ln w="38100">
            <a:solidFill>
              <a:srgbClr val="FFCC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13" name="Line 786"/>
          <p:cNvSpPr>
            <a:spLocks noChangeShapeType="1"/>
          </p:cNvSpPr>
          <p:nvPr/>
        </p:nvSpPr>
        <p:spPr bwMode="auto">
          <a:xfrm>
            <a:off x="3286125" y="4400550"/>
            <a:ext cx="2293938" cy="152400"/>
          </a:xfrm>
          <a:custGeom>
            <a:avLst/>
            <a:gdLst>
              <a:gd name="T0" fmla="*/ 0 w 1378"/>
              <a:gd name="T1" fmla="*/ 2147483647 h 78"/>
              <a:gd name="T2" fmla="*/ 2147483647 w 1378"/>
              <a:gd name="T3" fmla="*/ 0 h 78"/>
              <a:gd name="T4" fmla="*/ 0 60000 65536"/>
              <a:gd name="T5" fmla="*/ 0 60000 65536"/>
              <a:gd name="T6" fmla="*/ 0 w 1378"/>
              <a:gd name="T7" fmla="*/ 0 h 78"/>
              <a:gd name="T8" fmla="*/ 1378 w 1378"/>
              <a:gd name="T9" fmla="*/ 78 h 78"/>
            </a:gdLst>
            <a:ahLst/>
            <a:cxnLst>
              <a:cxn ang="T4">
                <a:pos x="T0" y="T1"/>
              </a:cxn>
              <a:cxn ang="T5">
                <a:pos x="T2" y="T3"/>
              </a:cxn>
            </a:cxnLst>
            <a:rect l="T6" t="T7" r="T8" b="T9"/>
            <a:pathLst>
              <a:path w="1378" h="78">
                <a:moveTo>
                  <a:pt x="0" y="78"/>
                </a:moveTo>
                <a:lnTo>
                  <a:pt x="1378" y="0"/>
                </a:lnTo>
              </a:path>
            </a:pathLst>
          </a:custGeom>
          <a:noFill/>
          <a:ln w="38100">
            <a:solidFill>
              <a:srgbClr val="FFCC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8214" name="Line 786"/>
          <p:cNvSpPr>
            <a:spLocks noChangeShapeType="1"/>
          </p:cNvSpPr>
          <p:nvPr/>
        </p:nvSpPr>
        <p:spPr bwMode="auto">
          <a:xfrm>
            <a:off x="1673225" y="4619625"/>
            <a:ext cx="4267200" cy="285750"/>
          </a:xfrm>
          <a:custGeom>
            <a:avLst/>
            <a:gdLst>
              <a:gd name="T0" fmla="*/ 0 w 2688"/>
              <a:gd name="T1" fmla="*/ 0 h 180"/>
              <a:gd name="T2" fmla="*/ 2147483647 w 2688"/>
              <a:gd name="T3" fmla="*/ 2147483647 h 180"/>
              <a:gd name="T4" fmla="*/ 2147483647 w 2688"/>
              <a:gd name="T5" fmla="*/ 2147483647 h 180"/>
              <a:gd name="T6" fmla="*/ 2147483647 w 2688"/>
              <a:gd name="T7" fmla="*/ 2147483647 h 180"/>
              <a:gd name="T8" fmla="*/ 0 60000 65536"/>
              <a:gd name="T9" fmla="*/ 0 60000 65536"/>
              <a:gd name="T10" fmla="*/ 0 60000 65536"/>
              <a:gd name="T11" fmla="*/ 0 60000 65536"/>
              <a:gd name="T12" fmla="*/ 0 w 2688"/>
              <a:gd name="T13" fmla="*/ 0 h 180"/>
              <a:gd name="T14" fmla="*/ 2688 w 2688"/>
              <a:gd name="T15" fmla="*/ 180 h 180"/>
            </a:gdLst>
            <a:ahLst/>
            <a:cxnLst>
              <a:cxn ang="T8">
                <a:pos x="T0" y="T1"/>
              </a:cxn>
              <a:cxn ang="T9">
                <a:pos x="T2" y="T3"/>
              </a:cxn>
              <a:cxn ang="T10">
                <a:pos x="T4" y="T5"/>
              </a:cxn>
              <a:cxn ang="T11">
                <a:pos x="T6" y="T7"/>
              </a:cxn>
            </a:cxnLst>
            <a:rect l="T12" t="T13" r="T14" b="T15"/>
            <a:pathLst>
              <a:path w="2688" h="180">
                <a:moveTo>
                  <a:pt x="0" y="0"/>
                </a:moveTo>
                <a:lnTo>
                  <a:pt x="6" y="180"/>
                </a:lnTo>
                <a:lnTo>
                  <a:pt x="2688" y="174"/>
                </a:lnTo>
                <a:lnTo>
                  <a:pt x="2686" y="76"/>
                </a:lnTo>
              </a:path>
            </a:pathLst>
          </a:custGeom>
          <a:noFill/>
          <a:ln w="38100">
            <a:solidFill>
              <a:srgbClr val="FFCC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8215" name="Line 786"/>
          <p:cNvSpPr>
            <a:spLocks noChangeShapeType="1"/>
          </p:cNvSpPr>
          <p:nvPr/>
        </p:nvSpPr>
        <p:spPr bwMode="auto">
          <a:xfrm rot="5400000">
            <a:off x="6569075" y="3852863"/>
            <a:ext cx="11113" cy="890587"/>
          </a:xfrm>
          <a:prstGeom prst="line">
            <a:avLst/>
          </a:prstGeom>
          <a:noFill/>
          <a:ln w="38100">
            <a:solidFill>
              <a:srgbClr val="FFCC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16" name="Line 324"/>
          <p:cNvSpPr>
            <a:spLocks noChangeShapeType="1"/>
          </p:cNvSpPr>
          <p:nvPr/>
        </p:nvSpPr>
        <p:spPr bwMode="auto">
          <a:xfrm rot="10800000">
            <a:off x="3132138" y="3068638"/>
            <a:ext cx="2519362" cy="1081087"/>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17" name="Line 785"/>
          <p:cNvSpPr>
            <a:spLocks noChangeShapeType="1"/>
          </p:cNvSpPr>
          <p:nvPr/>
        </p:nvSpPr>
        <p:spPr bwMode="auto">
          <a:xfrm>
            <a:off x="4622800" y="2095500"/>
            <a:ext cx="3644900" cy="1460500"/>
          </a:xfrm>
          <a:custGeom>
            <a:avLst/>
            <a:gdLst>
              <a:gd name="T0" fmla="*/ 0 w 2296"/>
              <a:gd name="T1" fmla="*/ 0 h 920"/>
              <a:gd name="T2" fmla="*/ 2147483647 w 2296"/>
              <a:gd name="T3" fmla="*/ 2147483647 h 920"/>
              <a:gd name="T4" fmla="*/ 2147483647 w 2296"/>
              <a:gd name="T5" fmla="*/ 2147483647 h 920"/>
              <a:gd name="T6" fmla="*/ 0 60000 65536"/>
              <a:gd name="T7" fmla="*/ 0 60000 65536"/>
              <a:gd name="T8" fmla="*/ 0 60000 65536"/>
              <a:gd name="T9" fmla="*/ 0 w 2296"/>
              <a:gd name="T10" fmla="*/ 0 h 920"/>
              <a:gd name="T11" fmla="*/ 2302 w 2296"/>
              <a:gd name="T12" fmla="*/ 872 h 920"/>
            </a:gdLst>
            <a:ahLst/>
            <a:cxnLst>
              <a:cxn ang="T6">
                <a:pos x="T0" y="T1"/>
              </a:cxn>
              <a:cxn ang="T7">
                <a:pos x="T2" y="T3"/>
              </a:cxn>
              <a:cxn ang="T8">
                <a:pos x="T4" y="T5"/>
              </a:cxn>
            </a:cxnLst>
            <a:rect l="T9" t="T10" r="T11" b="T12"/>
            <a:pathLst>
              <a:path w="2296" h="920">
                <a:moveTo>
                  <a:pt x="0" y="0"/>
                </a:moveTo>
                <a:lnTo>
                  <a:pt x="2296" y="744"/>
                </a:lnTo>
                <a:lnTo>
                  <a:pt x="2296" y="920"/>
                </a:lnTo>
              </a:path>
            </a:pathLst>
          </a:custGeom>
          <a:noFill/>
          <a:ln w="38100">
            <a:solidFill>
              <a:srgbClr val="0099FF"/>
            </a:solidFill>
            <a:round/>
            <a:headEn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8218" name="Line 785"/>
          <p:cNvSpPr>
            <a:spLocks noChangeShapeType="1"/>
          </p:cNvSpPr>
          <p:nvPr/>
        </p:nvSpPr>
        <p:spPr bwMode="auto">
          <a:xfrm rot="5400000">
            <a:off x="3474245" y="2942431"/>
            <a:ext cx="1223962" cy="396875"/>
          </a:xfrm>
          <a:prstGeom prst="line">
            <a:avLst/>
          </a:prstGeom>
          <a:noFill/>
          <a:ln w="38100">
            <a:solidFill>
              <a:srgbClr val="0099FF"/>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19" name="Line 786"/>
          <p:cNvSpPr>
            <a:spLocks noChangeShapeType="1"/>
          </p:cNvSpPr>
          <p:nvPr/>
        </p:nvSpPr>
        <p:spPr bwMode="auto">
          <a:xfrm rot="16200000" flipH="1">
            <a:off x="4319588" y="2636838"/>
            <a:ext cx="1547812" cy="1331912"/>
          </a:xfrm>
          <a:prstGeom prst="line">
            <a:avLst/>
          </a:prstGeom>
          <a:noFill/>
          <a:ln w="38100">
            <a:solidFill>
              <a:schemeClr val="bg2"/>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grpSp>
        <p:nvGrpSpPr>
          <p:cNvPr id="8220" name="Group 335"/>
          <p:cNvGrpSpPr>
            <a:grpSpLocks/>
          </p:cNvGrpSpPr>
          <p:nvPr/>
        </p:nvGrpSpPr>
        <p:grpSpPr bwMode="auto">
          <a:xfrm>
            <a:off x="492125" y="4181475"/>
            <a:ext cx="766763" cy="579438"/>
            <a:chOff x="657" y="3339"/>
            <a:chExt cx="520" cy="496"/>
          </a:xfrm>
        </p:grpSpPr>
        <p:pic>
          <p:nvPicPr>
            <p:cNvPr id="8344" name="Picture 336" descr="b3-1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 y="3339"/>
              <a:ext cx="32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45" name="Text Box 337"/>
            <p:cNvSpPr txBox="1">
              <a:spLocks noChangeArrowheads="1"/>
            </p:cNvSpPr>
            <p:nvPr/>
          </p:nvSpPr>
          <p:spPr bwMode="auto">
            <a:xfrm>
              <a:off x="657" y="3615"/>
              <a:ext cx="520"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type="none" w="lg" len="lg"/>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無線</a:t>
              </a:r>
              <a:r>
                <a:rPr lang="en-US" altLang="ja-JP" sz="1200" b="0">
                  <a:solidFill>
                    <a:schemeClr val="tx2"/>
                  </a:solidFill>
                </a:rPr>
                <a:t>LAN</a:t>
              </a:r>
              <a:endParaRPr lang="ja-JP" altLang="en-US" sz="1200" b="0">
                <a:solidFill>
                  <a:schemeClr val="tx2"/>
                </a:solidFill>
              </a:endParaRPr>
            </a:p>
          </p:txBody>
        </p:sp>
      </p:grpSp>
      <p:sp>
        <p:nvSpPr>
          <p:cNvPr id="8221" name="Line 259"/>
          <p:cNvSpPr>
            <a:spLocks noChangeShapeType="1"/>
          </p:cNvSpPr>
          <p:nvPr/>
        </p:nvSpPr>
        <p:spPr bwMode="auto">
          <a:xfrm rot="5400000" flipH="1" flipV="1">
            <a:off x="5869781" y="726282"/>
            <a:ext cx="15875" cy="2468562"/>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22" name="Line 259"/>
          <p:cNvSpPr>
            <a:spLocks noChangeShapeType="1"/>
          </p:cNvSpPr>
          <p:nvPr/>
        </p:nvSpPr>
        <p:spPr bwMode="auto">
          <a:xfrm rot="5400000">
            <a:off x="3330575" y="1466851"/>
            <a:ext cx="179387" cy="1439862"/>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sp>
        <p:nvSpPr>
          <p:cNvPr id="8223" name="Freeform 409"/>
          <p:cNvSpPr>
            <a:spLocks/>
          </p:cNvSpPr>
          <p:nvPr/>
        </p:nvSpPr>
        <p:spPr bwMode="auto">
          <a:xfrm>
            <a:off x="6061075" y="2492375"/>
            <a:ext cx="1319213" cy="1550988"/>
          </a:xfrm>
          <a:custGeom>
            <a:avLst/>
            <a:gdLst>
              <a:gd name="T0" fmla="*/ 0 w 724"/>
              <a:gd name="T1" fmla="*/ 2147483647 h 1071"/>
              <a:gd name="T2" fmla="*/ 2147483647 w 724"/>
              <a:gd name="T3" fmla="*/ 0 h 1071"/>
              <a:gd name="T4" fmla="*/ 0 60000 65536"/>
              <a:gd name="T5" fmla="*/ 0 60000 65536"/>
              <a:gd name="T6" fmla="*/ 0 w 724"/>
              <a:gd name="T7" fmla="*/ 0 h 1071"/>
              <a:gd name="T8" fmla="*/ 724 w 724"/>
              <a:gd name="T9" fmla="*/ 1071 h 1071"/>
            </a:gdLst>
            <a:ahLst/>
            <a:cxnLst>
              <a:cxn ang="T4">
                <a:pos x="T0" y="T1"/>
              </a:cxn>
              <a:cxn ang="T5">
                <a:pos x="T2" y="T3"/>
              </a:cxn>
            </a:cxnLst>
            <a:rect l="T6" t="T7" r="T8" b="T9"/>
            <a:pathLst>
              <a:path w="724" h="1071">
                <a:moveTo>
                  <a:pt x="0" y="1071"/>
                </a:moveTo>
                <a:lnTo>
                  <a:pt x="724" y="0"/>
                </a:lnTo>
              </a:path>
            </a:pathLst>
          </a:custGeom>
          <a:noFill/>
          <a:ln w="38100">
            <a:solidFill>
              <a:srgbClr val="80008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nvGrpSpPr>
          <p:cNvPr id="8224" name="Group 444"/>
          <p:cNvGrpSpPr>
            <a:grpSpLocks/>
          </p:cNvGrpSpPr>
          <p:nvPr/>
        </p:nvGrpSpPr>
        <p:grpSpPr bwMode="auto">
          <a:xfrm>
            <a:off x="2555875" y="1289050"/>
            <a:ext cx="476250" cy="555625"/>
            <a:chOff x="1210" y="2807"/>
            <a:chExt cx="324" cy="474"/>
          </a:xfrm>
        </p:grpSpPr>
        <p:grpSp>
          <p:nvGrpSpPr>
            <p:cNvPr id="8313" name="Group 699"/>
            <p:cNvGrpSpPr>
              <a:grpSpLocks/>
            </p:cNvGrpSpPr>
            <p:nvPr/>
          </p:nvGrpSpPr>
          <p:grpSpPr bwMode="auto">
            <a:xfrm>
              <a:off x="1265" y="2807"/>
              <a:ext cx="211" cy="336"/>
              <a:chOff x="2575" y="1816"/>
              <a:chExt cx="589" cy="991"/>
            </a:xfrm>
          </p:grpSpPr>
          <p:sp>
            <p:nvSpPr>
              <p:cNvPr id="8315"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16"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17"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18"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19"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0"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1"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2"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3"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4"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5"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6"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7"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8"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29"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0"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1"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2"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3"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4"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5"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6"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7"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38"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39"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40"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41"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42"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43"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314" name="Text Box 1045"/>
            <p:cNvSpPr txBox="1">
              <a:spLocks noChangeArrowheads="1"/>
            </p:cNvSpPr>
            <p:nvPr/>
          </p:nvSpPr>
          <p:spPr bwMode="auto">
            <a:xfrm>
              <a:off x="1210" y="3145"/>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WebCT</a:t>
              </a:r>
            </a:p>
          </p:txBody>
        </p:sp>
      </p:grpSp>
      <p:sp>
        <p:nvSpPr>
          <p:cNvPr id="8225" name="Line 259"/>
          <p:cNvSpPr>
            <a:spLocks noChangeShapeType="1"/>
          </p:cNvSpPr>
          <p:nvPr/>
        </p:nvSpPr>
        <p:spPr bwMode="auto">
          <a:xfrm rot="16200000" flipV="1">
            <a:off x="3384550" y="1160463"/>
            <a:ext cx="358775" cy="1152525"/>
          </a:xfrm>
          <a:prstGeom prst="line">
            <a:avLst/>
          </a:prstGeom>
          <a:noFill/>
          <a:ln w="38100">
            <a:solidFill>
              <a:srgbClr val="FF330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p>
        </p:txBody>
      </p:sp>
      <p:pic>
        <p:nvPicPr>
          <p:cNvPr id="8226" name="Picture 479" descr="d3-0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60963" y="1341438"/>
            <a:ext cx="53498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7" name="Line 785"/>
          <p:cNvSpPr>
            <a:spLocks noChangeShapeType="1"/>
          </p:cNvSpPr>
          <p:nvPr/>
        </p:nvSpPr>
        <p:spPr bwMode="auto">
          <a:xfrm flipH="1">
            <a:off x="4364038" y="1616075"/>
            <a:ext cx="695325" cy="204788"/>
          </a:xfrm>
          <a:custGeom>
            <a:avLst/>
            <a:gdLst>
              <a:gd name="T0" fmla="*/ 0 w 734"/>
              <a:gd name="T1" fmla="*/ 2147483647 h 220"/>
              <a:gd name="T2" fmla="*/ 2147483647 w 734"/>
              <a:gd name="T3" fmla="*/ 0 h 220"/>
              <a:gd name="T4" fmla="*/ 2147483647 w 734"/>
              <a:gd name="T5" fmla="*/ 2147483647 h 220"/>
              <a:gd name="T6" fmla="*/ 0 60000 65536"/>
              <a:gd name="T7" fmla="*/ 0 60000 65536"/>
              <a:gd name="T8" fmla="*/ 0 60000 65536"/>
              <a:gd name="T9" fmla="*/ 0 w 734"/>
              <a:gd name="T10" fmla="*/ 0 h 220"/>
              <a:gd name="T11" fmla="*/ 734 w 734"/>
              <a:gd name="T12" fmla="*/ 220 h 220"/>
            </a:gdLst>
            <a:ahLst/>
            <a:cxnLst>
              <a:cxn ang="T6">
                <a:pos x="T0" y="T1"/>
              </a:cxn>
              <a:cxn ang="T7">
                <a:pos x="T2" y="T3"/>
              </a:cxn>
              <a:cxn ang="T8">
                <a:pos x="T4" y="T5"/>
              </a:cxn>
            </a:cxnLst>
            <a:rect l="T9" t="T10" r="T11" b="T12"/>
            <a:pathLst>
              <a:path w="734" h="220">
                <a:moveTo>
                  <a:pt x="0" y="4"/>
                </a:moveTo>
                <a:lnTo>
                  <a:pt x="730" y="0"/>
                </a:lnTo>
                <a:lnTo>
                  <a:pt x="734" y="220"/>
                </a:lnTo>
              </a:path>
            </a:pathLst>
          </a:custGeom>
          <a:noFill/>
          <a:ln w="38100">
            <a:solidFill>
              <a:srgbClr val="0099FF"/>
            </a:solidFill>
            <a:round/>
            <a:headEn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8228" name="Rectangle 485"/>
          <p:cNvSpPr>
            <a:spLocks noGrp="1" noChangeArrowheads="1"/>
          </p:cNvSpPr>
          <p:nvPr>
            <p:ph type="title"/>
          </p:nvPr>
        </p:nvSpPr>
        <p:spPr bwMode="auto">
          <a:xfrm>
            <a:off x="457200" y="-17463"/>
            <a:ext cx="8229600" cy="11430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a:bodyPr>
          <a:lstStyle/>
          <a:p>
            <a:r>
              <a:rPr lang="en-US" altLang="ja-JP" dirty="0" smtClean="0"/>
              <a:t/>
            </a:r>
            <a:br>
              <a:rPr lang="en-US" altLang="ja-JP" dirty="0" smtClean="0"/>
            </a:br>
            <a:r>
              <a:rPr lang="ja-JP" altLang="en-US" dirty="0" smtClean="0"/>
              <a:t>認証統合の状況（</a:t>
            </a:r>
            <a:r>
              <a:rPr lang="en-US" altLang="ja-JP" dirty="0" smtClean="0"/>
              <a:t>2010</a:t>
            </a:r>
            <a:r>
              <a:rPr lang="ja-JP" altLang="en-US" dirty="0" smtClean="0"/>
              <a:t>年</a:t>
            </a:r>
            <a:r>
              <a:rPr lang="en-US" altLang="ja-JP" dirty="0" smtClean="0"/>
              <a:t>10</a:t>
            </a:r>
            <a:r>
              <a:rPr lang="ja-JP" altLang="en-US" dirty="0" smtClean="0"/>
              <a:t>月）</a:t>
            </a:r>
          </a:p>
        </p:txBody>
      </p:sp>
      <p:sp>
        <p:nvSpPr>
          <p:cNvPr id="8229" name="Text Box 490"/>
          <p:cNvSpPr txBox="1">
            <a:spLocks noChangeArrowheads="1"/>
          </p:cNvSpPr>
          <p:nvPr/>
        </p:nvSpPr>
        <p:spPr bwMode="auto">
          <a:xfrm>
            <a:off x="468139" y="5333132"/>
            <a:ext cx="7488237" cy="1200329"/>
          </a:xfrm>
          <a:prstGeom prst="rect">
            <a:avLst/>
          </a:prstGeom>
          <a:solidFill>
            <a:schemeClr val="accent1">
              <a:lumMod val="40000"/>
              <a:lumOff val="60000"/>
            </a:schemeClr>
          </a:solidFill>
          <a:ln>
            <a:noFill/>
          </a:ln>
          <a:extLst/>
        </p:spPr>
        <p:txBody>
          <a:bodyPr wrap="square">
            <a:spAutoFit/>
          </a:bodyPr>
          <a:lstStyle>
            <a:lvl1pPr marL="361950" indent="-361950"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buFont typeface="Arial" pitchFamily="34" charset="0"/>
              <a:buChar char="•"/>
            </a:pPr>
            <a:r>
              <a:rPr lang="ja-JP" altLang="en-US" sz="1800" b="0" dirty="0" smtClean="0">
                <a:solidFill>
                  <a:schemeClr val="tx1"/>
                </a:solidFill>
              </a:rPr>
              <a:t>全ての教育用</a:t>
            </a:r>
            <a:r>
              <a:rPr lang="ja-JP" altLang="en-US" sz="1800" b="0" dirty="0">
                <a:solidFill>
                  <a:schemeClr val="tx1"/>
                </a:solidFill>
              </a:rPr>
              <a:t>端末・メールサーバ・無線</a:t>
            </a:r>
            <a:r>
              <a:rPr lang="en-US" altLang="ja-JP" sz="1800" b="0" dirty="0">
                <a:solidFill>
                  <a:schemeClr val="tx1"/>
                </a:solidFill>
              </a:rPr>
              <a:t>LAN</a:t>
            </a:r>
            <a:r>
              <a:rPr lang="ja-JP" altLang="en-US" sz="1800" b="0" dirty="0">
                <a:solidFill>
                  <a:schemeClr val="tx1"/>
                </a:solidFill>
              </a:rPr>
              <a:t>が，同一ユーザ名・パスワードで利用できる．</a:t>
            </a:r>
          </a:p>
          <a:p>
            <a:pPr eaLnBrk="1" hangingPunct="1">
              <a:buFont typeface="Arial" pitchFamily="34" charset="0"/>
              <a:buChar char="•"/>
            </a:pPr>
            <a:r>
              <a:rPr lang="ja-JP" altLang="en-US" sz="1800" b="0" dirty="0">
                <a:solidFill>
                  <a:schemeClr val="tx1"/>
                </a:solidFill>
              </a:rPr>
              <a:t>全ての教育用端末で，同じホームディレクトリが使える．</a:t>
            </a:r>
          </a:p>
          <a:p>
            <a:pPr eaLnBrk="1" hangingPunct="1">
              <a:buFont typeface="Arial" pitchFamily="34" charset="0"/>
              <a:buChar char="•"/>
            </a:pPr>
            <a:r>
              <a:rPr lang="ja-JP" altLang="en-US" sz="1800" b="0" dirty="0">
                <a:solidFill>
                  <a:schemeClr val="tx1"/>
                </a:solidFill>
              </a:rPr>
              <a:t>教育用システムと事務局システムの認証基盤を統合．</a:t>
            </a:r>
            <a:endParaRPr lang="en-US" altLang="ja-JP" sz="1800" b="0" dirty="0">
              <a:solidFill>
                <a:schemeClr val="tx1"/>
              </a:solidFill>
            </a:endParaRPr>
          </a:p>
        </p:txBody>
      </p:sp>
      <p:grpSp>
        <p:nvGrpSpPr>
          <p:cNvPr id="8230" name="Group 492"/>
          <p:cNvGrpSpPr>
            <a:grpSpLocks/>
          </p:cNvGrpSpPr>
          <p:nvPr/>
        </p:nvGrpSpPr>
        <p:grpSpPr bwMode="auto">
          <a:xfrm>
            <a:off x="8027988" y="1989138"/>
            <a:ext cx="1190625" cy="744537"/>
            <a:chOff x="515" y="3339"/>
            <a:chExt cx="806" cy="637"/>
          </a:xfrm>
        </p:grpSpPr>
        <p:pic>
          <p:nvPicPr>
            <p:cNvPr id="8311" name="Picture 493" descr="b3-1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 y="3339"/>
              <a:ext cx="32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12" name="Text Box 494"/>
            <p:cNvSpPr txBox="1">
              <a:spLocks noChangeArrowheads="1"/>
            </p:cNvSpPr>
            <p:nvPr/>
          </p:nvSpPr>
          <p:spPr bwMode="auto">
            <a:xfrm>
              <a:off x="515" y="3615"/>
              <a:ext cx="806"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type="none" w="lg" len="lg"/>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事務局</a:t>
              </a:r>
            </a:p>
            <a:p>
              <a:pPr eaLnBrk="1" hangingPunct="1">
                <a:lnSpc>
                  <a:spcPct val="90000"/>
                </a:lnSpc>
                <a:spcBef>
                  <a:spcPct val="0"/>
                </a:spcBef>
              </a:pPr>
              <a:r>
                <a:rPr lang="ja-JP" altLang="en-US" sz="1200" b="0">
                  <a:solidFill>
                    <a:schemeClr val="tx2"/>
                  </a:solidFill>
                </a:rPr>
                <a:t>シンクライアント</a:t>
              </a:r>
            </a:p>
          </p:txBody>
        </p:sp>
      </p:grpSp>
      <p:sp>
        <p:nvSpPr>
          <p:cNvPr id="8231" name="Line 786"/>
          <p:cNvSpPr>
            <a:spLocks noChangeShapeType="1"/>
          </p:cNvSpPr>
          <p:nvPr/>
        </p:nvSpPr>
        <p:spPr bwMode="auto">
          <a:xfrm>
            <a:off x="6124575" y="2705100"/>
            <a:ext cx="2498725" cy="1476375"/>
          </a:xfrm>
          <a:custGeom>
            <a:avLst/>
            <a:gdLst>
              <a:gd name="T0" fmla="*/ 2147483647 w 1574"/>
              <a:gd name="T1" fmla="*/ 0 h 930"/>
              <a:gd name="T2" fmla="*/ 0 w 1574"/>
              <a:gd name="T3" fmla="*/ 2147483647 h 930"/>
              <a:gd name="T4" fmla="*/ 0 60000 65536"/>
              <a:gd name="T5" fmla="*/ 0 60000 65536"/>
              <a:gd name="T6" fmla="*/ 0 w 1574"/>
              <a:gd name="T7" fmla="*/ 0 h 930"/>
              <a:gd name="T8" fmla="*/ 1560 w 1574"/>
              <a:gd name="T9" fmla="*/ 1050 h 930"/>
            </a:gdLst>
            <a:ahLst/>
            <a:cxnLst>
              <a:cxn ang="T4">
                <a:pos x="T0" y="T1"/>
              </a:cxn>
              <a:cxn ang="T5">
                <a:pos x="T2" y="T3"/>
              </a:cxn>
            </a:cxnLst>
            <a:rect l="T6" t="T7" r="T8" b="T9"/>
            <a:pathLst>
              <a:path w="1574" h="930">
                <a:moveTo>
                  <a:pt x="1574" y="0"/>
                </a:moveTo>
                <a:lnTo>
                  <a:pt x="0" y="930"/>
                </a:lnTo>
              </a:path>
            </a:pathLst>
          </a:custGeom>
          <a:noFill/>
          <a:ln w="38100">
            <a:solidFill>
              <a:srgbClr val="FFCC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p>
        </p:txBody>
      </p:sp>
      <p:sp>
        <p:nvSpPr>
          <p:cNvPr id="8232" name="Freeform 496"/>
          <p:cNvSpPr>
            <a:spLocks/>
          </p:cNvSpPr>
          <p:nvPr/>
        </p:nvSpPr>
        <p:spPr bwMode="auto">
          <a:xfrm>
            <a:off x="7556500" y="1968500"/>
            <a:ext cx="838200" cy="177800"/>
          </a:xfrm>
          <a:custGeom>
            <a:avLst/>
            <a:gdLst>
              <a:gd name="T0" fmla="*/ 2147483647 w 528"/>
              <a:gd name="T1" fmla="*/ 0 h 112"/>
              <a:gd name="T2" fmla="*/ 0 w 528"/>
              <a:gd name="T3" fmla="*/ 2147483647 h 112"/>
              <a:gd name="T4" fmla="*/ 0 60000 65536"/>
              <a:gd name="T5" fmla="*/ 0 60000 65536"/>
              <a:gd name="T6" fmla="*/ 0 w 528"/>
              <a:gd name="T7" fmla="*/ 0 h 112"/>
              <a:gd name="T8" fmla="*/ 542 w 528"/>
              <a:gd name="T9" fmla="*/ 6 h 112"/>
            </a:gdLst>
            <a:ahLst/>
            <a:cxnLst>
              <a:cxn ang="T4">
                <a:pos x="T0" y="T1"/>
              </a:cxn>
              <a:cxn ang="T5">
                <a:pos x="T2" y="T3"/>
              </a:cxn>
            </a:cxnLst>
            <a:rect l="T6" t="T7" r="T8" b="T9"/>
            <a:pathLst>
              <a:path w="528" h="112">
                <a:moveTo>
                  <a:pt x="528" y="112"/>
                </a:moveTo>
                <a:lnTo>
                  <a:pt x="0" y="0"/>
                </a:lnTo>
              </a:path>
            </a:pathLst>
          </a:custGeom>
          <a:noFill/>
          <a:ln w="38100">
            <a:solidFill>
              <a:srgbClr val="80008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nvGrpSpPr>
          <p:cNvPr id="8233" name="Group 503"/>
          <p:cNvGrpSpPr>
            <a:grpSpLocks/>
          </p:cNvGrpSpPr>
          <p:nvPr/>
        </p:nvGrpSpPr>
        <p:grpSpPr bwMode="auto">
          <a:xfrm>
            <a:off x="1511300" y="3716338"/>
            <a:ext cx="477838" cy="612775"/>
            <a:chOff x="952" y="2341"/>
            <a:chExt cx="301" cy="386"/>
          </a:xfrm>
        </p:grpSpPr>
        <p:sp>
          <p:nvSpPr>
            <p:cNvPr id="8309" name="Text Box 1045"/>
            <p:cNvSpPr txBox="1">
              <a:spLocks noChangeArrowheads="1"/>
            </p:cNvSpPr>
            <p:nvPr/>
          </p:nvSpPr>
          <p:spPr bwMode="auto">
            <a:xfrm>
              <a:off x="952" y="2627"/>
              <a:ext cx="301"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教育用端末</a:t>
              </a:r>
            </a:p>
            <a:p>
              <a:pPr eaLnBrk="1" hangingPunct="1">
                <a:lnSpc>
                  <a:spcPct val="90000"/>
                </a:lnSpc>
                <a:spcBef>
                  <a:spcPct val="0"/>
                </a:spcBef>
              </a:pPr>
              <a:r>
                <a:rPr lang="ja-JP" altLang="en-US" sz="1200" b="0">
                  <a:solidFill>
                    <a:schemeClr val="tx2"/>
                  </a:solidFill>
                </a:rPr>
                <a:t>（</a:t>
              </a:r>
              <a:r>
                <a:rPr lang="en-US" altLang="ja-JP" sz="1200" b="0">
                  <a:solidFill>
                    <a:schemeClr val="tx2"/>
                  </a:solidFill>
                </a:rPr>
                <a:t>Linux</a:t>
              </a:r>
              <a:r>
                <a:rPr lang="ja-JP" altLang="en-US" sz="1200" b="0">
                  <a:solidFill>
                    <a:schemeClr val="tx2"/>
                  </a:solidFill>
                </a:rPr>
                <a:t>）</a:t>
              </a:r>
            </a:p>
          </p:txBody>
        </p:sp>
        <p:pic>
          <p:nvPicPr>
            <p:cNvPr id="8310" name="Picture 79" descr="MCj0428949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2" y="2341"/>
              <a:ext cx="273"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234" name="Group 502"/>
          <p:cNvGrpSpPr>
            <a:grpSpLocks/>
          </p:cNvGrpSpPr>
          <p:nvPr/>
        </p:nvGrpSpPr>
        <p:grpSpPr bwMode="auto">
          <a:xfrm>
            <a:off x="6985000" y="4040188"/>
            <a:ext cx="512763" cy="612775"/>
            <a:chOff x="4400" y="2545"/>
            <a:chExt cx="323" cy="386"/>
          </a:xfrm>
        </p:grpSpPr>
        <p:sp>
          <p:nvSpPr>
            <p:cNvPr id="8307" name="Text Box 1045"/>
            <p:cNvSpPr txBox="1">
              <a:spLocks noChangeArrowheads="1"/>
            </p:cNvSpPr>
            <p:nvPr/>
          </p:nvSpPr>
          <p:spPr bwMode="auto">
            <a:xfrm>
              <a:off x="4422" y="2831"/>
              <a:ext cx="301"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教育用端末</a:t>
              </a:r>
            </a:p>
            <a:p>
              <a:pPr eaLnBrk="1" hangingPunct="1">
                <a:lnSpc>
                  <a:spcPct val="90000"/>
                </a:lnSpc>
                <a:spcBef>
                  <a:spcPct val="0"/>
                </a:spcBef>
              </a:pPr>
              <a:r>
                <a:rPr lang="ja-JP" altLang="en-US" sz="1200" b="0">
                  <a:solidFill>
                    <a:schemeClr val="tx2"/>
                  </a:solidFill>
                </a:rPr>
                <a:t>（</a:t>
              </a:r>
              <a:r>
                <a:rPr lang="en-US" altLang="ja-JP" sz="1200" b="0">
                  <a:solidFill>
                    <a:schemeClr val="tx2"/>
                  </a:solidFill>
                </a:rPr>
                <a:t>Windows</a:t>
              </a:r>
              <a:r>
                <a:rPr lang="ja-JP" altLang="en-US" sz="1200" b="0">
                  <a:solidFill>
                    <a:schemeClr val="tx2"/>
                  </a:solidFill>
                </a:rPr>
                <a:t>）</a:t>
              </a:r>
            </a:p>
          </p:txBody>
        </p:sp>
        <p:pic>
          <p:nvPicPr>
            <p:cNvPr id="8308" name="Picture 79" descr="MCj0428949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00" y="2545"/>
              <a:ext cx="273"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235" name="Group 504"/>
          <p:cNvGrpSpPr>
            <a:grpSpLocks/>
          </p:cNvGrpSpPr>
          <p:nvPr/>
        </p:nvGrpSpPr>
        <p:grpSpPr bwMode="auto">
          <a:xfrm>
            <a:off x="636588" y="1577975"/>
            <a:ext cx="479425" cy="554038"/>
            <a:chOff x="1210" y="2807"/>
            <a:chExt cx="324" cy="474"/>
          </a:xfrm>
        </p:grpSpPr>
        <p:grpSp>
          <p:nvGrpSpPr>
            <p:cNvPr id="8276" name="Group 699"/>
            <p:cNvGrpSpPr>
              <a:grpSpLocks/>
            </p:cNvGrpSpPr>
            <p:nvPr/>
          </p:nvGrpSpPr>
          <p:grpSpPr bwMode="auto">
            <a:xfrm>
              <a:off x="1265" y="2807"/>
              <a:ext cx="211" cy="336"/>
              <a:chOff x="2575" y="1816"/>
              <a:chExt cx="589" cy="991"/>
            </a:xfrm>
          </p:grpSpPr>
          <p:sp>
            <p:nvSpPr>
              <p:cNvPr id="8278"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9"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0"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1"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2"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3"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4"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5"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6"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7"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8"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89"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90"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91"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92"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3"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4"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5"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6"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7"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8"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99"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00"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301"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02"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03"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04"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05"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306"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277" name="Text Box 1045"/>
            <p:cNvSpPr txBox="1">
              <a:spLocks noChangeArrowheads="1"/>
            </p:cNvSpPr>
            <p:nvPr/>
          </p:nvSpPr>
          <p:spPr bwMode="auto">
            <a:xfrm>
              <a:off x="1210" y="3145"/>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教務システム</a:t>
              </a:r>
            </a:p>
          </p:txBody>
        </p:sp>
      </p:grpSp>
      <p:grpSp>
        <p:nvGrpSpPr>
          <p:cNvPr id="8236" name="Group 536"/>
          <p:cNvGrpSpPr>
            <a:grpSpLocks/>
          </p:cNvGrpSpPr>
          <p:nvPr/>
        </p:nvGrpSpPr>
        <p:grpSpPr bwMode="auto">
          <a:xfrm>
            <a:off x="636588" y="2298700"/>
            <a:ext cx="479425" cy="554038"/>
            <a:chOff x="1210" y="2807"/>
            <a:chExt cx="324" cy="474"/>
          </a:xfrm>
        </p:grpSpPr>
        <p:grpSp>
          <p:nvGrpSpPr>
            <p:cNvPr id="8245" name="Group 699"/>
            <p:cNvGrpSpPr>
              <a:grpSpLocks/>
            </p:cNvGrpSpPr>
            <p:nvPr/>
          </p:nvGrpSpPr>
          <p:grpSpPr bwMode="auto">
            <a:xfrm>
              <a:off x="1265" y="2807"/>
              <a:ext cx="211" cy="336"/>
              <a:chOff x="2575" y="1816"/>
              <a:chExt cx="589" cy="991"/>
            </a:xfrm>
          </p:grpSpPr>
          <p:sp>
            <p:nvSpPr>
              <p:cNvPr id="8247" name="Freeform 700"/>
              <p:cNvSpPr>
                <a:spLocks/>
              </p:cNvSpPr>
              <p:nvPr/>
            </p:nvSpPr>
            <p:spPr bwMode="auto">
              <a:xfrm>
                <a:off x="2853" y="2515"/>
                <a:ext cx="309" cy="292"/>
              </a:xfrm>
              <a:custGeom>
                <a:avLst/>
                <a:gdLst>
                  <a:gd name="T0" fmla="*/ 0 w 309"/>
                  <a:gd name="T1" fmla="*/ 153 h 292"/>
                  <a:gd name="T2" fmla="*/ 0 w 309"/>
                  <a:gd name="T3" fmla="*/ 292 h 292"/>
                  <a:gd name="T4" fmla="*/ 309 w 309"/>
                  <a:gd name="T5" fmla="*/ 110 h 292"/>
                  <a:gd name="T6" fmla="*/ 309 w 309"/>
                  <a:gd name="T7" fmla="*/ 0 h 292"/>
                  <a:gd name="T8" fmla="*/ 0 w 309"/>
                  <a:gd name="T9" fmla="*/ 153 h 292"/>
                  <a:gd name="T10" fmla="*/ 0 60000 65536"/>
                  <a:gd name="T11" fmla="*/ 0 60000 65536"/>
                  <a:gd name="T12" fmla="*/ 0 60000 65536"/>
                  <a:gd name="T13" fmla="*/ 0 60000 65536"/>
                  <a:gd name="T14" fmla="*/ 0 60000 65536"/>
                  <a:gd name="T15" fmla="*/ 0 w 309"/>
                  <a:gd name="T16" fmla="*/ 0 h 292"/>
                  <a:gd name="T17" fmla="*/ 309 w 309"/>
                  <a:gd name="T18" fmla="*/ 292 h 292"/>
                </a:gdLst>
                <a:ahLst/>
                <a:cxnLst>
                  <a:cxn ang="T10">
                    <a:pos x="T0" y="T1"/>
                  </a:cxn>
                  <a:cxn ang="T11">
                    <a:pos x="T2" y="T3"/>
                  </a:cxn>
                  <a:cxn ang="T12">
                    <a:pos x="T4" y="T5"/>
                  </a:cxn>
                  <a:cxn ang="T13">
                    <a:pos x="T6" y="T7"/>
                  </a:cxn>
                  <a:cxn ang="T14">
                    <a:pos x="T8" y="T9"/>
                  </a:cxn>
                </a:cxnLst>
                <a:rect l="T15" t="T16" r="T17" b="T18"/>
                <a:pathLst>
                  <a:path w="309" h="292">
                    <a:moveTo>
                      <a:pt x="0" y="153"/>
                    </a:moveTo>
                    <a:lnTo>
                      <a:pt x="0" y="292"/>
                    </a:lnTo>
                    <a:lnTo>
                      <a:pt x="309" y="110"/>
                    </a:lnTo>
                    <a:lnTo>
                      <a:pt x="309" y="0"/>
                    </a:lnTo>
                    <a:lnTo>
                      <a:pt x="0" y="153"/>
                    </a:lnTo>
                    <a:close/>
                  </a:path>
                </a:pathLst>
              </a:custGeom>
              <a:solidFill>
                <a:srgbClr val="62666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48" name="Freeform 701"/>
              <p:cNvSpPr>
                <a:spLocks/>
              </p:cNvSpPr>
              <p:nvPr/>
            </p:nvSpPr>
            <p:spPr bwMode="auto">
              <a:xfrm>
                <a:off x="2575" y="2575"/>
                <a:ext cx="278" cy="232"/>
              </a:xfrm>
              <a:custGeom>
                <a:avLst/>
                <a:gdLst>
                  <a:gd name="T0" fmla="*/ 0 w 278"/>
                  <a:gd name="T1" fmla="*/ 0 h 232"/>
                  <a:gd name="T2" fmla="*/ 0 w 278"/>
                  <a:gd name="T3" fmla="*/ 120 h 232"/>
                  <a:gd name="T4" fmla="*/ 278 w 278"/>
                  <a:gd name="T5" fmla="*/ 232 h 232"/>
                  <a:gd name="T6" fmla="*/ 278 w 278"/>
                  <a:gd name="T7" fmla="*/ 93 h 232"/>
                  <a:gd name="T8" fmla="*/ 0 w 278"/>
                  <a:gd name="T9" fmla="*/ 0 h 232"/>
                  <a:gd name="T10" fmla="*/ 0 60000 65536"/>
                  <a:gd name="T11" fmla="*/ 0 60000 65536"/>
                  <a:gd name="T12" fmla="*/ 0 60000 65536"/>
                  <a:gd name="T13" fmla="*/ 0 60000 65536"/>
                  <a:gd name="T14" fmla="*/ 0 60000 65536"/>
                  <a:gd name="T15" fmla="*/ 0 w 278"/>
                  <a:gd name="T16" fmla="*/ 0 h 232"/>
                  <a:gd name="T17" fmla="*/ 278 w 278"/>
                  <a:gd name="T18" fmla="*/ 232 h 232"/>
                </a:gdLst>
                <a:ahLst/>
                <a:cxnLst>
                  <a:cxn ang="T10">
                    <a:pos x="T0" y="T1"/>
                  </a:cxn>
                  <a:cxn ang="T11">
                    <a:pos x="T2" y="T3"/>
                  </a:cxn>
                  <a:cxn ang="T12">
                    <a:pos x="T4" y="T5"/>
                  </a:cxn>
                  <a:cxn ang="T13">
                    <a:pos x="T6" y="T7"/>
                  </a:cxn>
                  <a:cxn ang="T14">
                    <a:pos x="T8" y="T9"/>
                  </a:cxn>
                </a:cxnLst>
                <a:rect l="T15" t="T16" r="T17" b="T18"/>
                <a:pathLst>
                  <a:path w="278" h="232">
                    <a:moveTo>
                      <a:pt x="0" y="0"/>
                    </a:moveTo>
                    <a:lnTo>
                      <a:pt x="0" y="120"/>
                    </a:lnTo>
                    <a:lnTo>
                      <a:pt x="278" y="232"/>
                    </a:lnTo>
                    <a:lnTo>
                      <a:pt x="278" y="93"/>
                    </a:lnTo>
                    <a:lnTo>
                      <a:pt x="0" y="0"/>
                    </a:lnTo>
                    <a:close/>
                  </a:path>
                </a:pathLst>
              </a:custGeom>
              <a:solidFill>
                <a:srgbClr val="8588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49" name="Freeform 702"/>
              <p:cNvSpPr>
                <a:spLocks/>
              </p:cNvSpPr>
              <p:nvPr/>
            </p:nvSpPr>
            <p:spPr bwMode="auto">
              <a:xfrm>
                <a:off x="2575" y="1816"/>
                <a:ext cx="587" cy="235"/>
              </a:xfrm>
              <a:custGeom>
                <a:avLst/>
                <a:gdLst>
                  <a:gd name="T0" fmla="*/ 290 w 587"/>
                  <a:gd name="T1" fmla="*/ 0 h 235"/>
                  <a:gd name="T2" fmla="*/ 0 w 587"/>
                  <a:gd name="T3" fmla="*/ 137 h 235"/>
                  <a:gd name="T4" fmla="*/ 278 w 587"/>
                  <a:gd name="T5" fmla="*/ 235 h 235"/>
                  <a:gd name="T6" fmla="*/ 587 w 587"/>
                  <a:gd name="T7" fmla="*/ 82 h 235"/>
                  <a:gd name="T8" fmla="*/ 290 w 587"/>
                  <a:gd name="T9" fmla="*/ 0 h 235"/>
                  <a:gd name="T10" fmla="*/ 0 60000 65536"/>
                  <a:gd name="T11" fmla="*/ 0 60000 65536"/>
                  <a:gd name="T12" fmla="*/ 0 60000 65536"/>
                  <a:gd name="T13" fmla="*/ 0 60000 65536"/>
                  <a:gd name="T14" fmla="*/ 0 60000 65536"/>
                  <a:gd name="T15" fmla="*/ 0 w 587"/>
                  <a:gd name="T16" fmla="*/ 0 h 235"/>
                  <a:gd name="T17" fmla="*/ 587 w 587"/>
                  <a:gd name="T18" fmla="*/ 235 h 235"/>
                </a:gdLst>
                <a:ahLst/>
                <a:cxnLst>
                  <a:cxn ang="T10">
                    <a:pos x="T0" y="T1"/>
                  </a:cxn>
                  <a:cxn ang="T11">
                    <a:pos x="T2" y="T3"/>
                  </a:cxn>
                  <a:cxn ang="T12">
                    <a:pos x="T4" y="T5"/>
                  </a:cxn>
                  <a:cxn ang="T13">
                    <a:pos x="T6" y="T7"/>
                  </a:cxn>
                  <a:cxn ang="T14">
                    <a:pos x="T8" y="T9"/>
                  </a:cxn>
                </a:cxnLst>
                <a:rect l="T15" t="T16" r="T17" b="T18"/>
                <a:pathLst>
                  <a:path w="587" h="235">
                    <a:moveTo>
                      <a:pt x="290" y="0"/>
                    </a:moveTo>
                    <a:lnTo>
                      <a:pt x="0" y="137"/>
                    </a:lnTo>
                    <a:lnTo>
                      <a:pt x="278" y="235"/>
                    </a:lnTo>
                    <a:lnTo>
                      <a:pt x="587" y="82"/>
                    </a:lnTo>
                    <a:lnTo>
                      <a:pt x="290" y="0"/>
                    </a:lnTo>
                    <a:close/>
                  </a:path>
                </a:pathLst>
              </a:custGeom>
              <a:solidFill>
                <a:srgbClr val="F2F2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0" name="Freeform 703"/>
              <p:cNvSpPr>
                <a:spLocks/>
              </p:cNvSpPr>
              <p:nvPr/>
            </p:nvSpPr>
            <p:spPr bwMode="auto">
              <a:xfrm>
                <a:off x="2853" y="1898"/>
                <a:ext cx="309" cy="826"/>
              </a:xfrm>
              <a:custGeom>
                <a:avLst/>
                <a:gdLst>
                  <a:gd name="T0" fmla="*/ 0 w 309"/>
                  <a:gd name="T1" fmla="*/ 153 h 826"/>
                  <a:gd name="T2" fmla="*/ 0 w 309"/>
                  <a:gd name="T3" fmla="*/ 826 h 826"/>
                  <a:gd name="T4" fmla="*/ 309 w 309"/>
                  <a:gd name="T5" fmla="*/ 649 h 826"/>
                  <a:gd name="T6" fmla="*/ 309 w 309"/>
                  <a:gd name="T7" fmla="*/ 0 h 826"/>
                  <a:gd name="T8" fmla="*/ 0 w 309"/>
                  <a:gd name="T9" fmla="*/ 153 h 826"/>
                  <a:gd name="T10" fmla="*/ 0 60000 65536"/>
                  <a:gd name="T11" fmla="*/ 0 60000 65536"/>
                  <a:gd name="T12" fmla="*/ 0 60000 65536"/>
                  <a:gd name="T13" fmla="*/ 0 60000 65536"/>
                  <a:gd name="T14" fmla="*/ 0 60000 65536"/>
                  <a:gd name="T15" fmla="*/ 0 w 309"/>
                  <a:gd name="T16" fmla="*/ 0 h 826"/>
                  <a:gd name="T17" fmla="*/ 309 w 309"/>
                  <a:gd name="T18" fmla="*/ 826 h 826"/>
                </a:gdLst>
                <a:ahLst/>
                <a:cxnLst>
                  <a:cxn ang="T10">
                    <a:pos x="T0" y="T1"/>
                  </a:cxn>
                  <a:cxn ang="T11">
                    <a:pos x="T2" y="T3"/>
                  </a:cxn>
                  <a:cxn ang="T12">
                    <a:pos x="T4" y="T5"/>
                  </a:cxn>
                  <a:cxn ang="T13">
                    <a:pos x="T6" y="T7"/>
                  </a:cxn>
                  <a:cxn ang="T14">
                    <a:pos x="T8" y="T9"/>
                  </a:cxn>
                </a:cxnLst>
                <a:rect l="T15" t="T16" r="T17" b="T18"/>
                <a:pathLst>
                  <a:path w="309" h="826">
                    <a:moveTo>
                      <a:pt x="0" y="153"/>
                    </a:moveTo>
                    <a:lnTo>
                      <a:pt x="0" y="826"/>
                    </a:lnTo>
                    <a:lnTo>
                      <a:pt x="309" y="649"/>
                    </a:lnTo>
                    <a:lnTo>
                      <a:pt x="309" y="0"/>
                    </a:lnTo>
                    <a:lnTo>
                      <a:pt x="0" y="153"/>
                    </a:lnTo>
                    <a:close/>
                  </a:path>
                </a:pathLst>
              </a:custGeom>
              <a:solidFill>
                <a:srgbClr val="CCCC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1" name="Freeform 704"/>
              <p:cNvSpPr>
                <a:spLocks/>
              </p:cNvSpPr>
              <p:nvPr/>
            </p:nvSpPr>
            <p:spPr bwMode="auto">
              <a:xfrm>
                <a:off x="2575" y="1953"/>
                <a:ext cx="278" cy="771"/>
              </a:xfrm>
              <a:custGeom>
                <a:avLst/>
                <a:gdLst>
                  <a:gd name="T0" fmla="*/ 0 w 278"/>
                  <a:gd name="T1" fmla="*/ 0 h 771"/>
                  <a:gd name="T2" fmla="*/ 0 w 278"/>
                  <a:gd name="T3" fmla="*/ 663 h 771"/>
                  <a:gd name="T4" fmla="*/ 278 w 278"/>
                  <a:gd name="T5" fmla="*/ 771 h 771"/>
                  <a:gd name="T6" fmla="*/ 278 w 278"/>
                  <a:gd name="T7" fmla="*/ 98 h 771"/>
                  <a:gd name="T8" fmla="*/ 0 w 278"/>
                  <a:gd name="T9" fmla="*/ 0 h 771"/>
                  <a:gd name="T10" fmla="*/ 0 60000 65536"/>
                  <a:gd name="T11" fmla="*/ 0 60000 65536"/>
                  <a:gd name="T12" fmla="*/ 0 60000 65536"/>
                  <a:gd name="T13" fmla="*/ 0 60000 65536"/>
                  <a:gd name="T14" fmla="*/ 0 60000 65536"/>
                  <a:gd name="T15" fmla="*/ 0 w 278"/>
                  <a:gd name="T16" fmla="*/ 0 h 771"/>
                  <a:gd name="T17" fmla="*/ 278 w 278"/>
                  <a:gd name="T18" fmla="*/ 771 h 771"/>
                </a:gdLst>
                <a:ahLst/>
                <a:cxnLst>
                  <a:cxn ang="T10">
                    <a:pos x="T0" y="T1"/>
                  </a:cxn>
                  <a:cxn ang="T11">
                    <a:pos x="T2" y="T3"/>
                  </a:cxn>
                  <a:cxn ang="T12">
                    <a:pos x="T4" y="T5"/>
                  </a:cxn>
                  <a:cxn ang="T13">
                    <a:pos x="T6" y="T7"/>
                  </a:cxn>
                  <a:cxn ang="T14">
                    <a:pos x="T8" y="T9"/>
                  </a:cxn>
                </a:cxnLst>
                <a:rect l="T15" t="T16" r="T17" b="T18"/>
                <a:pathLst>
                  <a:path w="278" h="771">
                    <a:moveTo>
                      <a:pt x="0" y="0"/>
                    </a:moveTo>
                    <a:lnTo>
                      <a:pt x="0" y="663"/>
                    </a:lnTo>
                    <a:lnTo>
                      <a:pt x="278" y="771"/>
                    </a:lnTo>
                    <a:lnTo>
                      <a:pt x="278" y="98"/>
                    </a:lnTo>
                    <a:lnTo>
                      <a:pt x="0" y="0"/>
                    </a:lnTo>
                    <a:close/>
                  </a:path>
                </a:pathLst>
              </a:custGeom>
              <a:solidFill>
                <a:srgbClr val="E3E2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2" name="Freeform 705"/>
              <p:cNvSpPr>
                <a:spLocks/>
              </p:cNvSpPr>
              <p:nvPr/>
            </p:nvSpPr>
            <p:spPr bwMode="auto">
              <a:xfrm>
                <a:off x="2609" y="1935"/>
                <a:ext cx="280" cy="770"/>
              </a:xfrm>
              <a:custGeom>
                <a:avLst/>
                <a:gdLst>
                  <a:gd name="T0" fmla="*/ 0 w 280"/>
                  <a:gd name="T1" fmla="*/ 4 h 770"/>
                  <a:gd name="T2" fmla="*/ 0 w 280"/>
                  <a:gd name="T3" fmla="*/ 4 h 770"/>
                  <a:gd name="T4" fmla="*/ 274 w 280"/>
                  <a:gd name="T5" fmla="*/ 100 h 770"/>
                  <a:gd name="T6" fmla="*/ 274 w 280"/>
                  <a:gd name="T7" fmla="*/ 100 h 770"/>
                  <a:gd name="T8" fmla="*/ 274 w 280"/>
                  <a:gd name="T9" fmla="*/ 770 h 770"/>
                  <a:gd name="T10" fmla="*/ 280 w 280"/>
                  <a:gd name="T11" fmla="*/ 770 h 770"/>
                  <a:gd name="T12" fmla="*/ 280 w 280"/>
                  <a:gd name="T13" fmla="*/ 96 h 770"/>
                  <a:gd name="T14" fmla="*/ 2 w 280"/>
                  <a:gd name="T15" fmla="*/ 0 h 770"/>
                  <a:gd name="T16" fmla="*/ 0 w 280"/>
                  <a:gd name="T17" fmla="*/ 4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770"/>
                  <a:gd name="T29" fmla="*/ 280 w 280"/>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770">
                    <a:moveTo>
                      <a:pt x="0" y="4"/>
                    </a:moveTo>
                    <a:lnTo>
                      <a:pt x="0" y="4"/>
                    </a:lnTo>
                    <a:lnTo>
                      <a:pt x="274" y="100"/>
                    </a:lnTo>
                    <a:lnTo>
                      <a:pt x="274" y="770"/>
                    </a:lnTo>
                    <a:lnTo>
                      <a:pt x="280" y="770"/>
                    </a:lnTo>
                    <a:lnTo>
                      <a:pt x="280" y="96"/>
                    </a:lnTo>
                    <a:lnTo>
                      <a:pt x="2"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3" name="Freeform 706"/>
              <p:cNvSpPr>
                <a:spLocks/>
              </p:cNvSpPr>
              <p:nvPr/>
            </p:nvSpPr>
            <p:spPr bwMode="auto">
              <a:xfrm>
                <a:off x="2605" y="1937"/>
                <a:ext cx="278" cy="770"/>
              </a:xfrm>
              <a:custGeom>
                <a:avLst/>
                <a:gdLst>
                  <a:gd name="T0" fmla="*/ 0 w 278"/>
                  <a:gd name="T1" fmla="*/ 2 h 770"/>
                  <a:gd name="T2" fmla="*/ 0 w 278"/>
                  <a:gd name="T3" fmla="*/ 2 h 770"/>
                  <a:gd name="T4" fmla="*/ 276 w 278"/>
                  <a:gd name="T5" fmla="*/ 99 h 770"/>
                  <a:gd name="T6" fmla="*/ 276 w 278"/>
                  <a:gd name="T7" fmla="*/ 99 h 770"/>
                  <a:gd name="T8" fmla="*/ 276 w 278"/>
                  <a:gd name="T9" fmla="*/ 770 h 770"/>
                  <a:gd name="T10" fmla="*/ 278 w 278"/>
                  <a:gd name="T11" fmla="*/ 770 h 770"/>
                  <a:gd name="T12" fmla="*/ 278 w 278"/>
                  <a:gd name="T13" fmla="*/ 98 h 770"/>
                  <a:gd name="T14" fmla="*/ 1 w 278"/>
                  <a:gd name="T15" fmla="*/ 0 h 770"/>
                  <a:gd name="T16" fmla="*/ 0 w 278"/>
                  <a:gd name="T17" fmla="*/ 2 h 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8"/>
                  <a:gd name="T28" fmla="*/ 0 h 770"/>
                  <a:gd name="T29" fmla="*/ 278 w 278"/>
                  <a:gd name="T30" fmla="*/ 770 h 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8" h="770">
                    <a:moveTo>
                      <a:pt x="0" y="2"/>
                    </a:moveTo>
                    <a:lnTo>
                      <a:pt x="0" y="2"/>
                    </a:lnTo>
                    <a:lnTo>
                      <a:pt x="276" y="99"/>
                    </a:lnTo>
                    <a:lnTo>
                      <a:pt x="276" y="770"/>
                    </a:lnTo>
                    <a:lnTo>
                      <a:pt x="278" y="770"/>
                    </a:lnTo>
                    <a:lnTo>
                      <a:pt x="278" y="98"/>
                    </a:lnTo>
                    <a:lnTo>
                      <a:pt x="1" y="0"/>
                    </a:lnTo>
                    <a:lnTo>
                      <a:pt x="0" y="2"/>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4" name="Freeform 707"/>
              <p:cNvSpPr>
                <a:spLocks/>
              </p:cNvSpPr>
              <p:nvPr/>
            </p:nvSpPr>
            <p:spPr bwMode="auto">
              <a:xfrm>
                <a:off x="2883" y="1926"/>
                <a:ext cx="280" cy="142"/>
              </a:xfrm>
              <a:custGeom>
                <a:avLst/>
                <a:gdLst>
                  <a:gd name="T0" fmla="*/ 0 w 280"/>
                  <a:gd name="T1" fmla="*/ 140 h 142"/>
                  <a:gd name="T2" fmla="*/ 1 w 280"/>
                  <a:gd name="T3" fmla="*/ 142 h 142"/>
                  <a:gd name="T4" fmla="*/ 280 w 280"/>
                  <a:gd name="T5" fmla="*/ 2 h 142"/>
                  <a:gd name="T6" fmla="*/ 279 w 280"/>
                  <a:gd name="T7" fmla="*/ 0 h 142"/>
                  <a:gd name="T8" fmla="*/ 0 w 280"/>
                  <a:gd name="T9" fmla="*/ 140 h 142"/>
                  <a:gd name="T10" fmla="*/ 0 60000 65536"/>
                  <a:gd name="T11" fmla="*/ 0 60000 65536"/>
                  <a:gd name="T12" fmla="*/ 0 60000 65536"/>
                  <a:gd name="T13" fmla="*/ 0 60000 65536"/>
                  <a:gd name="T14" fmla="*/ 0 60000 65536"/>
                  <a:gd name="T15" fmla="*/ 0 w 280"/>
                  <a:gd name="T16" fmla="*/ 0 h 142"/>
                  <a:gd name="T17" fmla="*/ 280 w 280"/>
                  <a:gd name="T18" fmla="*/ 142 h 142"/>
                </a:gdLst>
                <a:ahLst/>
                <a:cxnLst>
                  <a:cxn ang="T10">
                    <a:pos x="T0" y="T1"/>
                  </a:cxn>
                  <a:cxn ang="T11">
                    <a:pos x="T2" y="T3"/>
                  </a:cxn>
                  <a:cxn ang="T12">
                    <a:pos x="T4" y="T5"/>
                  </a:cxn>
                  <a:cxn ang="T13">
                    <a:pos x="T6" y="T7"/>
                  </a:cxn>
                  <a:cxn ang="T14">
                    <a:pos x="T8" y="T9"/>
                  </a:cxn>
                </a:cxnLst>
                <a:rect l="T15" t="T16" r="T17" b="T18"/>
                <a:pathLst>
                  <a:path w="280" h="142">
                    <a:moveTo>
                      <a:pt x="0" y="140"/>
                    </a:moveTo>
                    <a:lnTo>
                      <a:pt x="1" y="142"/>
                    </a:lnTo>
                    <a:lnTo>
                      <a:pt x="280" y="2"/>
                    </a:lnTo>
                    <a:lnTo>
                      <a:pt x="279" y="0"/>
                    </a:lnTo>
                    <a:lnTo>
                      <a:pt x="0" y="140"/>
                    </a:lnTo>
                    <a:close/>
                  </a:path>
                </a:pathLst>
              </a:custGeom>
              <a:solidFill>
                <a:srgbClr val="9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5" name="Freeform 708"/>
              <p:cNvSpPr>
                <a:spLocks/>
              </p:cNvSpPr>
              <p:nvPr/>
            </p:nvSpPr>
            <p:spPr bwMode="auto">
              <a:xfrm>
                <a:off x="2882" y="1929"/>
                <a:ext cx="282" cy="144"/>
              </a:xfrm>
              <a:custGeom>
                <a:avLst/>
                <a:gdLst>
                  <a:gd name="T0" fmla="*/ 0 w 282"/>
                  <a:gd name="T1" fmla="*/ 140 h 144"/>
                  <a:gd name="T2" fmla="*/ 3 w 282"/>
                  <a:gd name="T3" fmla="*/ 144 h 144"/>
                  <a:gd name="T4" fmla="*/ 282 w 282"/>
                  <a:gd name="T5" fmla="*/ 4 h 144"/>
                  <a:gd name="T6" fmla="*/ 280 w 282"/>
                  <a:gd name="T7" fmla="*/ 0 h 144"/>
                  <a:gd name="T8" fmla="*/ 0 w 282"/>
                  <a:gd name="T9" fmla="*/ 140 h 144"/>
                  <a:gd name="T10" fmla="*/ 0 60000 65536"/>
                  <a:gd name="T11" fmla="*/ 0 60000 65536"/>
                  <a:gd name="T12" fmla="*/ 0 60000 65536"/>
                  <a:gd name="T13" fmla="*/ 0 60000 65536"/>
                  <a:gd name="T14" fmla="*/ 0 60000 65536"/>
                  <a:gd name="T15" fmla="*/ 0 w 282"/>
                  <a:gd name="T16" fmla="*/ 0 h 144"/>
                  <a:gd name="T17" fmla="*/ 282 w 282"/>
                  <a:gd name="T18" fmla="*/ 144 h 144"/>
                </a:gdLst>
                <a:ahLst/>
                <a:cxnLst>
                  <a:cxn ang="T10">
                    <a:pos x="T0" y="T1"/>
                  </a:cxn>
                  <a:cxn ang="T11">
                    <a:pos x="T2" y="T3"/>
                  </a:cxn>
                  <a:cxn ang="T12">
                    <a:pos x="T4" y="T5"/>
                  </a:cxn>
                  <a:cxn ang="T13">
                    <a:pos x="T6" y="T7"/>
                  </a:cxn>
                  <a:cxn ang="T14">
                    <a:pos x="T8" y="T9"/>
                  </a:cxn>
                </a:cxnLst>
                <a:rect l="T15" t="T16" r="T17" b="T18"/>
                <a:pathLst>
                  <a:path w="282" h="144">
                    <a:moveTo>
                      <a:pt x="0" y="140"/>
                    </a:moveTo>
                    <a:lnTo>
                      <a:pt x="3" y="144"/>
                    </a:lnTo>
                    <a:lnTo>
                      <a:pt x="282" y="4"/>
                    </a:lnTo>
                    <a:lnTo>
                      <a:pt x="280" y="0"/>
                    </a:lnTo>
                    <a:lnTo>
                      <a:pt x="0" y="1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6" name="Freeform 709"/>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w 144"/>
                  <a:gd name="T9" fmla="*/ 589 h 647"/>
                  <a:gd name="T10" fmla="*/ 0 60000 65536"/>
                  <a:gd name="T11" fmla="*/ 0 60000 65536"/>
                  <a:gd name="T12" fmla="*/ 0 60000 65536"/>
                  <a:gd name="T13" fmla="*/ 0 60000 65536"/>
                  <a:gd name="T14" fmla="*/ 0 60000 65536"/>
                  <a:gd name="T15" fmla="*/ 0 w 144"/>
                  <a:gd name="T16" fmla="*/ 0 h 647"/>
                  <a:gd name="T17" fmla="*/ 144 w 144"/>
                  <a:gd name="T18" fmla="*/ 647 h 647"/>
                </a:gdLst>
                <a:ahLst/>
                <a:cxnLst>
                  <a:cxn ang="T10">
                    <a:pos x="T0" y="T1"/>
                  </a:cxn>
                  <a:cxn ang="T11">
                    <a:pos x="T2" y="T3"/>
                  </a:cxn>
                  <a:cxn ang="T12">
                    <a:pos x="T4" y="T5"/>
                  </a:cxn>
                  <a:cxn ang="T13">
                    <a:pos x="T6" y="T7"/>
                  </a:cxn>
                  <a:cxn ang="T14">
                    <a:pos x="T8" y="T9"/>
                  </a:cxn>
                </a:cxnLst>
                <a:rect l="T15" t="T16" r="T17" b="T18"/>
                <a:pathLst>
                  <a:path w="144" h="647">
                    <a:moveTo>
                      <a:pt x="0" y="589"/>
                    </a:moveTo>
                    <a:lnTo>
                      <a:pt x="0" y="0"/>
                    </a:lnTo>
                    <a:lnTo>
                      <a:pt x="144" y="54"/>
                    </a:lnTo>
                    <a:lnTo>
                      <a:pt x="144" y="647"/>
                    </a:lnTo>
                    <a:lnTo>
                      <a:pt x="0" y="589"/>
                    </a:lnTo>
                    <a:close/>
                  </a:path>
                </a:pathLst>
              </a:custGeom>
              <a:solidFill>
                <a:srgbClr val="C4C5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7" name="Freeform 710"/>
              <p:cNvSpPr>
                <a:spLocks/>
              </p:cNvSpPr>
              <p:nvPr/>
            </p:nvSpPr>
            <p:spPr bwMode="auto">
              <a:xfrm>
                <a:off x="2643" y="2053"/>
                <a:ext cx="144" cy="647"/>
              </a:xfrm>
              <a:custGeom>
                <a:avLst/>
                <a:gdLst>
                  <a:gd name="T0" fmla="*/ 0 w 144"/>
                  <a:gd name="T1" fmla="*/ 589 h 647"/>
                  <a:gd name="T2" fmla="*/ 0 w 144"/>
                  <a:gd name="T3" fmla="*/ 0 h 647"/>
                  <a:gd name="T4" fmla="*/ 144 w 144"/>
                  <a:gd name="T5" fmla="*/ 54 h 647"/>
                  <a:gd name="T6" fmla="*/ 144 w 144"/>
                  <a:gd name="T7" fmla="*/ 647 h 647"/>
                  <a:gd name="T8" fmla="*/ 0 60000 65536"/>
                  <a:gd name="T9" fmla="*/ 0 60000 65536"/>
                  <a:gd name="T10" fmla="*/ 0 60000 65536"/>
                  <a:gd name="T11" fmla="*/ 0 60000 65536"/>
                  <a:gd name="T12" fmla="*/ 0 w 144"/>
                  <a:gd name="T13" fmla="*/ 0 h 647"/>
                  <a:gd name="T14" fmla="*/ 144 w 144"/>
                  <a:gd name="T15" fmla="*/ 647 h 647"/>
                </a:gdLst>
                <a:ahLst/>
                <a:cxnLst>
                  <a:cxn ang="T8">
                    <a:pos x="T0" y="T1"/>
                  </a:cxn>
                  <a:cxn ang="T9">
                    <a:pos x="T2" y="T3"/>
                  </a:cxn>
                  <a:cxn ang="T10">
                    <a:pos x="T4" y="T5"/>
                  </a:cxn>
                  <a:cxn ang="T11">
                    <a:pos x="T6" y="T7"/>
                  </a:cxn>
                </a:cxnLst>
                <a:rect l="T12" t="T13" r="T14" b="T15"/>
                <a:pathLst>
                  <a:path w="144" h="647">
                    <a:moveTo>
                      <a:pt x="0" y="589"/>
                    </a:moveTo>
                    <a:lnTo>
                      <a:pt x="0" y="0"/>
                    </a:lnTo>
                    <a:lnTo>
                      <a:pt x="144" y="54"/>
                    </a:lnTo>
                    <a:lnTo>
                      <a:pt x="144" y="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8" name="Freeform 711"/>
              <p:cNvSpPr>
                <a:spLocks/>
              </p:cNvSpPr>
              <p:nvPr/>
            </p:nvSpPr>
            <p:spPr bwMode="auto">
              <a:xfrm>
                <a:off x="2643" y="2070"/>
                <a:ext cx="144" cy="631"/>
              </a:xfrm>
              <a:custGeom>
                <a:avLst/>
                <a:gdLst>
                  <a:gd name="T0" fmla="*/ 0 w 144"/>
                  <a:gd name="T1" fmla="*/ 572 h 631"/>
                  <a:gd name="T2" fmla="*/ 0 w 144"/>
                  <a:gd name="T3" fmla="*/ 572 h 631"/>
                  <a:gd name="T4" fmla="*/ 2 w 144"/>
                  <a:gd name="T5" fmla="*/ 577 h 631"/>
                  <a:gd name="T6" fmla="*/ 6 w 144"/>
                  <a:gd name="T7" fmla="*/ 581 h 631"/>
                  <a:gd name="T8" fmla="*/ 11 w 144"/>
                  <a:gd name="T9" fmla="*/ 587 h 631"/>
                  <a:gd name="T10" fmla="*/ 19 w 144"/>
                  <a:gd name="T11" fmla="*/ 594 h 631"/>
                  <a:gd name="T12" fmla="*/ 29 w 144"/>
                  <a:gd name="T13" fmla="*/ 601 h 631"/>
                  <a:gd name="T14" fmla="*/ 41 w 144"/>
                  <a:gd name="T15" fmla="*/ 609 h 631"/>
                  <a:gd name="T16" fmla="*/ 57 w 144"/>
                  <a:gd name="T17" fmla="*/ 617 h 631"/>
                  <a:gd name="T18" fmla="*/ 57 w 144"/>
                  <a:gd name="T19" fmla="*/ 617 h 631"/>
                  <a:gd name="T20" fmla="*/ 75 w 144"/>
                  <a:gd name="T21" fmla="*/ 623 h 631"/>
                  <a:gd name="T22" fmla="*/ 92 w 144"/>
                  <a:gd name="T23" fmla="*/ 627 h 631"/>
                  <a:gd name="T24" fmla="*/ 106 w 144"/>
                  <a:gd name="T25" fmla="*/ 629 h 631"/>
                  <a:gd name="T26" fmla="*/ 119 w 144"/>
                  <a:gd name="T27" fmla="*/ 631 h 631"/>
                  <a:gd name="T28" fmla="*/ 129 w 144"/>
                  <a:gd name="T29" fmla="*/ 631 h 631"/>
                  <a:gd name="T30" fmla="*/ 137 w 144"/>
                  <a:gd name="T31" fmla="*/ 630 h 631"/>
                  <a:gd name="T32" fmla="*/ 144 w 144"/>
                  <a:gd name="T33" fmla="*/ 630 h 631"/>
                  <a:gd name="T34" fmla="*/ 144 w 144"/>
                  <a:gd name="T35" fmla="*/ 53 h 631"/>
                  <a:gd name="T36" fmla="*/ 144 w 144"/>
                  <a:gd name="T37" fmla="*/ 53 h 631"/>
                  <a:gd name="T38" fmla="*/ 138 w 144"/>
                  <a:gd name="T39" fmla="*/ 54 h 631"/>
                  <a:gd name="T40" fmla="*/ 130 w 144"/>
                  <a:gd name="T41" fmla="*/ 55 h 631"/>
                  <a:gd name="T42" fmla="*/ 120 w 144"/>
                  <a:gd name="T43" fmla="*/ 55 h 631"/>
                  <a:gd name="T44" fmla="*/ 107 w 144"/>
                  <a:gd name="T45" fmla="*/ 55 h 631"/>
                  <a:gd name="T46" fmla="*/ 93 w 144"/>
                  <a:gd name="T47" fmla="*/ 53 h 631"/>
                  <a:gd name="T48" fmla="*/ 77 w 144"/>
                  <a:gd name="T49" fmla="*/ 49 h 631"/>
                  <a:gd name="T50" fmla="*/ 58 w 144"/>
                  <a:gd name="T51" fmla="*/ 43 h 631"/>
                  <a:gd name="T52" fmla="*/ 58 w 144"/>
                  <a:gd name="T53" fmla="*/ 43 h 631"/>
                  <a:gd name="T54" fmla="*/ 42 w 144"/>
                  <a:gd name="T55" fmla="*/ 35 h 631"/>
                  <a:gd name="T56" fmla="*/ 30 w 144"/>
                  <a:gd name="T57" fmla="*/ 28 h 631"/>
                  <a:gd name="T58" fmla="*/ 19 w 144"/>
                  <a:gd name="T59" fmla="*/ 21 h 631"/>
                  <a:gd name="T60" fmla="*/ 12 w 144"/>
                  <a:gd name="T61" fmla="*/ 14 h 631"/>
                  <a:gd name="T62" fmla="*/ 6 w 144"/>
                  <a:gd name="T63" fmla="*/ 9 h 631"/>
                  <a:gd name="T64" fmla="*/ 2 w 144"/>
                  <a:gd name="T65" fmla="*/ 4 h 631"/>
                  <a:gd name="T66" fmla="*/ 0 w 144"/>
                  <a:gd name="T67" fmla="*/ 0 h 631"/>
                  <a:gd name="T68" fmla="*/ 0 w 144"/>
                  <a:gd name="T69" fmla="*/ 572 h 6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4"/>
                  <a:gd name="T106" fmla="*/ 0 h 631"/>
                  <a:gd name="T107" fmla="*/ 144 w 144"/>
                  <a:gd name="T108" fmla="*/ 631 h 6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4" h="631">
                    <a:moveTo>
                      <a:pt x="0" y="572"/>
                    </a:moveTo>
                    <a:lnTo>
                      <a:pt x="0" y="572"/>
                    </a:lnTo>
                    <a:lnTo>
                      <a:pt x="2" y="577"/>
                    </a:lnTo>
                    <a:lnTo>
                      <a:pt x="6" y="581"/>
                    </a:lnTo>
                    <a:lnTo>
                      <a:pt x="11" y="587"/>
                    </a:lnTo>
                    <a:lnTo>
                      <a:pt x="19" y="594"/>
                    </a:lnTo>
                    <a:lnTo>
                      <a:pt x="29" y="601"/>
                    </a:lnTo>
                    <a:lnTo>
                      <a:pt x="41" y="609"/>
                    </a:lnTo>
                    <a:lnTo>
                      <a:pt x="57" y="617"/>
                    </a:lnTo>
                    <a:lnTo>
                      <a:pt x="75" y="623"/>
                    </a:lnTo>
                    <a:lnTo>
                      <a:pt x="92" y="627"/>
                    </a:lnTo>
                    <a:lnTo>
                      <a:pt x="106" y="629"/>
                    </a:lnTo>
                    <a:lnTo>
                      <a:pt x="119" y="631"/>
                    </a:lnTo>
                    <a:lnTo>
                      <a:pt x="129" y="631"/>
                    </a:lnTo>
                    <a:lnTo>
                      <a:pt x="137" y="630"/>
                    </a:lnTo>
                    <a:lnTo>
                      <a:pt x="144" y="630"/>
                    </a:lnTo>
                    <a:lnTo>
                      <a:pt x="144" y="53"/>
                    </a:lnTo>
                    <a:lnTo>
                      <a:pt x="138" y="54"/>
                    </a:lnTo>
                    <a:lnTo>
                      <a:pt x="130" y="55"/>
                    </a:lnTo>
                    <a:lnTo>
                      <a:pt x="120" y="55"/>
                    </a:lnTo>
                    <a:lnTo>
                      <a:pt x="107" y="55"/>
                    </a:lnTo>
                    <a:lnTo>
                      <a:pt x="93" y="53"/>
                    </a:lnTo>
                    <a:lnTo>
                      <a:pt x="77" y="49"/>
                    </a:lnTo>
                    <a:lnTo>
                      <a:pt x="58" y="43"/>
                    </a:lnTo>
                    <a:lnTo>
                      <a:pt x="42" y="35"/>
                    </a:lnTo>
                    <a:lnTo>
                      <a:pt x="30" y="28"/>
                    </a:lnTo>
                    <a:lnTo>
                      <a:pt x="19" y="21"/>
                    </a:lnTo>
                    <a:lnTo>
                      <a:pt x="12" y="14"/>
                    </a:lnTo>
                    <a:lnTo>
                      <a:pt x="6" y="9"/>
                    </a:lnTo>
                    <a:lnTo>
                      <a:pt x="2" y="4"/>
                    </a:lnTo>
                    <a:lnTo>
                      <a:pt x="0" y="0"/>
                    </a:lnTo>
                    <a:lnTo>
                      <a:pt x="0" y="572"/>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59" name="Freeform 712"/>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w 11"/>
                  <a:gd name="T7" fmla="*/ 18 h 18"/>
                  <a:gd name="T8" fmla="*/ 0 60000 65536"/>
                  <a:gd name="T9" fmla="*/ 0 60000 65536"/>
                  <a:gd name="T10" fmla="*/ 0 60000 65536"/>
                  <a:gd name="T11" fmla="*/ 0 60000 65536"/>
                  <a:gd name="T12" fmla="*/ 0 w 11"/>
                  <a:gd name="T13" fmla="*/ 0 h 18"/>
                  <a:gd name="T14" fmla="*/ 11 w 11"/>
                  <a:gd name="T15" fmla="*/ 18 h 18"/>
                </a:gdLst>
                <a:ahLst/>
                <a:cxnLst>
                  <a:cxn ang="T8">
                    <a:pos x="T0" y="T1"/>
                  </a:cxn>
                  <a:cxn ang="T9">
                    <a:pos x="T2" y="T3"/>
                  </a:cxn>
                  <a:cxn ang="T10">
                    <a:pos x="T4" y="T5"/>
                  </a:cxn>
                  <a:cxn ang="T11">
                    <a:pos x="T6" y="T7"/>
                  </a:cxn>
                </a:cxnLst>
                <a:rect l="T12" t="T13" r="T14" b="T15"/>
                <a:pathLst>
                  <a:path w="11" h="18">
                    <a:moveTo>
                      <a:pt x="0" y="18"/>
                    </a:moveTo>
                    <a:lnTo>
                      <a:pt x="11" y="5"/>
                    </a:lnTo>
                    <a:lnTo>
                      <a:pt x="0" y="0"/>
                    </a:lnTo>
                    <a:lnTo>
                      <a:pt x="0" y="18"/>
                    </a:lnTo>
                    <a:close/>
                  </a:path>
                </a:pathLst>
              </a:custGeom>
              <a:solidFill>
                <a:srgbClr val="9A9C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60" name="Freeform 713"/>
              <p:cNvSpPr>
                <a:spLocks/>
              </p:cNvSpPr>
              <p:nvPr/>
            </p:nvSpPr>
            <p:spPr bwMode="auto">
              <a:xfrm>
                <a:off x="2643" y="2053"/>
                <a:ext cx="11" cy="18"/>
              </a:xfrm>
              <a:custGeom>
                <a:avLst/>
                <a:gdLst>
                  <a:gd name="T0" fmla="*/ 0 w 11"/>
                  <a:gd name="T1" fmla="*/ 18 h 18"/>
                  <a:gd name="T2" fmla="*/ 11 w 11"/>
                  <a:gd name="T3" fmla="*/ 5 h 18"/>
                  <a:gd name="T4" fmla="*/ 0 w 11"/>
                  <a:gd name="T5" fmla="*/ 0 h 18"/>
                  <a:gd name="T6" fmla="*/ 0 60000 65536"/>
                  <a:gd name="T7" fmla="*/ 0 60000 65536"/>
                  <a:gd name="T8" fmla="*/ 0 60000 65536"/>
                  <a:gd name="T9" fmla="*/ 0 w 11"/>
                  <a:gd name="T10" fmla="*/ 0 h 18"/>
                  <a:gd name="T11" fmla="*/ 11 w 11"/>
                  <a:gd name="T12" fmla="*/ 18 h 18"/>
                </a:gdLst>
                <a:ahLst/>
                <a:cxnLst>
                  <a:cxn ang="T6">
                    <a:pos x="T0" y="T1"/>
                  </a:cxn>
                  <a:cxn ang="T7">
                    <a:pos x="T2" y="T3"/>
                  </a:cxn>
                  <a:cxn ang="T8">
                    <a:pos x="T4" y="T5"/>
                  </a:cxn>
                </a:cxnLst>
                <a:rect l="T9" t="T10" r="T11" b="T12"/>
                <a:pathLst>
                  <a:path w="11" h="18">
                    <a:moveTo>
                      <a:pt x="0" y="18"/>
                    </a:moveTo>
                    <a:lnTo>
                      <a:pt x="11"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61" name="Rectangle 714"/>
              <p:cNvSpPr>
                <a:spLocks noChangeArrowheads="1"/>
              </p:cNvSpPr>
              <p:nvPr/>
            </p:nvSpPr>
            <p:spPr bwMode="auto">
              <a:xfrm>
                <a:off x="2751" y="2236"/>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2" name="Rectangle 715"/>
              <p:cNvSpPr>
                <a:spLocks noChangeArrowheads="1"/>
              </p:cNvSpPr>
              <p:nvPr/>
            </p:nvSpPr>
            <p:spPr bwMode="auto">
              <a:xfrm>
                <a:off x="2755" y="2236"/>
                <a:ext cx="5" cy="464"/>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3" name="Rectangle 716"/>
              <p:cNvSpPr>
                <a:spLocks noChangeArrowheads="1"/>
              </p:cNvSpPr>
              <p:nvPr/>
            </p:nvSpPr>
            <p:spPr bwMode="auto">
              <a:xfrm>
                <a:off x="2733" y="2233"/>
                <a:ext cx="5" cy="465"/>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4" name="Rectangle 717"/>
              <p:cNvSpPr>
                <a:spLocks noChangeArrowheads="1"/>
              </p:cNvSpPr>
              <p:nvPr/>
            </p:nvSpPr>
            <p:spPr bwMode="auto">
              <a:xfrm>
                <a:off x="2709" y="2228"/>
                <a:ext cx="6" cy="463"/>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5" name="Rectangle 718"/>
              <p:cNvSpPr>
                <a:spLocks noChangeArrowheads="1"/>
              </p:cNvSpPr>
              <p:nvPr/>
            </p:nvSpPr>
            <p:spPr bwMode="auto">
              <a:xfrm>
                <a:off x="2689" y="2219"/>
                <a:ext cx="5" cy="462"/>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6" name="Rectangle 719"/>
              <p:cNvSpPr>
                <a:spLocks noChangeArrowheads="1"/>
              </p:cNvSpPr>
              <p:nvPr/>
            </p:nvSpPr>
            <p:spPr bwMode="auto">
              <a:xfrm>
                <a:off x="2693" y="2222"/>
                <a:ext cx="5" cy="462"/>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7" name="Rectangle 720"/>
              <p:cNvSpPr>
                <a:spLocks noChangeArrowheads="1"/>
              </p:cNvSpPr>
              <p:nvPr/>
            </p:nvSpPr>
            <p:spPr bwMode="auto">
              <a:xfrm>
                <a:off x="2672" y="2211"/>
                <a:ext cx="6" cy="460"/>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8" name="Rectangle 721"/>
              <p:cNvSpPr>
                <a:spLocks noChangeArrowheads="1"/>
              </p:cNvSpPr>
              <p:nvPr/>
            </p:nvSpPr>
            <p:spPr bwMode="auto">
              <a:xfrm>
                <a:off x="2677" y="2213"/>
                <a:ext cx="5" cy="463"/>
              </a:xfrm>
              <a:prstGeom prst="rect">
                <a:avLst/>
              </a:prstGeom>
              <a:solidFill>
                <a:srgbClr val="EEEE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69" name="Rectangle 722"/>
              <p:cNvSpPr>
                <a:spLocks noChangeArrowheads="1"/>
              </p:cNvSpPr>
              <p:nvPr/>
            </p:nvSpPr>
            <p:spPr bwMode="auto">
              <a:xfrm>
                <a:off x="2654" y="2195"/>
                <a:ext cx="6" cy="464"/>
              </a:xfrm>
              <a:prstGeom prst="rect">
                <a:avLst/>
              </a:prstGeom>
              <a:solidFill>
                <a:srgbClr val="8688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ja-JP" altLang="en-US" sz="1200" b="0">
                  <a:solidFill>
                    <a:schemeClr val="tx2"/>
                  </a:solidFill>
                </a:endParaRPr>
              </a:p>
            </p:txBody>
          </p:sp>
          <p:sp>
            <p:nvSpPr>
              <p:cNvPr id="8270" name="Freeform 723"/>
              <p:cNvSpPr>
                <a:spLocks/>
              </p:cNvSpPr>
              <p:nvPr/>
            </p:nvSpPr>
            <p:spPr bwMode="auto">
              <a:xfrm>
                <a:off x="2771" y="2068"/>
                <a:ext cx="11" cy="11"/>
              </a:xfrm>
              <a:custGeom>
                <a:avLst/>
                <a:gdLst>
                  <a:gd name="T0" fmla="*/ 11 w 11"/>
                  <a:gd name="T1" fmla="*/ 5 h 11"/>
                  <a:gd name="T2" fmla="*/ 11 w 11"/>
                  <a:gd name="T3" fmla="*/ 5 h 11"/>
                  <a:gd name="T4" fmla="*/ 10 w 11"/>
                  <a:gd name="T5" fmla="*/ 7 h 11"/>
                  <a:gd name="T6" fmla="*/ 9 w 11"/>
                  <a:gd name="T7" fmla="*/ 9 h 11"/>
                  <a:gd name="T8" fmla="*/ 8 w 11"/>
                  <a:gd name="T9" fmla="*/ 10 h 11"/>
                  <a:gd name="T10" fmla="*/ 6 w 11"/>
                  <a:gd name="T11" fmla="*/ 11 h 11"/>
                  <a:gd name="T12" fmla="*/ 6 w 11"/>
                  <a:gd name="T13" fmla="*/ 11 h 11"/>
                  <a:gd name="T14" fmla="*/ 3 w 11"/>
                  <a:gd name="T15" fmla="*/ 10 h 11"/>
                  <a:gd name="T16" fmla="*/ 2 w 11"/>
                  <a:gd name="T17" fmla="*/ 9 h 11"/>
                  <a:gd name="T18" fmla="*/ 1 w 11"/>
                  <a:gd name="T19" fmla="*/ 7 h 11"/>
                  <a:gd name="T20" fmla="*/ 0 w 11"/>
                  <a:gd name="T21" fmla="*/ 5 h 11"/>
                  <a:gd name="T22" fmla="*/ 0 w 11"/>
                  <a:gd name="T23" fmla="*/ 5 h 11"/>
                  <a:gd name="T24" fmla="*/ 1 w 11"/>
                  <a:gd name="T25" fmla="*/ 3 h 11"/>
                  <a:gd name="T26" fmla="*/ 2 w 11"/>
                  <a:gd name="T27" fmla="*/ 2 h 11"/>
                  <a:gd name="T28" fmla="*/ 3 w 11"/>
                  <a:gd name="T29" fmla="*/ 0 h 11"/>
                  <a:gd name="T30" fmla="*/ 6 w 11"/>
                  <a:gd name="T31" fmla="*/ 0 h 11"/>
                  <a:gd name="T32" fmla="*/ 6 w 11"/>
                  <a:gd name="T33" fmla="*/ 0 h 11"/>
                  <a:gd name="T34" fmla="*/ 8 w 11"/>
                  <a:gd name="T35" fmla="*/ 0 h 11"/>
                  <a:gd name="T36" fmla="*/ 9 w 11"/>
                  <a:gd name="T37" fmla="*/ 2 h 11"/>
                  <a:gd name="T38" fmla="*/ 10 w 11"/>
                  <a:gd name="T39" fmla="*/ 3 h 11"/>
                  <a:gd name="T40" fmla="*/ 11 w 11"/>
                  <a:gd name="T41" fmla="*/ 5 h 11"/>
                  <a:gd name="T42" fmla="*/ 11 w 11"/>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5"/>
                    </a:moveTo>
                    <a:lnTo>
                      <a:pt x="11" y="5"/>
                    </a:lnTo>
                    <a:lnTo>
                      <a:pt x="10" y="7"/>
                    </a:lnTo>
                    <a:lnTo>
                      <a:pt x="9" y="9"/>
                    </a:lnTo>
                    <a:lnTo>
                      <a:pt x="8" y="10"/>
                    </a:lnTo>
                    <a:lnTo>
                      <a:pt x="6" y="11"/>
                    </a:lnTo>
                    <a:lnTo>
                      <a:pt x="3" y="10"/>
                    </a:lnTo>
                    <a:lnTo>
                      <a:pt x="2" y="9"/>
                    </a:lnTo>
                    <a:lnTo>
                      <a:pt x="1" y="7"/>
                    </a:lnTo>
                    <a:lnTo>
                      <a:pt x="0" y="5"/>
                    </a:lnTo>
                    <a:lnTo>
                      <a:pt x="1" y="3"/>
                    </a:lnTo>
                    <a:lnTo>
                      <a:pt x="2" y="2"/>
                    </a:lnTo>
                    <a:lnTo>
                      <a:pt x="3" y="0"/>
                    </a:lnTo>
                    <a:lnTo>
                      <a:pt x="6" y="0"/>
                    </a:lnTo>
                    <a:lnTo>
                      <a:pt x="8" y="0"/>
                    </a:lnTo>
                    <a:lnTo>
                      <a:pt x="9" y="2"/>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1" name="Freeform 724"/>
              <p:cNvSpPr>
                <a:spLocks/>
              </p:cNvSpPr>
              <p:nvPr/>
            </p:nvSpPr>
            <p:spPr bwMode="auto">
              <a:xfrm>
                <a:off x="2749" y="2060"/>
                <a:ext cx="10" cy="11"/>
              </a:xfrm>
              <a:custGeom>
                <a:avLst/>
                <a:gdLst>
                  <a:gd name="T0" fmla="*/ 10 w 10"/>
                  <a:gd name="T1" fmla="*/ 5 h 11"/>
                  <a:gd name="T2" fmla="*/ 10 w 10"/>
                  <a:gd name="T3" fmla="*/ 5 h 11"/>
                  <a:gd name="T4" fmla="*/ 10 w 10"/>
                  <a:gd name="T5" fmla="*/ 7 h 11"/>
                  <a:gd name="T6" fmla="*/ 9 w 10"/>
                  <a:gd name="T7" fmla="*/ 9 h 11"/>
                  <a:gd name="T8" fmla="*/ 7 w 10"/>
                  <a:gd name="T9" fmla="*/ 10 h 11"/>
                  <a:gd name="T10" fmla="*/ 5 w 10"/>
                  <a:gd name="T11" fmla="*/ 11 h 11"/>
                  <a:gd name="T12" fmla="*/ 5 w 10"/>
                  <a:gd name="T13" fmla="*/ 11 h 11"/>
                  <a:gd name="T14" fmla="*/ 3 w 10"/>
                  <a:gd name="T15" fmla="*/ 10 h 11"/>
                  <a:gd name="T16" fmla="*/ 1 w 10"/>
                  <a:gd name="T17" fmla="*/ 9 h 11"/>
                  <a:gd name="T18" fmla="*/ 0 w 10"/>
                  <a:gd name="T19" fmla="*/ 7 h 11"/>
                  <a:gd name="T20" fmla="*/ 0 w 10"/>
                  <a:gd name="T21" fmla="*/ 5 h 11"/>
                  <a:gd name="T22" fmla="*/ 0 w 10"/>
                  <a:gd name="T23" fmla="*/ 5 h 11"/>
                  <a:gd name="T24" fmla="*/ 0 w 10"/>
                  <a:gd name="T25" fmla="*/ 3 h 11"/>
                  <a:gd name="T26" fmla="*/ 1 w 10"/>
                  <a:gd name="T27" fmla="*/ 1 h 11"/>
                  <a:gd name="T28" fmla="*/ 3 w 10"/>
                  <a:gd name="T29" fmla="*/ 0 h 11"/>
                  <a:gd name="T30" fmla="*/ 5 w 10"/>
                  <a:gd name="T31" fmla="*/ 0 h 11"/>
                  <a:gd name="T32" fmla="*/ 5 w 10"/>
                  <a:gd name="T33" fmla="*/ 0 h 11"/>
                  <a:gd name="T34" fmla="*/ 7 w 10"/>
                  <a:gd name="T35" fmla="*/ 0 h 11"/>
                  <a:gd name="T36" fmla="*/ 9 w 10"/>
                  <a:gd name="T37" fmla="*/ 1 h 11"/>
                  <a:gd name="T38" fmla="*/ 10 w 10"/>
                  <a:gd name="T39" fmla="*/ 3 h 11"/>
                  <a:gd name="T40" fmla="*/ 10 w 10"/>
                  <a:gd name="T41" fmla="*/ 5 h 11"/>
                  <a:gd name="T42" fmla="*/ 10 w 10"/>
                  <a:gd name="T43" fmla="*/ 5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11"/>
                  <a:gd name="T68" fmla="*/ 10 w 10"/>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11">
                    <a:moveTo>
                      <a:pt x="10" y="5"/>
                    </a:moveTo>
                    <a:lnTo>
                      <a:pt x="10" y="5"/>
                    </a:lnTo>
                    <a:lnTo>
                      <a:pt x="10" y="7"/>
                    </a:lnTo>
                    <a:lnTo>
                      <a:pt x="9" y="9"/>
                    </a:lnTo>
                    <a:lnTo>
                      <a:pt x="7" y="10"/>
                    </a:lnTo>
                    <a:lnTo>
                      <a:pt x="5" y="11"/>
                    </a:lnTo>
                    <a:lnTo>
                      <a:pt x="3" y="10"/>
                    </a:lnTo>
                    <a:lnTo>
                      <a:pt x="1" y="9"/>
                    </a:lnTo>
                    <a:lnTo>
                      <a:pt x="0" y="7"/>
                    </a:lnTo>
                    <a:lnTo>
                      <a:pt x="0" y="5"/>
                    </a:lnTo>
                    <a:lnTo>
                      <a:pt x="0" y="3"/>
                    </a:lnTo>
                    <a:lnTo>
                      <a:pt x="1" y="1"/>
                    </a:lnTo>
                    <a:lnTo>
                      <a:pt x="3" y="0"/>
                    </a:lnTo>
                    <a:lnTo>
                      <a:pt x="5" y="0"/>
                    </a:lnTo>
                    <a:lnTo>
                      <a:pt x="7" y="0"/>
                    </a:lnTo>
                    <a:lnTo>
                      <a:pt x="9" y="1"/>
                    </a:lnTo>
                    <a:lnTo>
                      <a:pt x="10" y="3"/>
                    </a:lnTo>
                    <a:lnTo>
                      <a:pt x="10"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2" name="Freeform 725"/>
              <p:cNvSpPr>
                <a:spLocks/>
              </p:cNvSpPr>
              <p:nvPr/>
            </p:nvSpPr>
            <p:spPr bwMode="auto">
              <a:xfrm>
                <a:off x="2726" y="2052"/>
                <a:ext cx="11" cy="10"/>
              </a:xfrm>
              <a:custGeom>
                <a:avLst/>
                <a:gdLst>
                  <a:gd name="T0" fmla="*/ 11 w 11"/>
                  <a:gd name="T1" fmla="*/ 5 h 10"/>
                  <a:gd name="T2" fmla="*/ 11 w 11"/>
                  <a:gd name="T3" fmla="*/ 5 h 10"/>
                  <a:gd name="T4" fmla="*/ 10 w 11"/>
                  <a:gd name="T5" fmla="*/ 7 h 10"/>
                  <a:gd name="T6" fmla="*/ 9 w 11"/>
                  <a:gd name="T7" fmla="*/ 9 h 10"/>
                  <a:gd name="T8" fmla="*/ 8 w 11"/>
                  <a:gd name="T9" fmla="*/ 10 h 10"/>
                  <a:gd name="T10" fmla="*/ 5 w 11"/>
                  <a:gd name="T11" fmla="*/ 10 h 10"/>
                  <a:gd name="T12" fmla="*/ 5 w 11"/>
                  <a:gd name="T13" fmla="*/ 10 h 10"/>
                  <a:gd name="T14" fmla="*/ 3 w 11"/>
                  <a:gd name="T15" fmla="*/ 10 h 10"/>
                  <a:gd name="T16" fmla="*/ 2 w 11"/>
                  <a:gd name="T17" fmla="*/ 9 h 10"/>
                  <a:gd name="T18" fmla="*/ 1 w 11"/>
                  <a:gd name="T19" fmla="*/ 7 h 10"/>
                  <a:gd name="T20" fmla="*/ 0 w 11"/>
                  <a:gd name="T21" fmla="*/ 5 h 10"/>
                  <a:gd name="T22" fmla="*/ 0 w 11"/>
                  <a:gd name="T23" fmla="*/ 5 h 10"/>
                  <a:gd name="T24" fmla="*/ 1 w 11"/>
                  <a:gd name="T25" fmla="*/ 3 h 10"/>
                  <a:gd name="T26" fmla="*/ 2 w 11"/>
                  <a:gd name="T27" fmla="*/ 1 h 10"/>
                  <a:gd name="T28" fmla="*/ 3 w 11"/>
                  <a:gd name="T29" fmla="*/ 0 h 10"/>
                  <a:gd name="T30" fmla="*/ 5 w 11"/>
                  <a:gd name="T31" fmla="*/ 0 h 10"/>
                  <a:gd name="T32" fmla="*/ 5 w 11"/>
                  <a:gd name="T33" fmla="*/ 0 h 10"/>
                  <a:gd name="T34" fmla="*/ 8 w 11"/>
                  <a:gd name="T35" fmla="*/ 0 h 10"/>
                  <a:gd name="T36" fmla="*/ 9 w 11"/>
                  <a:gd name="T37" fmla="*/ 1 h 10"/>
                  <a:gd name="T38" fmla="*/ 10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0" y="7"/>
                    </a:lnTo>
                    <a:lnTo>
                      <a:pt x="9" y="9"/>
                    </a:lnTo>
                    <a:lnTo>
                      <a:pt x="8" y="10"/>
                    </a:lnTo>
                    <a:lnTo>
                      <a:pt x="5" y="10"/>
                    </a:lnTo>
                    <a:lnTo>
                      <a:pt x="3" y="10"/>
                    </a:lnTo>
                    <a:lnTo>
                      <a:pt x="2" y="9"/>
                    </a:lnTo>
                    <a:lnTo>
                      <a:pt x="1" y="7"/>
                    </a:lnTo>
                    <a:lnTo>
                      <a:pt x="0" y="5"/>
                    </a:lnTo>
                    <a:lnTo>
                      <a:pt x="1" y="3"/>
                    </a:lnTo>
                    <a:lnTo>
                      <a:pt x="2" y="1"/>
                    </a:lnTo>
                    <a:lnTo>
                      <a:pt x="3" y="0"/>
                    </a:lnTo>
                    <a:lnTo>
                      <a:pt x="5" y="0"/>
                    </a:lnTo>
                    <a:lnTo>
                      <a:pt x="8" y="0"/>
                    </a:lnTo>
                    <a:lnTo>
                      <a:pt x="9" y="1"/>
                    </a:lnTo>
                    <a:lnTo>
                      <a:pt x="10"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3" name="Freeform 726"/>
              <p:cNvSpPr>
                <a:spLocks/>
              </p:cNvSpPr>
              <p:nvPr/>
            </p:nvSpPr>
            <p:spPr bwMode="auto">
              <a:xfrm>
                <a:off x="2703" y="2044"/>
                <a:ext cx="11" cy="10"/>
              </a:xfrm>
              <a:custGeom>
                <a:avLst/>
                <a:gdLst>
                  <a:gd name="T0" fmla="*/ 11 w 11"/>
                  <a:gd name="T1" fmla="*/ 5 h 10"/>
                  <a:gd name="T2" fmla="*/ 11 w 11"/>
                  <a:gd name="T3" fmla="*/ 5 h 10"/>
                  <a:gd name="T4" fmla="*/ 11 w 11"/>
                  <a:gd name="T5" fmla="*/ 7 h 10"/>
                  <a:gd name="T6" fmla="*/ 10 w 11"/>
                  <a:gd name="T7" fmla="*/ 9 h 10"/>
                  <a:gd name="T8" fmla="*/ 8 w 11"/>
                  <a:gd name="T9" fmla="*/ 10 h 10"/>
                  <a:gd name="T10" fmla="*/ 6 w 11"/>
                  <a:gd name="T11" fmla="*/ 10 h 10"/>
                  <a:gd name="T12" fmla="*/ 6 w 11"/>
                  <a:gd name="T13" fmla="*/ 10 h 10"/>
                  <a:gd name="T14" fmla="*/ 3 w 11"/>
                  <a:gd name="T15" fmla="*/ 10 h 10"/>
                  <a:gd name="T16" fmla="*/ 1 w 11"/>
                  <a:gd name="T17" fmla="*/ 9 h 10"/>
                  <a:gd name="T18" fmla="*/ 0 w 11"/>
                  <a:gd name="T19" fmla="*/ 7 h 10"/>
                  <a:gd name="T20" fmla="*/ 0 w 11"/>
                  <a:gd name="T21" fmla="*/ 5 h 10"/>
                  <a:gd name="T22" fmla="*/ 0 w 11"/>
                  <a:gd name="T23" fmla="*/ 5 h 10"/>
                  <a:gd name="T24" fmla="*/ 0 w 11"/>
                  <a:gd name="T25" fmla="*/ 3 h 10"/>
                  <a:gd name="T26" fmla="*/ 1 w 11"/>
                  <a:gd name="T27" fmla="*/ 1 h 10"/>
                  <a:gd name="T28" fmla="*/ 3 w 11"/>
                  <a:gd name="T29" fmla="*/ 0 h 10"/>
                  <a:gd name="T30" fmla="*/ 6 w 11"/>
                  <a:gd name="T31" fmla="*/ 0 h 10"/>
                  <a:gd name="T32" fmla="*/ 6 w 11"/>
                  <a:gd name="T33" fmla="*/ 0 h 10"/>
                  <a:gd name="T34" fmla="*/ 8 w 11"/>
                  <a:gd name="T35" fmla="*/ 0 h 10"/>
                  <a:gd name="T36" fmla="*/ 10 w 11"/>
                  <a:gd name="T37" fmla="*/ 1 h 10"/>
                  <a:gd name="T38" fmla="*/ 11 w 11"/>
                  <a:gd name="T39" fmla="*/ 3 h 10"/>
                  <a:gd name="T40" fmla="*/ 11 w 11"/>
                  <a:gd name="T41" fmla="*/ 5 h 10"/>
                  <a:gd name="T42" fmla="*/ 11 w 11"/>
                  <a:gd name="T43" fmla="*/ 5 h 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0"/>
                  <a:gd name="T68" fmla="*/ 11 w 11"/>
                  <a:gd name="T69" fmla="*/ 10 h 1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0">
                    <a:moveTo>
                      <a:pt x="11" y="5"/>
                    </a:moveTo>
                    <a:lnTo>
                      <a:pt x="11" y="5"/>
                    </a:lnTo>
                    <a:lnTo>
                      <a:pt x="11" y="7"/>
                    </a:lnTo>
                    <a:lnTo>
                      <a:pt x="10" y="9"/>
                    </a:lnTo>
                    <a:lnTo>
                      <a:pt x="8" y="10"/>
                    </a:lnTo>
                    <a:lnTo>
                      <a:pt x="6" y="10"/>
                    </a:lnTo>
                    <a:lnTo>
                      <a:pt x="3" y="10"/>
                    </a:lnTo>
                    <a:lnTo>
                      <a:pt x="1" y="9"/>
                    </a:lnTo>
                    <a:lnTo>
                      <a:pt x="0" y="7"/>
                    </a:lnTo>
                    <a:lnTo>
                      <a:pt x="0" y="5"/>
                    </a:lnTo>
                    <a:lnTo>
                      <a:pt x="0" y="3"/>
                    </a:lnTo>
                    <a:lnTo>
                      <a:pt x="1" y="1"/>
                    </a:lnTo>
                    <a:lnTo>
                      <a:pt x="3" y="0"/>
                    </a:lnTo>
                    <a:lnTo>
                      <a:pt x="6" y="0"/>
                    </a:lnTo>
                    <a:lnTo>
                      <a:pt x="8" y="0"/>
                    </a:lnTo>
                    <a:lnTo>
                      <a:pt x="10" y="1"/>
                    </a:lnTo>
                    <a:lnTo>
                      <a:pt x="11" y="3"/>
                    </a:lnTo>
                    <a:lnTo>
                      <a:pt x="11" y="5"/>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4" name="Freeform 727"/>
              <p:cNvSpPr>
                <a:spLocks/>
              </p:cNvSpPr>
              <p:nvPr/>
            </p:nvSpPr>
            <p:spPr bwMode="auto">
              <a:xfrm>
                <a:off x="2680" y="2034"/>
                <a:ext cx="11" cy="12"/>
              </a:xfrm>
              <a:custGeom>
                <a:avLst/>
                <a:gdLst>
                  <a:gd name="T0" fmla="*/ 11 w 11"/>
                  <a:gd name="T1" fmla="*/ 7 h 12"/>
                  <a:gd name="T2" fmla="*/ 11 w 11"/>
                  <a:gd name="T3" fmla="*/ 7 h 12"/>
                  <a:gd name="T4" fmla="*/ 10 w 11"/>
                  <a:gd name="T5" fmla="*/ 9 h 12"/>
                  <a:gd name="T6" fmla="*/ 9 w 11"/>
                  <a:gd name="T7" fmla="*/ 11 h 12"/>
                  <a:gd name="T8" fmla="*/ 7 w 11"/>
                  <a:gd name="T9" fmla="*/ 12 h 12"/>
                  <a:gd name="T10" fmla="*/ 5 w 11"/>
                  <a:gd name="T11" fmla="*/ 12 h 12"/>
                  <a:gd name="T12" fmla="*/ 5 w 11"/>
                  <a:gd name="T13" fmla="*/ 12 h 12"/>
                  <a:gd name="T14" fmla="*/ 3 w 11"/>
                  <a:gd name="T15" fmla="*/ 12 h 12"/>
                  <a:gd name="T16" fmla="*/ 2 w 11"/>
                  <a:gd name="T17" fmla="*/ 11 h 12"/>
                  <a:gd name="T18" fmla="*/ 0 w 11"/>
                  <a:gd name="T19" fmla="*/ 9 h 12"/>
                  <a:gd name="T20" fmla="*/ 0 w 11"/>
                  <a:gd name="T21" fmla="*/ 7 h 12"/>
                  <a:gd name="T22" fmla="*/ 0 w 11"/>
                  <a:gd name="T23" fmla="*/ 7 h 12"/>
                  <a:gd name="T24" fmla="*/ 0 w 11"/>
                  <a:gd name="T25" fmla="*/ 4 h 12"/>
                  <a:gd name="T26" fmla="*/ 2 w 11"/>
                  <a:gd name="T27" fmla="*/ 2 h 12"/>
                  <a:gd name="T28" fmla="*/ 3 w 11"/>
                  <a:gd name="T29" fmla="*/ 1 h 12"/>
                  <a:gd name="T30" fmla="*/ 5 w 11"/>
                  <a:gd name="T31" fmla="*/ 0 h 12"/>
                  <a:gd name="T32" fmla="*/ 5 w 11"/>
                  <a:gd name="T33" fmla="*/ 0 h 12"/>
                  <a:gd name="T34" fmla="*/ 7 w 11"/>
                  <a:gd name="T35" fmla="*/ 1 h 12"/>
                  <a:gd name="T36" fmla="*/ 9 w 11"/>
                  <a:gd name="T37" fmla="*/ 2 h 12"/>
                  <a:gd name="T38" fmla="*/ 10 w 11"/>
                  <a:gd name="T39" fmla="*/ 4 h 12"/>
                  <a:gd name="T40" fmla="*/ 11 w 11"/>
                  <a:gd name="T41" fmla="*/ 7 h 12"/>
                  <a:gd name="T42" fmla="*/ 11 w 11"/>
                  <a:gd name="T43" fmla="*/ 7 h 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2"/>
                  <a:gd name="T68" fmla="*/ 11 w 11"/>
                  <a:gd name="T69" fmla="*/ 12 h 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2">
                    <a:moveTo>
                      <a:pt x="11" y="7"/>
                    </a:moveTo>
                    <a:lnTo>
                      <a:pt x="11" y="7"/>
                    </a:lnTo>
                    <a:lnTo>
                      <a:pt x="10" y="9"/>
                    </a:lnTo>
                    <a:lnTo>
                      <a:pt x="9" y="11"/>
                    </a:lnTo>
                    <a:lnTo>
                      <a:pt x="7" y="12"/>
                    </a:lnTo>
                    <a:lnTo>
                      <a:pt x="5" y="12"/>
                    </a:lnTo>
                    <a:lnTo>
                      <a:pt x="3" y="12"/>
                    </a:lnTo>
                    <a:lnTo>
                      <a:pt x="2" y="11"/>
                    </a:lnTo>
                    <a:lnTo>
                      <a:pt x="0" y="9"/>
                    </a:lnTo>
                    <a:lnTo>
                      <a:pt x="0" y="7"/>
                    </a:lnTo>
                    <a:lnTo>
                      <a:pt x="0" y="4"/>
                    </a:lnTo>
                    <a:lnTo>
                      <a:pt x="2" y="2"/>
                    </a:lnTo>
                    <a:lnTo>
                      <a:pt x="3" y="1"/>
                    </a:lnTo>
                    <a:lnTo>
                      <a:pt x="5" y="0"/>
                    </a:lnTo>
                    <a:lnTo>
                      <a:pt x="7" y="1"/>
                    </a:lnTo>
                    <a:lnTo>
                      <a:pt x="9" y="2"/>
                    </a:lnTo>
                    <a:lnTo>
                      <a:pt x="10" y="4"/>
                    </a:lnTo>
                    <a:lnTo>
                      <a:pt x="11" y="7"/>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275" name="Freeform 728"/>
              <p:cNvSpPr>
                <a:spLocks/>
              </p:cNvSpPr>
              <p:nvPr/>
            </p:nvSpPr>
            <p:spPr bwMode="auto">
              <a:xfrm>
                <a:off x="2657" y="2026"/>
                <a:ext cx="11" cy="11"/>
              </a:xfrm>
              <a:custGeom>
                <a:avLst/>
                <a:gdLst>
                  <a:gd name="T0" fmla="*/ 11 w 11"/>
                  <a:gd name="T1" fmla="*/ 6 h 11"/>
                  <a:gd name="T2" fmla="*/ 11 w 11"/>
                  <a:gd name="T3" fmla="*/ 6 h 11"/>
                  <a:gd name="T4" fmla="*/ 11 w 11"/>
                  <a:gd name="T5" fmla="*/ 8 h 11"/>
                  <a:gd name="T6" fmla="*/ 10 w 11"/>
                  <a:gd name="T7" fmla="*/ 9 h 11"/>
                  <a:gd name="T8" fmla="*/ 8 w 11"/>
                  <a:gd name="T9" fmla="*/ 11 h 11"/>
                  <a:gd name="T10" fmla="*/ 6 w 11"/>
                  <a:gd name="T11" fmla="*/ 11 h 11"/>
                  <a:gd name="T12" fmla="*/ 6 w 11"/>
                  <a:gd name="T13" fmla="*/ 11 h 11"/>
                  <a:gd name="T14" fmla="*/ 4 w 11"/>
                  <a:gd name="T15" fmla="*/ 11 h 11"/>
                  <a:gd name="T16" fmla="*/ 2 w 11"/>
                  <a:gd name="T17" fmla="*/ 9 h 11"/>
                  <a:gd name="T18" fmla="*/ 1 w 11"/>
                  <a:gd name="T19" fmla="*/ 8 h 11"/>
                  <a:gd name="T20" fmla="*/ 0 w 11"/>
                  <a:gd name="T21" fmla="*/ 6 h 11"/>
                  <a:gd name="T22" fmla="*/ 0 w 11"/>
                  <a:gd name="T23" fmla="*/ 6 h 11"/>
                  <a:gd name="T24" fmla="*/ 1 w 11"/>
                  <a:gd name="T25" fmla="*/ 4 h 11"/>
                  <a:gd name="T26" fmla="*/ 2 w 11"/>
                  <a:gd name="T27" fmla="*/ 2 h 11"/>
                  <a:gd name="T28" fmla="*/ 4 w 11"/>
                  <a:gd name="T29" fmla="*/ 1 h 11"/>
                  <a:gd name="T30" fmla="*/ 6 w 11"/>
                  <a:gd name="T31" fmla="*/ 0 h 11"/>
                  <a:gd name="T32" fmla="*/ 6 w 11"/>
                  <a:gd name="T33" fmla="*/ 0 h 11"/>
                  <a:gd name="T34" fmla="*/ 8 w 11"/>
                  <a:gd name="T35" fmla="*/ 1 h 11"/>
                  <a:gd name="T36" fmla="*/ 10 w 11"/>
                  <a:gd name="T37" fmla="*/ 2 h 11"/>
                  <a:gd name="T38" fmla="*/ 11 w 11"/>
                  <a:gd name="T39" fmla="*/ 4 h 11"/>
                  <a:gd name="T40" fmla="*/ 11 w 11"/>
                  <a:gd name="T41" fmla="*/ 6 h 11"/>
                  <a:gd name="T42" fmla="*/ 11 w 11"/>
                  <a:gd name="T43" fmla="*/ 6 h 1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
                  <a:gd name="T67" fmla="*/ 0 h 11"/>
                  <a:gd name="T68" fmla="*/ 11 w 11"/>
                  <a:gd name="T69" fmla="*/ 11 h 1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 h="11">
                    <a:moveTo>
                      <a:pt x="11" y="6"/>
                    </a:moveTo>
                    <a:lnTo>
                      <a:pt x="11" y="6"/>
                    </a:lnTo>
                    <a:lnTo>
                      <a:pt x="11" y="8"/>
                    </a:lnTo>
                    <a:lnTo>
                      <a:pt x="10" y="9"/>
                    </a:lnTo>
                    <a:lnTo>
                      <a:pt x="8" y="11"/>
                    </a:lnTo>
                    <a:lnTo>
                      <a:pt x="6" y="11"/>
                    </a:lnTo>
                    <a:lnTo>
                      <a:pt x="4" y="11"/>
                    </a:lnTo>
                    <a:lnTo>
                      <a:pt x="2" y="9"/>
                    </a:lnTo>
                    <a:lnTo>
                      <a:pt x="1" y="8"/>
                    </a:lnTo>
                    <a:lnTo>
                      <a:pt x="0" y="6"/>
                    </a:lnTo>
                    <a:lnTo>
                      <a:pt x="1" y="4"/>
                    </a:lnTo>
                    <a:lnTo>
                      <a:pt x="2" y="2"/>
                    </a:lnTo>
                    <a:lnTo>
                      <a:pt x="4" y="1"/>
                    </a:lnTo>
                    <a:lnTo>
                      <a:pt x="6" y="0"/>
                    </a:lnTo>
                    <a:lnTo>
                      <a:pt x="8" y="1"/>
                    </a:lnTo>
                    <a:lnTo>
                      <a:pt x="10" y="2"/>
                    </a:lnTo>
                    <a:lnTo>
                      <a:pt x="11" y="4"/>
                    </a:lnTo>
                    <a:lnTo>
                      <a:pt x="11" y="6"/>
                    </a:lnTo>
                    <a:close/>
                  </a:path>
                </a:pathLst>
              </a:custGeom>
              <a:solidFill>
                <a:srgbClr val="AEAF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246" name="Text Box 1045"/>
            <p:cNvSpPr txBox="1">
              <a:spLocks noChangeArrowheads="1"/>
            </p:cNvSpPr>
            <p:nvPr/>
          </p:nvSpPr>
          <p:spPr bwMode="auto">
            <a:xfrm>
              <a:off x="1210" y="3145"/>
              <a:ext cx="32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図書予約システム</a:t>
              </a:r>
            </a:p>
          </p:txBody>
        </p:sp>
      </p:grpSp>
      <p:sp>
        <p:nvSpPr>
          <p:cNvPr id="8237" name="Line 568"/>
          <p:cNvSpPr>
            <a:spLocks noChangeShapeType="1"/>
          </p:cNvSpPr>
          <p:nvPr/>
        </p:nvSpPr>
        <p:spPr bwMode="auto">
          <a:xfrm rot="10800000" flipH="1">
            <a:off x="1079500" y="2276475"/>
            <a:ext cx="1152525" cy="225425"/>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38" name="Line 569"/>
          <p:cNvSpPr>
            <a:spLocks noChangeShapeType="1"/>
          </p:cNvSpPr>
          <p:nvPr/>
        </p:nvSpPr>
        <p:spPr bwMode="auto">
          <a:xfrm rot="10800000" flipH="1" flipV="1">
            <a:off x="1079500" y="1773238"/>
            <a:ext cx="1152525" cy="360362"/>
          </a:xfrm>
          <a:prstGeom prst="line">
            <a:avLst/>
          </a:prstGeom>
          <a:noFill/>
          <a:ln w="38100">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8239" name="Group 440"/>
          <p:cNvGrpSpPr>
            <a:grpSpLocks/>
          </p:cNvGrpSpPr>
          <p:nvPr/>
        </p:nvGrpSpPr>
        <p:grpSpPr bwMode="auto">
          <a:xfrm>
            <a:off x="1979613" y="2009775"/>
            <a:ext cx="1006475" cy="668338"/>
            <a:chOff x="1247" y="1266"/>
            <a:chExt cx="634" cy="421"/>
          </a:xfrm>
        </p:grpSpPr>
        <p:pic>
          <p:nvPicPr>
            <p:cNvPr id="8243" name="Picture 224"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8" y="1266"/>
              <a:ext cx="27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4" name="Text Box 225"/>
            <p:cNvSpPr txBox="1">
              <a:spLocks noChangeArrowheads="1"/>
            </p:cNvSpPr>
            <p:nvPr/>
          </p:nvSpPr>
          <p:spPr bwMode="auto">
            <a:xfrm>
              <a:off x="1247" y="1525"/>
              <a:ext cx="634"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en-US" altLang="ja-JP" sz="1200" b="0">
                  <a:solidFill>
                    <a:schemeClr val="tx2"/>
                  </a:solidFill>
                </a:rPr>
                <a:t>LDAP</a:t>
              </a:r>
              <a:r>
                <a:rPr lang="ja-JP" altLang="en-US" sz="1200" b="0">
                  <a:solidFill>
                    <a:schemeClr val="tx2"/>
                  </a:solidFill>
                </a:rPr>
                <a:t>サーバ</a:t>
              </a:r>
            </a:p>
          </p:txBody>
        </p:sp>
      </p:grpSp>
      <p:grpSp>
        <p:nvGrpSpPr>
          <p:cNvPr id="8240" name="Group 441"/>
          <p:cNvGrpSpPr>
            <a:grpSpLocks/>
          </p:cNvGrpSpPr>
          <p:nvPr/>
        </p:nvGrpSpPr>
        <p:grpSpPr bwMode="auto">
          <a:xfrm>
            <a:off x="6791325" y="1700213"/>
            <a:ext cx="1184275" cy="833437"/>
            <a:chOff x="1193" y="1266"/>
            <a:chExt cx="746" cy="525"/>
          </a:xfrm>
        </p:grpSpPr>
        <p:pic>
          <p:nvPicPr>
            <p:cNvPr id="8241" name="Picture 224" descr="C:\Documents and Settings\10238355\デスクトップ\f-013.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8" y="1266"/>
              <a:ext cx="27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2" name="Text Box 225"/>
            <p:cNvSpPr txBox="1">
              <a:spLocks noChangeArrowheads="1"/>
            </p:cNvSpPr>
            <p:nvPr/>
          </p:nvSpPr>
          <p:spPr bwMode="auto">
            <a:xfrm>
              <a:off x="1193" y="1525"/>
              <a:ext cx="746"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b="1">
                  <a:solidFill>
                    <a:srgbClr val="FF0000"/>
                  </a:solidFill>
                  <a:latin typeface="ＭＳ Ｐゴシック" pitchFamily="50" charset="-128"/>
                  <a:ea typeface="ＭＳ Ｐゴシック" pitchFamily="50" charset="-128"/>
                </a:defRPr>
              </a:lvl1pPr>
              <a:lvl2pPr marL="742950" indent="-285750" eaLnBrk="0" hangingPunct="0">
                <a:defRPr kumimoji="1" sz="1400" b="1">
                  <a:solidFill>
                    <a:srgbClr val="FF0000"/>
                  </a:solidFill>
                  <a:latin typeface="ＭＳ Ｐゴシック" pitchFamily="50" charset="-128"/>
                  <a:ea typeface="ＭＳ Ｐゴシック" pitchFamily="50" charset="-128"/>
                </a:defRPr>
              </a:lvl2pPr>
              <a:lvl3pPr marL="1143000" indent="-228600" eaLnBrk="0" hangingPunct="0">
                <a:defRPr kumimoji="1" sz="1400" b="1">
                  <a:solidFill>
                    <a:srgbClr val="FF0000"/>
                  </a:solidFill>
                  <a:latin typeface="ＭＳ Ｐゴシック" pitchFamily="50" charset="-128"/>
                  <a:ea typeface="ＭＳ Ｐゴシック" pitchFamily="50" charset="-128"/>
                </a:defRPr>
              </a:lvl3pPr>
              <a:lvl4pPr marL="1600200" indent="-228600" eaLnBrk="0" hangingPunct="0">
                <a:defRPr kumimoji="1" sz="1400" b="1">
                  <a:solidFill>
                    <a:srgbClr val="FF0000"/>
                  </a:solidFill>
                  <a:latin typeface="ＭＳ Ｐゴシック" pitchFamily="50" charset="-128"/>
                  <a:ea typeface="ＭＳ Ｐゴシック" pitchFamily="50" charset="-128"/>
                </a:defRPr>
              </a:lvl4pPr>
              <a:lvl5pPr marL="2057400" indent="-228600" eaLnBrk="0" hangingPunct="0">
                <a:defRPr kumimoji="1" sz="1400" b="1">
                  <a:solidFill>
                    <a:srgbClr val="FF0000"/>
                  </a:solidFill>
                  <a:latin typeface="ＭＳ Ｐゴシック" pitchFamily="50" charset="-128"/>
                  <a:ea typeface="ＭＳ Ｐゴシック" pitchFamily="50" charset="-128"/>
                </a:defRPr>
              </a:lvl5pPr>
              <a:lvl6pPr marL="25146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6pPr>
              <a:lvl7pPr marL="29718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7pPr>
              <a:lvl8pPr marL="34290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8pPr>
              <a:lvl9pPr marL="3886200" indent="-228600" algn="ctr" defTabSz="912813" eaLnBrk="0" fontAlgn="base" hangingPunct="0">
                <a:spcBef>
                  <a:spcPct val="50000"/>
                </a:spcBef>
                <a:spcAft>
                  <a:spcPct val="0"/>
                </a:spcAft>
                <a:defRPr kumimoji="1" sz="1400" b="1">
                  <a:solidFill>
                    <a:srgbClr val="FF0000"/>
                  </a:solidFill>
                  <a:latin typeface="ＭＳ Ｐゴシック" pitchFamily="50" charset="-128"/>
                  <a:ea typeface="ＭＳ Ｐゴシック" pitchFamily="50" charset="-128"/>
                </a:defRPr>
              </a:lvl9pPr>
            </a:lstStyle>
            <a:p>
              <a:pPr eaLnBrk="1" hangingPunct="1">
                <a:lnSpc>
                  <a:spcPct val="90000"/>
                </a:lnSpc>
                <a:spcBef>
                  <a:spcPct val="0"/>
                </a:spcBef>
              </a:pPr>
              <a:r>
                <a:rPr lang="ja-JP" altLang="en-US" sz="1200" b="0">
                  <a:solidFill>
                    <a:schemeClr val="tx2"/>
                  </a:solidFill>
                </a:rPr>
                <a:t>事務局</a:t>
              </a:r>
            </a:p>
            <a:p>
              <a:pPr eaLnBrk="1" hangingPunct="1">
                <a:lnSpc>
                  <a:spcPct val="90000"/>
                </a:lnSpc>
                <a:spcBef>
                  <a:spcPct val="0"/>
                </a:spcBef>
              </a:pPr>
              <a:r>
                <a:rPr lang="en-US" altLang="ja-JP" sz="1200" b="0">
                  <a:solidFill>
                    <a:schemeClr val="tx2"/>
                  </a:solidFill>
                </a:rPr>
                <a:t>ActiveDirectory</a:t>
              </a:r>
            </a:p>
          </p:txBody>
        </p:sp>
      </p:grpSp>
    </p:spTree>
    <p:extLst>
      <p:ext uri="{BB962C8B-B14F-4D97-AF65-F5344CB8AC3E}">
        <p14:creationId xmlns:p14="http://schemas.microsoft.com/office/powerpoint/2010/main" val="1234285812"/>
      </p:ext>
    </p:extLst>
  </p:cSld>
  <p:clrMapOvr>
    <a:masterClrMapping/>
  </p:clrMapOvr>
  <p:transition spd="slow" advClick="0" advTm="500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ユーザー定義 1">
      <a:majorFont>
        <a:latin typeface="Arial"/>
        <a:ea typeface="ＭＳ Ｐゴシック"/>
        <a:cs typeface=""/>
      </a:majorFont>
      <a:minorFont>
        <a:latin typeface="Arial"/>
        <a:ea typeface="ＭＳ Ｐゴシック"/>
        <a:cs typeface=""/>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569</TotalTime>
  <Words>2188</Words>
  <Application>Microsoft Office PowerPoint</Application>
  <PresentationFormat>画面に合わせる (4:3)</PresentationFormat>
  <Paragraphs>242</Paragraphs>
  <Slides>22</Slides>
  <Notes>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スパイス</vt:lpstr>
      <vt:lpstr>uApprove.jpをインストールする（にいたるまで）</vt:lpstr>
      <vt:lpstr>豊橋技術科学大学</vt:lpstr>
      <vt:lpstr>認証統合への道程</vt:lpstr>
      <vt:lpstr>認証統合の経過（１）</vt:lpstr>
      <vt:lpstr>ホスティングサービス</vt:lpstr>
      <vt:lpstr>PowerPoint プレゼンテーション</vt:lpstr>
      <vt:lpstr>ホスティングサービスの利用ドメイン数推移</vt:lpstr>
      <vt:lpstr>認証統合の経過（２）</vt:lpstr>
      <vt:lpstr> 認証統合の状況（2010年10月）</vt:lpstr>
      <vt:lpstr>アカウント発行時に考慮が必要になること</vt:lpstr>
      <vt:lpstr>認証統合からSSOへ</vt:lpstr>
      <vt:lpstr>Shibboleth IdP 設置にあたって考えたこと</vt:lpstr>
      <vt:lpstr>学認参加による個人情報の第3者への送信</vt:lpstr>
      <vt:lpstr>eduPersonTargetedId が問題</vt:lpstr>
      <vt:lpstr>独立行政法人等の保有する個人情報の保護に関する法律</vt:lpstr>
      <vt:lpstr>uApprove.jp がなぜ必要か?</vt:lpstr>
      <vt:lpstr>個人情報の保護に関する法律</vt:lpstr>
      <vt:lpstr>学内規則との関係</vt:lpstr>
      <vt:lpstr>uApprove.jp をインストールする</vt:lpstr>
      <vt:lpstr>本人による同意の取り消し</vt:lpstr>
      <vt:lpstr>ApacheからTomcatに認証情報を渡す</vt:lpstr>
      <vt:lpstr>今後の予定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uApprove.jpをインストールする</dc:title>
  <dc:creator>tsuchiya</dc:creator>
  <cp:lastModifiedBy>tsuchiya</cp:lastModifiedBy>
  <cp:revision>78</cp:revision>
  <cp:lastPrinted>2012-09-12T06:52:07Z</cp:lastPrinted>
  <dcterms:created xsi:type="dcterms:W3CDTF">2012-09-11T03:46:21Z</dcterms:created>
  <dcterms:modified xsi:type="dcterms:W3CDTF">2012-09-12T07:40:54Z</dcterms:modified>
</cp:coreProperties>
</file>